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4" r:id="rId1"/>
  </p:sldMasterIdLst>
  <p:notesMasterIdLst>
    <p:notesMasterId r:id="rId29"/>
  </p:notesMasterIdLst>
  <p:sldIdLst>
    <p:sldId id="260" r:id="rId2"/>
    <p:sldId id="264" r:id="rId3"/>
    <p:sldId id="261" r:id="rId4"/>
    <p:sldId id="265" r:id="rId5"/>
    <p:sldId id="257" r:id="rId6"/>
    <p:sldId id="268" r:id="rId7"/>
    <p:sldId id="269" r:id="rId8"/>
    <p:sldId id="270" r:id="rId9"/>
    <p:sldId id="271" r:id="rId10"/>
    <p:sldId id="259" r:id="rId11"/>
    <p:sldId id="263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0CC78-CD52-40A8-B7B4-E41CA5EA9220}" type="datetimeFigureOut">
              <a:rPr lang="es-MX" smtClean="0"/>
              <a:t>19/02/2013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50435-B839-45D8-B5F8-BD0C502FC02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050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s-MX"/>
          </a:p>
        </p:txBody>
      </p:sp>
      <p:sp>
        <p:nvSpPr>
          <p:cNvPr id="112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s-MX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s-MX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s-MX"/>
          </a:p>
        </p:txBody>
      </p:sp>
      <p:sp>
        <p:nvSpPr>
          <p:cNvPr id="143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s-MX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1191005" y="878422"/>
            <a:ext cx="4475990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0165" tIns="40083" rIns="80165" bIns="40083" anchor="ctr"/>
          <a:lstStyle/>
          <a:p>
            <a:endParaRPr lang="es-MX"/>
          </a:p>
        </p:txBody>
      </p:sp>
      <p:sp>
        <p:nvSpPr>
          <p:cNvPr id="163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19213" y="877888"/>
            <a:ext cx="4219575" cy="31654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61392" y="4350019"/>
            <a:ext cx="4740978" cy="351232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7C578ED-486B-4F16-919E-29B1EDF6FD6A}" type="datetimeFigureOut">
              <a:rPr lang="es-MX" smtClean="0"/>
              <a:pPr/>
              <a:t>19/02/2013</a:t>
            </a:fld>
            <a:endParaRPr lang="es-MX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C0EBA72-FF39-466A-992F-BA840B0156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578ED-486B-4F16-919E-29B1EDF6FD6A}" type="datetimeFigureOut">
              <a:rPr lang="es-MX" smtClean="0"/>
              <a:pPr/>
              <a:t>19/02/2013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EBA72-FF39-466A-992F-BA840B0156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7C578ED-486B-4F16-919E-29B1EDF6FD6A}" type="datetimeFigureOut">
              <a:rPr lang="es-MX" smtClean="0"/>
              <a:pPr/>
              <a:t>19/02/2013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C0EBA72-FF39-466A-992F-BA840B0156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72481" y="635108"/>
            <a:ext cx="7806240" cy="114348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578ED-486B-4F16-919E-29B1EDF6FD6A}" type="datetimeFigureOut">
              <a:rPr lang="es-MX" smtClean="0"/>
              <a:pPr/>
              <a:t>19/02/2013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EBA72-FF39-466A-992F-BA840B0156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C578ED-486B-4F16-919E-29B1EDF6FD6A}" type="datetimeFigureOut">
              <a:rPr lang="es-MX" smtClean="0"/>
              <a:pPr/>
              <a:t>19/02/2013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C0EBA72-FF39-466A-992F-BA840B0156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578ED-486B-4F16-919E-29B1EDF6FD6A}" type="datetimeFigureOut">
              <a:rPr lang="es-MX" smtClean="0"/>
              <a:pPr/>
              <a:t>19/02/2013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EBA72-FF39-466A-992F-BA840B0156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578ED-486B-4F16-919E-29B1EDF6FD6A}" type="datetimeFigureOut">
              <a:rPr lang="es-MX" smtClean="0"/>
              <a:pPr/>
              <a:t>19/02/2013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EBA72-FF39-466A-992F-BA840B0156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578ED-486B-4F16-919E-29B1EDF6FD6A}" type="datetimeFigureOut">
              <a:rPr lang="es-MX" smtClean="0"/>
              <a:pPr/>
              <a:t>19/02/2013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EBA72-FF39-466A-992F-BA840B0156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7C578ED-486B-4F16-919E-29B1EDF6FD6A}" type="datetimeFigureOut">
              <a:rPr lang="es-MX" smtClean="0"/>
              <a:pPr/>
              <a:t>19/02/2013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EBA72-FF39-466A-992F-BA840B0156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578ED-486B-4F16-919E-29B1EDF6FD6A}" type="datetimeFigureOut">
              <a:rPr lang="es-MX" smtClean="0"/>
              <a:pPr/>
              <a:t>19/02/2013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EBA72-FF39-466A-992F-BA840B0156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C578ED-486B-4F16-919E-29B1EDF6FD6A}" type="datetimeFigureOut">
              <a:rPr lang="es-MX" smtClean="0"/>
              <a:pPr/>
              <a:t>19/02/2013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0EBA72-FF39-466A-992F-BA840B015666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7C578ED-486B-4F16-919E-29B1EDF6FD6A}" type="datetimeFigureOut">
              <a:rPr lang="es-MX" smtClean="0"/>
              <a:pPr/>
              <a:t>19/02/2013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C0EBA72-FF39-466A-992F-BA840B015666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es-MX" sz="6000" dirty="0" smtClean="0">
                <a:solidFill>
                  <a:schemeClr val="accent3">
                    <a:lumMod val="10000"/>
                  </a:schemeClr>
                </a:solidFill>
                <a:effectLst/>
              </a:rPr>
              <a:t>ASPECTOS SOCIALES        DE LA SEXUALIDAD</a:t>
            </a:r>
            <a:r>
              <a:rPr lang="es-MX" sz="6000" dirty="0" smtClean="0">
                <a:solidFill>
                  <a:schemeClr val="accent3">
                    <a:lumMod val="10000"/>
                  </a:schemeClr>
                </a:solidFill>
              </a:rPr>
              <a:t/>
            </a:r>
            <a:br>
              <a:rPr lang="es-MX" sz="6000" dirty="0" smtClean="0">
                <a:solidFill>
                  <a:schemeClr val="accent3">
                    <a:lumMod val="10000"/>
                  </a:schemeClr>
                </a:solidFill>
              </a:rPr>
            </a:br>
            <a:r>
              <a:rPr lang="es-MX" sz="6000" dirty="0">
                <a:solidFill>
                  <a:schemeClr val="accent3">
                    <a:lumMod val="10000"/>
                  </a:schemeClr>
                </a:solidFill>
              </a:rPr>
              <a:t/>
            </a:r>
            <a:br>
              <a:rPr lang="es-MX" sz="6000" dirty="0">
                <a:solidFill>
                  <a:schemeClr val="accent3">
                    <a:lumMod val="10000"/>
                  </a:schemeClr>
                </a:solidFill>
              </a:rPr>
            </a:br>
            <a:r>
              <a:rPr lang="es-MX" sz="4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1.- Roles sexuales</a:t>
            </a:r>
            <a:br>
              <a:rPr lang="es-MX" sz="4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</a:br>
            <a:r>
              <a:rPr lang="es-MX" sz="4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2.- sexo y sexualidad</a:t>
            </a:r>
            <a:br>
              <a:rPr lang="es-MX" sz="4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</a:br>
            <a:r>
              <a:rPr lang="es-MX" sz="4000" b="1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3.- cultura y sexualidad</a:t>
            </a:r>
            <a:r>
              <a:rPr lang="es-MX" sz="40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es-MX" sz="40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</a:br>
            <a:r>
              <a:rPr lang="es-MX" sz="4000" i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es-MX" sz="4000" i="1" dirty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</a:br>
            <a:r>
              <a:rPr lang="es-MX" sz="2400" dirty="0" smtClean="0">
                <a:solidFill>
                  <a:schemeClr val="tx1"/>
                </a:solidFill>
              </a:rPr>
              <a:t>Profa. </a:t>
            </a:r>
            <a:r>
              <a:rPr lang="es-MX" sz="2400" dirty="0" err="1" smtClean="0">
                <a:solidFill>
                  <a:schemeClr val="tx1"/>
                </a:solidFill>
              </a:rPr>
              <a:t>Hassibi</a:t>
            </a:r>
            <a:r>
              <a:rPr lang="es-MX" sz="2400" dirty="0" smtClean="0">
                <a:solidFill>
                  <a:schemeClr val="tx1"/>
                </a:solidFill>
              </a:rPr>
              <a:t> </a:t>
            </a:r>
            <a:r>
              <a:rPr lang="es-MX" sz="2400" dirty="0" err="1" smtClean="0">
                <a:solidFill>
                  <a:schemeClr val="tx1"/>
                </a:solidFill>
              </a:rPr>
              <a:t>Yesenia</a:t>
            </a:r>
            <a:r>
              <a:rPr lang="es-MX" sz="2400" dirty="0" smtClean="0">
                <a:solidFill>
                  <a:schemeClr val="tx1"/>
                </a:solidFill>
              </a:rPr>
              <a:t> romero pazos</a:t>
            </a:r>
            <a:r>
              <a:rPr lang="es-MX" sz="40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/>
            </a:r>
            <a:br>
              <a:rPr lang="es-MX" sz="4000" i="1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</a:br>
            <a:endParaRPr lang="es-MX" sz="4000" i="1" dirty="0">
              <a:solidFill>
                <a:schemeClr val="accent3">
                  <a:lumMod val="1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831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1.- ROLES SEXUALES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bg1">
                    <a:lumMod val="75000"/>
                  </a:schemeClr>
                </a:solidFill>
              </a:rPr>
              <a:t>Varían </a:t>
            </a:r>
            <a:r>
              <a:rPr lang="es-MX" b="1" dirty="0">
                <a:solidFill>
                  <a:schemeClr val="bg1">
                    <a:lumMod val="75000"/>
                  </a:schemeClr>
                </a:solidFill>
              </a:rPr>
              <a:t>de acuerdo con la </a:t>
            </a:r>
            <a:r>
              <a:rPr lang="es-MX" b="1" dirty="0" smtClean="0">
                <a:solidFill>
                  <a:schemeClr val="bg1">
                    <a:lumMod val="75000"/>
                  </a:schemeClr>
                </a:solidFill>
              </a:rPr>
              <a:t>edad---</a:t>
            </a:r>
            <a:endParaRPr lang="es-MX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s-MX" b="1" dirty="0">
                <a:solidFill>
                  <a:schemeClr val="bg1">
                    <a:lumMod val="75000"/>
                  </a:schemeClr>
                </a:solidFill>
              </a:rPr>
              <a:t>Son aprendidos </a:t>
            </a:r>
            <a:r>
              <a:rPr lang="es-MX" b="1" dirty="0" smtClean="0">
                <a:solidFill>
                  <a:schemeClr val="bg1">
                    <a:lumMod val="75000"/>
                  </a:schemeClr>
                </a:solidFill>
              </a:rPr>
              <a:t>---</a:t>
            </a:r>
            <a:endParaRPr lang="es-MX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s-MX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132856"/>
            <a:ext cx="2464668" cy="324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53375"/>
            <a:ext cx="3486323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33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1.- ROLES SEXUALES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 smtClean="0">
                <a:solidFill>
                  <a:schemeClr val="bg1">
                    <a:lumMod val="75000"/>
                  </a:schemeClr>
                </a:solidFill>
              </a:rPr>
              <a:t>Cambian </a:t>
            </a:r>
            <a:r>
              <a:rPr lang="es-MX" b="1" dirty="0">
                <a:solidFill>
                  <a:schemeClr val="bg1">
                    <a:lumMod val="75000"/>
                  </a:schemeClr>
                </a:solidFill>
              </a:rPr>
              <a:t>con el </a:t>
            </a:r>
            <a:r>
              <a:rPr lang="es-MX" b="1" dirty="0" smtClean="0">
                <a:solidFill>
                  <a:schemeClr val="bg1">
                    <a:lumMod val="75000"/>
                  </a:schemeClr>
                </a:solidFill>
              </a:rPr>
              <a:t>tiempo---</a:t>
            </a:r>
            <a:endParaRPr lang="es-MX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s-MX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2"/>
          <a:stretch/>
        </p:blipFill>
        <p:spPr bwMode="auto">
          <a:xfrm rot="701279">
            <a:off x="6025580" y="1294222"/>
            <a:ext cx="2643620" cy="253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934">
            <a:off x="5884362" y="4544680"/>
            <a:ext cx="2894018" cy="2170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2"/>
          <a:stretch/>
        </p:blipFill>
        <p:spPr bwMode="auto">
          <a:xfrm rot="370524">
            <a:off x="3623139" y="3428976"/>
            <a:ext cx="2162175" cy="241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33"/>
          <a:stretch/>
        </p:blipFill>
        <p:spPr bwMode="auto">
          <a:xfrm>
            <a:off x="144336" y="2348880"/>
            <a:ext cx="3355337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402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143360" y="1960047"/>
            <a:ext cx="6857280" cy="30732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64005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s-ES" sz="7300" dirty="0">
                <a:solidFill>
                  <a:srgbClr val="000000"/>
                </a:solidFill>
                <a:latin typeface="comic" pitchFamily="80" charset="0"/>
                <a:ea typeface="msmincho" charset="0"/>
                <a:cs typeface="msmincho" charset="0"/>
              </a:rPr>
              <a:t>SEXO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s-ES" sz="7300" dirty="0">
                <a:solidFill>
                  <a:srgbClr val="000000"/>
                </a:solidFill>
                <a:latin typeface="comic" pitchFamily="80" charset="0"/>
                <a:ea typeface="msmincho" charset="0"/>
                <a:cs typeface="msmincho" charset="0"/>
              </a:rPr>
              <a:t> Y </a:t>
            </a:r>
          </a:p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s-ES" sz="7300" dirty="0">
                <a:solidFill>
                  <a:srgbClr val="000000"/>
                </a:solidFill>
                <a:latin typeface="comic" pitchFamily="80" charset="0"/>
                <a:ea typeface="msmincho" charset="0"/>
                <a:cs typeface="msmincho" charset="0"/>
              </a:rPr>
              <a:t>SEXUALIDAD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306080" y="1143480"/>
            <a:ext cx="6530400" cy="123421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201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La sexualidad son características biológicas, psicológicas y socioculturales que no permiten vivir el mundo </a:t>
            </a:r>
            <a:r>
              <a:rPr lang="es-ES" dirty="0" err="1" smtClean="0">
                <a:solidFill>
                  <a:srgbClr val="000000"/>
                </a:solidFill>
                <a:ea typeface="msmincho" charset="0"/>
                <a:cs typeface="msmincho" charset="0"/>
              </a:rPr>
              <a:t>atraves</a:t>
            </a:r>
            <a:r>
              <a:rPr lang="es-ES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 </a:t>
            </a: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de nuestra postura de hombre o mujer.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9201" y="2832779"/>
            <a:ext cx="2629440" cy="157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7760" y="2786693"/>
            <a:ext cx="2505600" cy="12961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816481" y="653829"/>
            <a:ext cx="7184160" cy="24669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201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Es un </a:t>
            </a:r>
            <a:r>
              <a:rPr lang="es-ES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fenómeno </a:t>
            </a: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complejo en el que intervienen diversos elementos como: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s-ES" dirty="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En primera instancia, las diferencias biológicas que existen entre hombres y mujeres implican dimensiones como: embarazo, menstruación, </a:t>
            </a:r>
            <a:r>
              <a:rPr lang="es-ES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eyaculación, </a:t>
            </a: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el parto, que poseen manifestaciones psicológicas y sociales de gran importancia en nosotros.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680" y="3243221"/>
            <a:ext cx="2458080" cy="19816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240" y="3117928"/>
            <a:ext cx="1621440" cy="2108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ext Box 1"/>
          <p:cNvSpPr txBox="1">
            <a:spLocks noChangeArrowheads="1"/>
          </p:cNvSpPr>
          <p:nvPr/>
        </p:nvSpPr>
        <p:spPr bwMode="auto">
          <a:xfrm>
            <a:off x="816480" y="653829"/>
            <a:ext cx="7021440" cy="1542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201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En segunda instancia, las relaciones afectivas, los lazos emocionales que vamos estableciendo a lo largo de nuestra </a:t>
            </a:r>
            <a:r>
              <a:rPr lang="es-ES" dirty="0" err="1">
                <a:solidFill>
                  <a:srgbClr val="000000"/>
                </a:solidFill>
                <a:ea typeface="msmincho" charset="0"/>
                <a:cs typeface="msmincho" charset="0"/>
              </a:rPr>
              <a:t>vida,ya</a:t>
            </a: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 sea con la familia, pareja u otras personas que desempeñan un papel muy significativo en cuestiones de amor o amistad.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9200" y="2449698"/>
            <a:ext cx="2237760" cy="16763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360" y="4082829"/>
            <a:ext cx="2184480" cy="1458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67680" y="2449698"/>
            <a:ext cx="1768320" cy="210838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1"/>
          <p:cNvSpPr txBox="1">
            <a:spLocks noChangeArrowheads="1"/>
          </p:cNvSpPr>
          <p:nvPr/>
        </p:nvSpPr>
        <p:spPr bwMode="auto">
          <a:xfrm>
            <a:off x="653760" y="653829"/>
            <a:ext cx="7511040" cy="9245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201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Tercera instancia, es la capacidad humana de experimentar placer sexual al responder a sus estímulos, tiene niveles de manifestación biológica.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760" y="1817471"/>
            <a:ext cx="3456000" cy="2592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8480" y="3286425"/>
            <a:ext cx="2592000" cy="25922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816481" y="816566"/>
            <a:ext cx="7346880" cy="15424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201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</a:tabLst>
            </a:pP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La palabra sexo se refiere a la clasificación biológica basada en la composición </a:t>
            </a:r>
            <a:r>
              <a:rPr lang="es-ES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genética, </a:t>
            </a: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la anatomía y las hormonas; también la utilizamos para referirnos a actos íntimos que implican placer y la expresión de afecto o amor.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9600" y="2729087"/>
            <a:ext cx="3456000" cy="2333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8881" y="2488581"/>
            <a:ext cx="3011040" cy="2737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816481" y="979303"/>
            <a:ext cx="6857280" cy="30819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201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SEXO </a:t>
            </a:r>
            <a:r>
              <a:rPr lang="es-ES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BIOLÓGICO</a:t>
            </a:r>
            <a:endParaRPr lang="es-ES" dirty="0">
              <a:solidFill>
                <a:srgbClr val="000000"/>
              </a:solidFill>
              <a:ea typeface="msmincho" charset="0"/>
              <a:cs typeface="msmincho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600" y="1585607"/>
            <a:ext cx="3196800" cy="233304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7840" y="3755915"/>
            <a:ext cx="3456000" cy="213430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816481" y="979303"/>
            <a:ext cx="7184160" cy="43161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19201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IDENTIDAD DE GENERO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s-ES" dirty="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Es el aspecto de la sexualidad , es decir, sentirse hombre o mujer 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s-ES" dirty="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ROL DE GENERO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s-ES" dirty="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Es todo lo que una persona hace para indicar a otras personas el grado de hombre o mujer que es.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s-ES" dirty="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s-ES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ORIENTACIÓN </a:t>
            </a: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SEXUAL.</a:t>
            </a: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endParaRPr lang="es-ES" dirty="0">
              <a:solidFill>
                <a:srgbClr val="000000"/>
              </a:solidFill>
              <a:ea typeface="msmincho" charset="0"/>
              <a:cs typeface="msmincho" charset="0"/>
            </a:endParaRPr>
          </a:p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</a:tabLst>
            </a:pP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Es la </a:t>
            </a:r>
            <a:r>
              <a:rPr lang="es-ES" dirty="0" smtClean="0">
                <a:solidFill>
                  <a:srgbClr val="000000"/>
                </a:solidFill>
                <a:ea typeface="msmincho" charset="0"/>
                <a:cs typeface="msmincho" charset="0"/>
              </a:rPr>
              <a:t>atracción, </a:t>
            </a:r>
            <a:r>
              <a:rPr lang="es-ES" dirty="0">
                <a:solidFill>
                  <a:srgbClr val="000000"/>
                </a:solidFill>
                <a:ea typeface="msmincho" charset="0"/>
                <a:cs typeface="msmincho" charset="0"/>
              </a:rPr>
              <a:t>gusto o preferencia de la persona para elegir a su compañero sexual.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es-MX" sz="6600" dirty="0" smtClean="0"/>
              <a:t>ROLES SEXUALES</a:t>
            </a:r>
            <a:endParaRPr lang="es-MX" sz="6600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07602">
            <a:off x="4917081" y="2071382"/>
            <a:ext cx="3846564" cy="342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http://www.blogseitb.com/inteligenciaemocional/files/2008/12/htmlrincondelvagoc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2163">
            <a:off x="751744" y="2115524"/>
            <a:ext cx="362920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86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20313138">
            <a:off x="-5829" y="1922420"/>
            <a:ext cx="8195694" cy="1520244"/>
          </a:xfrm>
        </p:spPr>
        <p:txBody>
          <a:bodyPr>
            <a:normAutofit/>
          </a:bodyPr>
          <a:lstStyle/>
          <a:p>
            <a:pPr algn="ctr"/>
            <a:r>
              <a:rPr lang="es-ES" sz="4800" dirty="0" smtClean="0"/>
              <a:t>CULTURA Y SEXUALIDAD</a:t>
            </a:r>
            <a:endParaRPr lang="es-ES" sz="4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99992" y="4221088"/>
            <a:ext cx="4433696" cy="2027312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20482" name="Picture 2" descr="http://www.conversandoenpositivo.cl/portal/images/stories/sexualidad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77657">
            <a:off x="593157" y="301229"/>
            <a:ext cx="2857500" cy="2619375"/>
          </a:xfrm>
          <a:prstGeom prst="rect">
            <a:avLst/>
          </a:prstGeom>
          <a:noFill/>
        </p:spPr>
      </p:pic>
      <p:pic>
        <p:nvPicPr>
          <p:cNvPr id="20484" name="Picture 4" descr="http://t0.gstatic.com/images?q=tbn:ANd9GcQHpKNEDOYEC_08ssPYGJxFCj9ODo-ajlvhWuOUSsgVAHqAgL3FcMKI908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941168"/>
            <a:ext cx="2286000" cy="1619250"/>
          </a:xfrm>
          <a:prstGeom prst="rect">
            <a:avLst/>
          </a:prstGeom>
          <a:noFill/>
        </p:spPr>
      </p:pic>
      <p:pic>
        <p:nvPicPr>
          <p:cNvPr id="20486" name="Picture 6" descr="http://t0.gstatic.com/images?q=tbn:ANd9GcTO4pgJwMtdNE-mVaPoQAW9eXgBEnWtPSOUAty-YjgY-PL13e-RU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69628">
            <a:off x="5652120" y="3451272"/>
            <a:ext cx="2304256" cy="29826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CONCEPTO DE  CULTURA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Tylor</a:t>
            </a:r>
            <a:r>
              <a:rPr lang="es-ES" dirty="0" smtClean="0"/>
              <a:t> en 1871 dará el significado a este concepto como todo complejo que incluye los conocimientos, las creencias, el arte, la moral, el derecho y cualesquiera otros hábitos y capacidades del hombre en cuanto miembro de la sociedad.</a:t>
            </a:r>
            <a:endParaRPr lang="es-E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7239000" cy="5907056"/>
          </a:xfrm>
        </p:spPr>
        <p:txBody>
          <a:bodyPr>
            <a:normAutofit/>
          </a:bodyPr>
          <a:lstStyle/>
          <a:p>
            <a:r>
              <a:rPr lang="es-ES" dirty="0" smtClean="0"/>
              <a:t>Como elementos de cultura pueden definirse: </a:t>
            </a:r>
            <a:br>
              <a:rPr lang="es-ES" dirty="0" smtClean="0"/>
            </a:br>
            <a:r>
              <a:rPr lang="es-ES" dirty="0" smtClean="0"/>
              <a:t>· Elementos materiales. </a:t>
            </a:r>
            <a:br>
              <a:rPr lang="es-ES" dirty="0" smtClean="0"/>
            </a:br>
            <a:r>
              <a:rPr lang="es-ES" dirty="0" smtClean="0"/>
              <a:t>· Elementos cinéticos. </a:t>
            </a:r>
            <a:br>
              <a:rPr lang="es-ES" dirty="0" smtClean="0"/>
            </a:br>
            <a:r>
              <a:rPr lang="es-ES" dirty="0" smtClean="0"/>
              <a:t>· Elementos psíquicos. </a:t>
            </a:r>
            <a:br>
              <a:rPr lang="es-ES" dirty="0" smtClean="0"/>
            </a:br>
            <a:r>
              <a:rPr lang="es-ES" dirty="0" smtClean="0"/>
              <a:t>· Elementos cognitivos. </a:t>
            </a:r>
            <a:br>
              <a:rPr lang="es-ES" dirty="0" smtClean="0"/>
            </a:br>
            <a:r>
              <a:rPr lang="es-ES" dirty="0" smtClean="0"/>
              <a:t>· Creencias. </a:t>
            </a:r>
            <a:br>
              <a:rPr lang="es-ES" dirty="0" smtClean="0"/>
            </a:br>
            <a:r>
              <a:rPr lang="es-ES" dirty="0" smtClean="0"/>
              <a:t>· Valores y normas. </a:t>
            </a:r>
            <a:br>
              <a:rPr lang="es-ES" dirty="0" smtClean="0"/>
            </a:br>
            <a:r>
              <a:rPr lang="es-ES" dirty="0" smtClean="0"/>
              <a:t>· Signos. </a:t>
            </a:r>
            <a:br>
              <a:rPr lang="es-ES" dirty="0" smtClean="0"/>
            </a:br>
            <a:r>
              <a:rPr lang="es-ES" dirty="0" smtClean="0"/>
              <a:t>· Formas de conducta no normativas. </a:t>
            </a:r>
            <a:endParaRPr lang="es-ES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7239000" cy="3168352"/>
          </a:xfrm>
        </p:spPr>
        <p:txBody>
          <a:bodyPr/>
          <a:lstStyle/>
          <a:p>
            <a:r>
              <a:rPr lang="es-ES" dirty="0" smtClean="0"/>
              <a:t>El ser  humano es un ser social, pues se asocia con otros formando grupos donde cada quien satisface sus necesidades:</a:t>
            </a:r>
          </a:p>
          <a:p>
            <a:pPr>
              <a:buNone/>
            </a:pPr>
            <a:r>
              <a:rPr lang="es-ES" dirty="0" smtClean="0"/>
              <a:t> 		físicas , afectivas y sociales.</a:t>
            </a:r>
          </a:p>
          <a:p>
            <a:r>
              <a:rPr lang="es-ES" dirty="0" smtClean="0"/>
              <a:t>La cultura moldea el comportamiento de los miembros de la sociedad con el fin de lograr una convivencia social en armonía.</a:t>
            </a:r>
            <a:endParaRPr lang="es-ES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FACTORES  EXTERNOS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I) </a:t>
            </a:r>
            <a:r>
              <a:rPr lang="es-ES" i="1" dirty="0" smtClean="0"/>
              <a:t>ESTEREOTIPOS CULTURALES:</a:t>
            </a:r>
            <a:r>
              <a:rPr lang="es-ES" dirty="0" smtClean="0"/>
              <a:t> conjunto de creencias compartidas por una sociedad,  que tenemos sobre un grupo en particular. La misma sociedad los transforma a través del tiempo y según las condiciones</a:t>
            </a:r>
          </a:p>
          <a:p>
            <a:r>
              <a:rPr lang="es-ES" dirty="0" smtClean="0"/>
              <a:t>II)</a:t>
            </a:r>
            <a:r>
              <a:rPr lang="es-ES" i="1" dirty="0" smtClean="0"/>
              <a:t>DE GENERO:</a:t>
            </a:r>
            <a:r>
              <a:rPr lang="es-ES" dirty="0" smtClean="0"/>
              <a:t> acuerdo sociales generales sobre los roles que se asignan tanto a hombres como a mujeres.</a:t>
            </a:r>
          </a:p>
          <a:p>
            <a:r>
              <a:rPr lang="es-ES" dirty="0" smtClean="0"/>
              <a:t>III)</a:t>
            </a:r>
            <a:r>
              <a:rPr lang="es-ES" i="1" dirty="0" smtClean="0"/>
              <a:t>ESQUEMAS DE GENERO</a:t>
            </a:r>
            <a:r>
              <a:rPr lang="es-ES" dirty="0" smtClean="0"/>
              <a:t>.  La percepción que adquiere el individuo de lo que la sociedad espera de él.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INFLUENCIA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lphaLcParenR"/>
            </a:pPr>
            <a:r>
              <a:rPr lang="es-ES" b="1" dirty="0" smtClean="0"/>
              <a:t>LA FAMILIA.</a:t>
            </a:r>
            <a:r>
              <a:rPr lang="es-ES" dirty="0" smtClean="0"/>
              <a:t> Aprendemos que es lo bueno, lo malo, lo socialmente aceptable, lo permitido, y roles sexuales.</a:t>
            </a:r>
          </a:p>
          <a:p>
            <a:pPr marL="514350" indent="-514350">
              <a:buFont typeface="+mj-lt"/>
              <a:buAutoNum type="alphaLcParenR"/>
            </a:pPr>
            <a:r>
              <a:rPr lang="es-ES" b="1" dirty="0" smtClean="0"/>
              <a:t>LA ESCUELA</a:t>
            </a:r>
            <a:r>
              <a:rPr lang="es-ES" dirty="0" smtClean="0"/>
              <a:t>. Recibimos múltiples influencias a través de algunas materias, del comportamiento del </a:t>
            </a:r>
            <a:r>
              <a:rPr lang="es-ES" dirty="0" err="1" smtClean="0"/>
              <a:t>maestr@</a:t>
            </a:r>
            <a:r>
              <a:rPr lang="es-ES" dirty="0" smtClean="0"/>
              <a:t> y también de compañeros.</a:t>
            </a:r>
          </a:p>
          <a:p>
            <a:pPr marL="514350" indent="-514350">
              <a:buFont typeface="+mj-lt"/>
              <a:buAutoNum type="alphaLcParenR"/>
            </a:pPr>
            <a:r>
              <a:rPr lang="es-ES" b="1" dirty="0" smtClean="0"/>
              <a:t>GRUPO DE PARES</a:t>
            </a:r>
            <a:r>
              <a:rPr lang="es-ES" dirty="0" smtClean="0"/>
              <a:t>.  En la adolescencia los amigos ocupan un papel importante.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7239000" cy="4846320"/>
          </a:xfrm>
        </p:spPr>
        <p:txBody>
          <a:bodyPr/>
          <a:lstStyle/>
          <a:p>
            <a:r>
              <a:rPr lang="es-ES" b="1" dirty="0" smtClean="0"/>
              <a:t>LA RELIGION. </a:t>
            </a:r>
            <a:r>
              <a:rPr lang="es-ES" dirty="0" smtClean="0"/>
              <a:t>Nuestra cultura se caracteriza por ser católica, con normas y valores muy rígidos en cuanto al tema. </a:t>
            </a:r>
            <a:endParaRPr lang="es-ES" b="1" dirty="0" smtClean="0"/>
          </a:p>
          <a:p>
            <a:r>
              <a:rPr lang="es-ES" b="1" dirty="0" smtClean="0"/>
              <a:t>MEDIOS DE COMUNICACIÓN.</a:t>
            </a:r>
            <a:r>
              <a:rPr lang="es-ES" dirty="0" smtClean="0"/>
              <a:t> En todos los contextos que nos movemos existe difusión de contenidos de forma indiscriminada generando modelos  e ideas que no corresponde a nuestra realidad.</a:t>
            </a:r>
            <a:endParaRPr lang="es-ES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Nuestra sociedad posee una actitud más positiva con respecto a la sexualidad.</a:t>
            </a:r>
          </a:p>
          <a:p>
            <a:r>
              <a:rPr lang="es-ES" dirty="0" smtClean="0"/>
              <a:t>La información hace referencia a todos aquellos aspectos que se nos presentan en cuanto a la sexualidad.</a:t>
            </a:r>
            <a:endParaRPr lang="es-E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MX" dirty="0"/>
              <a:t>1.- ROLES SEXUALES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5256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s-MX" dirty="0" smtClean="0"/>
              <a:t>La palabra </a:t>
            </a:r>
            <a:r>
              <a:rPr lang="es-MX" dirty="0"/>
              <a:t>rol tubo su origen </a:t>
            </a:r>
            <a:r>
              <a:rPr lang="es-MX" dirty="0" smtClean="0"/>
              <a:t>en</a:t>
            </a:r>
          </a:p>
          <a:p>
            <a:pPr marL="137160" indent="0">
              <a:buNone/>
            </a:pPr>
            <a:r>
              <a:rPr lang="es-MX" dirty="0" smtClean="0"/>
              <a:t>el teatro. </a:t>
            </a:r>
          </a:p>
          <a:p>
            <a:pPr marL="137160" indent="0">
              <a:buNone/>
            </a:pPr>
            <a:r>
              <a:rPr lang="es-MX" dirty="0" smtClean="0"/>
              <a:t>Por extensión podemos decir que existen diferentes roles que cada ser humano desempeña en la sociedad:</a:t>
            </a:r>
            <a:endParaRPr lang="es-MX" dirty="0"/>
          </a:p>
          <a:p>
            <a:pPr algn="ctr"/>
            <a:r>
              <a:rPr lang="es-MX" dirty="0"/>
              <a:t>Rol de </a:t>
            </a:r>
            <a:r>
              <a:rPr lang="es-MX" dirty="0" smtClean="0"/>
              <a:t>jefe</a:t>
            </a:r>
            <a:endParaRPr lang="es-MX" dirty="0"/>
          </a:p>
          <a:p>
            <a:pPr algn="ctr"/>
            <a:r>
              <a:rPr lang="es-MX" dirty="0"/>
              <a:t>Rol </a:t>
            </a:r>
            <a:r>
              <a:rPr lang="es-MX" dirty="0" smtClean="0"/>
              <a:t>de hija</a:t>
            </a:r>
            <a:endParaRPr lang="es-MX" dirty="0"/>
          </a:p>
          <a:p>
            <a:pPr algn="ctr"/>
            <a:r>
              <a:rPr lang="es-MX" dirty="0"/>
              <a:t>Rol de madre</a:t>
            </a:r>
          </a:p>
          <a:p>
            <a:pPr algn="ctr"/>
            <a:r>
              <a:rPr lang="es-MX" dirty="0"/>
              <a:t>Rol de </a:t>
            </a:r>
            <a:r>
              <a:rPr lang="es-MX" dirty="0" smtClean="0"/>
              <a:t>amiga</a:t>
            </a:r>
          </a:p>
          <a:p>
            <a:pPr algn="ctr"/>
            <a:endParaRPr lang="es-MX" dirty="0" smtClean="0"/>
          </a:p>
          <a:p>
            <a:pPr algn="r"/>
            <a:endParaRPr lang="es-MX" dirty="0"/>
          </a:p>
          <a:p>
            <a:endParaRPr lang="es-MX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47050">
            <a:off x="6147040" y="133684"/>
            <a:ext cx="2739879" cy="1988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1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1.- ROLES SEXUALES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ctr">
              <a:buNone/>
            </a:pPr>
            <a:r>
              <a:rPr lang="es-MX" dirty="0"/>
              <a:t>Pero hay dos roles  </a:t>
            </a:r>
            <a:r>
              <a:rPr lang="es-MX" dirty="0" smtClean="0"/>
              <a:t>básicos:</a:t>
            </a:r>
          </a:p>
          <a:p>
            <a:pPr algn="ctr">
              <a:buFont typeface="Wingdings" pitchFamily="2" charset="2"/>
              <a:buChar char="v"/>
            </a:pPr>
            <a:r>
              <a:rPr lang="es-MX" b="1" dirty="0" smtClean="0"/>
              <a:t>El </a:t>
            </a:r>
            <a:r>
              <a:rPr lang="es-MX" b="1" dirty="0"/>
              <a:t>rol de hombre</a:t>
            </a:r>
          </a:p>
          <a:p>
            <a:pPr marL="800100" lvl="1" indent="-342900" algn="ctr">
              <a:buFont typeface="Wingdings" pitchFamily="2" charset="2"/>
              <a:buChar char="v"/>
            </a:pPr>
            <a:r>
              <a:rPr lang="es-MX" sz="2800" b="1" dirty="0"/>
              <a:t>El rol de mujer  </a:t>
            </a:r>
          </a:p>
          <a:p>
            <a:endParaRPr lang="es-MX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0754">
            <a:off x="286290" y="3155202"/>
            <a:ext cx="2985981" cy="298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6499">
            <a:off x="5999877" y="2745390"/>
            <a:ext cx="2757159" cy="3418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57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s-MX" dirty="0"/>
              <a:t>1.- ROLES SEXUALES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s-MX" dirty="0" smtClean="0"/>
              <a:t>Son </a:t>
            </a:r>
            <a:r>
              <a:rPr lang="es-MX" dirty="0"/>
              <a:t>el patrón de </a:t>
            </a:r>
          </a:p>
          <a:p>
            <a:pPr marL="137160" indent="0">
              <a:buNone/>
            </a:pPr>
            <a:r>
              <a:rPr lang="es-MX" dirty="0"/>
              <a:t>comportamientos, actitudes, </a:t>
            </a:r>
          </a:p>
          <a:p>
            <a:pPr marL="137160" indent="0">
              <a:buNone/>
            </a:pPr>
            <a:r>
              <a:rPr lang="es-MX" dirty="0"/>
              <a:t>Sentimientos y emociones </a:t>
            </a:r>
          </a:p>
          <a:p>
            <a:pPr marL="137160" indent="0">
              <a:buNone/>
            </a:pPr>
            <a:r>
              <a:rPr lang="es-MX" dirty="0"/>
              <a:t>establecidas en la sociedad </a:t>
            </a:r>
          </a:p>
          <a:p>
            <a:pPr marL="137160" indent="0">
              <a:buNone/>
            </a:pPr>
            <a:r>
              <a:rPr lang="es-MX" dirty="0"/>
              <a:t>para el hombre y la mujer.</a:t>
            </a:r>
          </a:p>
          <a:p>
            <a:pPr marL="137160" indent="0">
              <a:buNone/>
            </a:pPr>
            <a:endParaRPr lang="es-MX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3109">
            <a:off x="5074675" y="4004802"/>
            <a:ext cx="3084878" cy="2417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0500">
            <a:off x="6675874" y="1147901"/>
            <a:ext cx="1691680" cy="218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58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1.- ROLES SEXUALES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ROL DE HOMBRE:</a:t>
            </a:r>
          </a:p>
          <a:p>
            <a:pPr marL="137160" indent="0">
              <a:buNone/>
            </a:pPr>
            <a:r>
              <a:rPr lang="es-MX" dirty="0" smtClean="0"/>
              <a:t>Agresivos, fuertes, emprendedores.</a:t>
            </a:r>
          </a:p>
          <a:p>
            <a:pPr marL="137160" indent="0">
              <a:buNone/>
            </a:pPr>
            <a:r>
              <a:rPr lang="es-MX" dirty="0" smtClean="0"/>
              <a:t>Serán preparados para el trabajo.</a:t>
            </a:r>
            <a:endParaRPr lang="es-MX" dirty="0"/>
          </a:p>
        </p:txBody>
      </p:sp>
      <p:sp>
        <p:nvSpPr>
          <p:cNvPr id="4" name="3 Rectángulo"/>
          <p:cNvSpPr/>
          <p:nvPr/>
        </p:nvSpPr>
        <p:spPr>
          <a:xfrm>
            <a:off x="2771800" y="4221088"/>
            <a:ext cx="5742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800" dirty="0"/>
              <a:t>ROL DE MUJER </a:t>
            </a:r>
          </a:p>
          <a:p>
            <a:r>
              <a:rPr lang="es-MX" sz="2800" dirty="0"/>
              <a:t>Ser madres y cuidadoras de hogar (niños, hombres y ancianos).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7988">
            <a:off x="190189" y="4061409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72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1.- ROLES SEXUALES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s-MX" dirty="0"/>
              <a:t>Factores (mantenerse):</a:t>
            </a:r>
          </a:p>
          <a:p>
            <a:pPr>
              <a:buFont typeface="Wingdings" pitchFamily="2" charset="2"/>
              <a:buChar char="v"/>
            </a:pPr>
            <a:r>
              <a:rPr lang="es-MX" dirty="0"/>
              <a:t>los juegos </a:t>
            </a:r>
          </a:p>
          <a:p>
            <a:pPr>
              <a:buFont typeface="Wingdings" pitchFamily="2" charset="2"/>
              <a:buChar char="v"/>
            </a:pPr>
            <a:r>
              <a:rPr lang="es-MX" dirty="0"/>
              <a:t>Las creencias </a:t>
            </a:r>
          </a:p>
          <a:p>
            <a:pPr>
              <a:buFont typeface="Wingdings" pitchFamily="2" charset="2"/>
              <a:buChar char="v"/>
            </a:pPr>
            <a:r>
              <a:rPr lang="es-MX" dirty="0"/>
              <a:t>Las experiencias cotidianas </a:t>
            </a:r>
          </a:p>
          <a:p>
            <a:pPr>
              <a:buFont typeface="Wingdings" pitchFamily="2" charset="2"/>
              <a:buChar char="v"/>
            </a:pPr>
            <a:r>
              <a:rPr lang="es-MX" dirty="0"/>
              <a:t>La crianza </a:t>
            </a:r>
          </a:p>
          <a:p>
            <a:pPr marL="137160" indent="0">
              <a:buNone/>
            </a:pPr>
            <a:endParaRPr lang="es-MX" dirty="0"/>
          </a:p>
          <a:p>
            <a:pPr marL="137160" indent="0">
              <a:buNone/>
            </a:pPr>
            <a:r>
              <a:rPr lang="es-MX" dirty="0"/>
              <a:t>La iglesia, la escuela, el estado y la familia ayudan a mantener estas costumbres.</a:t>
            </a:r>
          </a:p>
          <a:p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58094"/>
            <a:ext cx="3131840" cy="2935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726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s-MX" dirty="0"/>
              <a:t>1.- ROLES SEXUALES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r>
              <a:rPr lang="es-MX" dirty="0" smtClean="0"/>
              <a:t>En un experimento realizado por mujeres </a:t>
            </a:r>
            <a:r>
              <a:rPr lang="es-MX" dirty="0"/>
              <a:t>cineastas (persona que se encarga de la dirección y realización de una película o del arte conocido como cine. </a:t>
            </a:r>
            <a:r>
              <a:rPr lang="es-MX" dirty="0" smtClean="0"/>
              <a:t>)que consistía:</a:t>
            </a:r>
          </a:p>
          <a:p>
            <a:endParaRPr lang="es-MX" dirty="0"/>
          </a:p>
          <a:p>
            <a:pPr marL="137160" indent="0">
              <a:buNone/>
            </a:pPr>
            <a:r>
              <a:rPr lang="es-MX" dirty="0" smtClean="0"/>
              <a:t> </a:t>
            </a:r>
          </a:p>
          <a:p>
            <a:pPr marL="137160" indent="0">
              <a:buNone/>
            </a:pPr>
            <a:endParaRPr lang="es-MX" dirty="0"/>
          </a:p>
          <a:p>
            <a:pPr marL="137160" indent="0">
              <a:buNone/>
            </a:pPr>
            <a:endParaRPr lang="es-MX" dirty="0" smtClean="0"/>
          </a:p>
          <a:p>
            <a:pPr marL="137160" indent="0">
              <a:buNone/>
            </a:pPr>
            <a:endParaRPr lang="es-MX" dirty="0"/>
          </a:p>
          <a:p>
            <a:pPr marL="137160" indent="0">
              <a:buNone/>
            </a:pPr>
            <a:r>
              <a:rPr lang="es-MX" dirty="0" smtClean="0"/>
              <a:t>Se hacían comentarios como “que fuerte”, “que despierto” (niños) y “que linda”, ”que tierna” (niñas).</a:t>
            </a:r>
          </a:p>
          <a:p>
            <a:pPr marL="137160" indent="0">
              <a:buNone/>
            </a:pPr>
            <a:endParaRPr lang="es-MX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2973746" cy="250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3015584" cy="2480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002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1.- ROLES SEXUALES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r>
              <a:rPr lang="es-MX" dirty="0"/>
              <a:t>Podemos darnos cuenta que la separación de roles (hombre- mujer) no obedecen tanto a la características físicas sino a las costumbres.</a:t>
            </a:r>
          </a:p>
          <a:p>
            <a:r>
              <a:rPr lang="es-MX" b="1" dirty="0" smtClean="0">
                <a:solidFill>
                  <a:schemeClr val="accent3">
                    <a:lumMod val="10000"/>
                  </a:schemeClr>
                </a:solidFill>
              </a:rPr>
              <a:t>Características</a:t>
            </a:r>
            <a:r>
              <a:rPr lang="es-MX" b="1" dirty="0">
                <a:solidFill>
                  <a:schemeClr val="accent3">
                    <a:lumMod val="10000"/>
                  </a:schemeClr>
                </a:solidFill>
              </a:rPr>
              <a:t>:</a:t>
            </a:r>
          </a:p>
          <a:p>
            <a:r>
              <a:rPr lang="es-MX" b="1" dirty="0">
                <a:solidFill>
                  <a:schemeClr val="bg1">
                    <a:lumMod val="75000"/>
                  </a:schemeClr>
                </a:solidFill>
              </a:rPr>
              <a:t>Son estables----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6688">
            <a:off x="5407068" y="2666238"/>
            <a:ext cx="3337956" cy="2514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59725">
            <a:off x="1962921" y="3559475"/>
            <a:ext cx="3461945" cy="3058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424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597</TotalTime>
  <Words>825</Words>
  <Application>Microsoft Office PowerPoint</Application>
  <PresentationFormat>Presentación en pantalla (4:3)</PresentationFormat>
  <Paragraphs>93</Paragraphs>
  <Slides>27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Opulento</vt:lpstr>
      <vt:lpstr>ASPECTOS SOCIALES        DE LA SEXUALIDAD  1.- Roles sexuales 2.- sexo y sexualidad 3.- cultura y sexualidad  Profa. Hassibi Yesenia romero pazos </vt:lpstr>
      <vt:lpstr>ROLES SEXUALES</vt:lpstr>
      <vt:lpstr>1.- ROLES SEXUALES</vt:lpstr>
      <vt:lpstr>1.- ROLES SEXUALES</vt:lpstr>
      <vt:lpstr>1.- ROLES SEXUALES</vt:lpstr>
      <vt:lpstr>1.- ROLES SEXUALES</vt:lpstr>
      <vt:lpstr>1.- ROLES SEXUALES</vt:lpstr>
      <vt:lpstr>1.- ROLES SEXUALES</vt:lpstr>
      <vt:lpstr>1.- ROLES SEXUALES</vt:lpstr>
      <vt:lpstr>1.- ROLES SEXUALES</vt:lpstr>
      <vt:lpstr>1.- ROLES SEXUALES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CULTURA Y SEXUALIDAD</vt:lpstr>
      <vt:lpstr>CONCEPTO DE  CULTURA</vt:lpstr>
      <vt:lpstr>Presentación de PowerPoint</vt:lpstr>
      <vt:lpstr>Presentación de PowerPoint</vt:lpstr>
      <vt:lpstr>FACTORES  EXTERNOS</vt:lpstr>
      <vt:lpstr>INFLUENCIA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Amalia</cp:lastModifiedBy>
  <cp:revision>51</cp:revision>
  <dcterms:created xsi:type="dcterms:W3CDTF">2012-03-21T23:21:43Z</dcterms:created>
  <dcterms:modified xsi:type="dcterms:W3CDTF">2013-02-19T15:23:56Z</dcterms:modified>
</cp:coreProperties>
</file>