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76" r:id="rId15"/>
    <p:sldId id="277" r:id="rId16"/>
    <p:sldId id="278" r:id="rId17"/>
    <p:sldId id="279" r:id="rId18"/>
    <p:sldId id="280" r:id="rId19"/>
    <p:sldId id="281" r:id="rId20"/>
    <p:sldId id="282" r:id="rId21"/>
    <p:sldId id="268" r:id="rId22"/>
    <p:sldId id="269" r:id="rId23"/>
    <p:sldId id="270" r:id="rId24"/>
    <p:sldId id="271" r:id="rId25"/>
    <p:sldId id="272" r:id="rId26"/>
    <p:sldId id="273" r:id="rId27"/>
    <p:sldId id="274" r:id="rId28"/>
    <p:sldId id="286" r:id="rId29"/>
    <p:sldId id="287" r:id="rId30"/>
    <p:sldId id="288" r:id="rId31"/>
    <p:sldId id="283" r:id="rId32"/>
    <p:sldId id="285" r:id="rId33"/>
    <p:sldId id="284" r:id="rId34"/>
    <p:sldId id="289" r:id="rId35"/>
    <p:sldId id="290" r:id="rId36"/>
    <p:sldId id="291" r:id="rId37"/>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14BFD-02C2-4B49-B853-C79CE6C5596E}" type="datetimeFigureOut">
              <a:rPr lang="es-ES_tradnl" smtClean="0"/>
              <a:t>23/04/2013</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A8274-A7E5-4D96-832D-C4E7C36600B3}" type="slidenum">
              <a:rPr lang="es-ES_tradnl" smtClean="0"/>
              <a:t>‹Nº›</a:t>
            </a:fld>
            <a:endParaRPr lang="es-ES_tradnl"/>
          </a:p>
        </p:txBody>
      </p:sp>
    </p:spTree>
    <p:extLst>
      <p:ext uri="{BB962C8B-B14F-4D97-AF65-F5344CB8AC3E}">
        <p14:creationId xmlns:p14="http://schemas.microsoft.com/office/powerpoint/2010/main" val="312220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4579DCD-7EDB-4918-83B8-64F1586B60DB}" type="slidenum">
              <a:rPr lang="es-MX" smtClean="0"/>
              <a:pPr/>
              <a:t>19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E84AC1AB-64CB-460B-9A67-60A6F0579595}" type="datetimeFigureOut">
              <a:rPr lang="es-ES_tradnl" smtClean="0"/>
              <a:t>23/04/2013</a:t>
            </a:fld>
            <a:endParaRPr lang="es-ES_tradnl"/>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_tradnl"/>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9F680F0-A94D-4BE7-A5C1-828F1EDD0F96}"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4AC1AB-64CB-460B-9A67-60A6F0579595}" type="datetimeFigureOut">
              <a:rPr lang="es-ES_tradnl" smtClean="0"/>
              <a:t>23/04/2013</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99F680F0-A94D-4BE7-A5C1-828F1EDD0F96}"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4AC1AB-64CB-460B-9A67-60A6F0579595}" type="datetimeFigureOut">
              <a:rPr lang="es-ES_tradnl" smtClean="0"/>
              <a:t>23/04/2013</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99F680F0-A94D-4BE7-A5C1-828F1EDD0F96}"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E84AC1AB-64CB-460B-9A67-60A6F0579595}" type="datetimeFigureOut">
              <a:rPr lang="es-ES_tradnl" smtClean="0"/>
              <a:t>23/04/2013</a:t>
            </a:fld>
            <a:endParaRPr lang="es-ES_tradnl"/>
          </a:p>
        </p:txBody>
      </p:sp>
      <p:sp>
        <p:nvSpPr>
          <p:cNvPr id="5" name="4 Marcador de pie de página"/>
          <p:cNvSpPr>
            <a:spLocks noGrp="1"/>
          </p:cNvSpPr>
          <p:nvPr>
            <p:ph type="ftr" sz="quarter" idx="11"/>
          </p:nvPr>
        </p:nvSpPr>
        <p:spPr>
          <a:xfrm>
            <a:off x="457200" y="6480969"/>
            <a:ext cx="4260056" cy="300831"/>
          </a:xfrm>
        </p:spPr>
        <p:txBody>
          <a:bodyPr/>
          <a:lstStyle/>
          <a:p>
            <a:endParaRPr lang="es-ES_tradnl"/>
          </a:p>
        </p:txBody>
      </p:sp>
      <p:sp>
        <p:nvSpPr>
          <p:cNvPr id="6" name="5 Marcador de número de diapositiva"/>
          <p:cNvSpPr>
            <a:spLocks noGrp="1"/>
          </p:cNvSpPr>
          <p:nvPr>
            <p:ph type="sldNum" sz="quarter" idx="12"/>
          </p:nvPr>
        </p:nvSpPr>
        <p:spPr/>
        <p:txBody>
          <a:bodyPr/>
          <a:lstStyle/>
          <a:p>
            <a:fld id="{99F680F0-A94D-4BE7-A5C1-828F1EDD0F96}"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E84AC1AB-64CB-460B-9A67-60A6F0579595}" type="datetimeFigureOut">
              <a:rPr lang="es-ES_tradnl" smtClean="0"/>
              <a:t>23/04/2013</a:t>
            </a:fld>
            <a:endParaRPr lang="es-ES_tradnl"/>
          </a:p>
        </p:txBody>
      </p:sp>
      <p:sp>
        <p:nvSpPr>
          <p:cNvPr id="5" name="4 Marcador de pie de página"/>
          <p:cNvSpPr>
            <a:spLocks noGrp="1"/>
          </p:cNvSpPr>
          <p:nvPr>
            <p:ph type="ftr" sz="quarter" idx="11"/>
          </p:nvPr>
        </p:nvSpPr>
        <p:spPr>
          <a:xfrm>
            <a:off x="2619376" y="6480969"/>
            <a:ext cx="4260056" cy="300831"/>
          </a:xfrm>
        </p:spPr>
        <p:txBody>
          <a:bodyPr/>
          <a:lstStyle/>
          <a:p>
            <a:endParaRPr lang="es-ES_tradnl"/>
          </a:p>
        </p:txBody>
      </p:sp>
      <p:sp>
        <p:nvSpPr>
          <p:cNvPr id="6" name="5 Marcador de número de diapositiva"/>
          <p:cNvSpPr>
            <a:spLocks noGrp="1"/>
          </p:cNvSpPr>
          <p:nvPr>
            <p:ph type="sldNum" sz="quarter" idx="12"/>
          </p:nvPr>
        </p:nvSpPr>
        <p:spPr>
          <a:xfrm>
            <a:off x="8451056" y="809624"/>
            <a:ext cx="502920" cy="300831"/>
          </a:xfrm>
        </p:spPr>
        <p:txBody>
          <a:bodyPr/>
          <a:lstStyle/>
          <a:p>
            <a:fld id="{99F680F0-A94D-4BE7-A5C1-828F1EDD0F96}" type="slidenum">
              <a:rPr lang="es-ES_tradnl" smtClean="0"/>
              <a:t>‹Nº›</a:t>
            </a:fld>
            <a:endParaRPr lang="es-ES_tradnl"/>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E84AC1AB-64CB-460B-9A67-60A6F0579595}" type="datetimeFigureOut">
              <a:rPr lang="es-ES_tradnl" smtClean="0"/>
              <a:t>23/04/2013</a:t>
            </a:fld>
            <a:endParaRPr lang="es-ES_tradnl"/>
          </a:p>
        </p:txBody>
      </p:sp>
      <p:sp>
        <p:nvSpPr>
          <p:cNvPr id="6" name="5 Marcador de pie de página"/>
          <p:cNvSpPr>
            <a:spLocks noGrp="1"/>
          </p:cNvSpPr>
          <p:nvPr>
            <p:ph type="ftr" sz="quarter" idx="11"/>
          </p:nvPr>
        </p:nvSpPr>
        <p:spPr>
          <a:xfrm>
            <a:off x="457200" y="6480969"/>
            <a:ext cx="4260056" cy="301752"/>
          </a:xfrm>
        </p:spPr>
        <p:txBody>
          <a:bodyPr/>
          <a:lstStyle/>
          <a:p>
            <a:endParaRPr lang="es-ES_tradnl"/>
          </a:p>
        </p:txBody>
      </p:sp>
      <p:sp>
        <p:nvSpPr>
          <p:cNvPr id="7" name="6 Marcador de número de diapositiva"/>
          <p:cNvSpPr>
            <a:spLocks noGrp="1"/>
          </p:cNvSpPr>
          <p:nvPr>
            <p:ph type="sldNum" sz="quarter" idx="12"/>
          </p:nvPr>
        </p:nvSpPr>
        <p:spPr>
          <a:xfrm>
            <a:off x="7589520" y="6480969"/>
            <a:ext cx="502920" cy="301752"/>
          </a:xfrm>
        </p:spPr>
        <p:txBody>
          <a:bodyPr/>
          <a:lstStyle/>
          <a:p>
            <a:fld id="{99F680F0-A94D-4BE7-A5C1-828F1EDD0F96}"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E84AC1AB-64CB-460B-9A67-60A6F0579595}" type="datetimeFigureOut">
              <a:rPr lang="es-ES_tradnl" smtClean="0"/>
              <a:t>23/04/2013</a:t>
            </a:fld>
            <a:endParaRPr lang="es-ES_tradnl"/>
          </a:p>
        </p:txBody>
      </p:sp>
      <p:sp>
        <p:nvSpPr>
          <p:cNvPr id="8" name="7 Marcador de pie de página"/>
          <p:cNvSpPr>
            <a:spLocks noGrp="1"/>
          </p:cNvSpPr>
          <p:nvPr>
            <p:ph type="ftr" sz="quarter" idx="11"/>
          </p:nvPr>
        </p:nvSpPr>
        <p:spPr>
          <a:xfrm>
            <a:off x="457200" y="6480969"/>
            <a:ext cx="4261104" cy="301752"/>
          </a:xfrm>
        </p:spPr>
        <p:txBody>
          <a:bodyPr/>
          <a:lstStyle/>
          <a:p>
            <a:endParaRPr lang="es-ES_tradnl"/>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99F680F0-A94D-4BE7-A5C1-828F1EDD0F96}" type="slidenum">
              <a:rPr lang="es-ES_tradnl" smtClean="0"/>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84AC1AB-64CB-460B-9A67-60A6F0579595}" type="datetimeFigureOut">
              <a:rPr lang="es-ES_tradnl" smtClean="0"/>
              <a:t>23/04/2013</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99F680F0-A94D-4BE7-A5C1-828F1EDD0F96}"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E84AC1AB-64CB-460B-9A67-60A6F0579595}" type="datetimeFigureOut">
              <a:rPr lang="es-ES_tradnl" smtClean="0"/>
              <a:t>23/04/2013</a:t>
            </a:fld>
            <a:endParaRPr lang="es-ES_tradnl"/>
          </a:p>
        </p:txBody>
      </p:sp>
      <p:sp>
        <p:nvSpPr>
          <p:cNvPr id="3" name="2 Marcador de pie de página"/>
          <p:cNvSpPr>
            <a:spLocks noGrp="1"/>
          </p:cNvSpPr>
          <p:nvPr>
            <p:ph type="ftr" sz="quarter" idx="11"/>
          </p:nvPr>
        </p:nvSpPr>
        <p:spPr>
          <a:xfrm>
            <a:off x="457200" y="6481890"/>
            <a:ext cx="4260056" cy="300831"/>
          </a:xfrm>
        </p:spPr>
        <p:txBody>
          <a:bodyPr/>
          <a:lstStyle/>
          <a:p>
            <a:endParaRPr lang="es-ES_tradnl"/>
          </a:p>
        </p:txBody>
      </p:sp>
      <p:sp>
        <p:nvSpPr>
          <p:cNvPr id="4" name="3 Marcador de número de diapositiva"/>
          <p:cNvSpPr>
            <a:spLocks noGrp="1"/>
          </p:cNvSpPr>
          <p:nvPr>
            <p:ph type="sldNum" sz="quarter" idx="12"/>
          </p:nvPr>
        </p:nvSpPr>
        <p:spPr>
          <a:xfrm>
            <a:off x="7589520" y="6480969"/>
            <a:ext cx="502920" cy="301752"/>
          </a:xfrm>
        </p:spPr>
        <p:txBody>
          <a:bodyPr/>
          <a:lstStyle/>
          <a:p>
            <a:fld id="{99F680F0-A94D-4BE7-A5C1-828F1EDD0F96}"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E84AC1AB-64CB-460B-9A67-60A6F0579595}" type="datetimeFigureOut">
              <a:rPr lang="es-ES_tradnl" smtClean="0"/>
              <a:t>23/04/2013</a:t>
            </a:fld>
            <a:endParaRPr lang="es-ES_tradnl"/>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_tradnl"/>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99F680F0-A94D-4BE7-A5C1-828F1EDD0F96}" type="slidenum">
              <a:rPr lang="es-ES_tradnl" smtClean="0"/>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E84AC1AB-64CB-460B-9A67-60A6F0579595}" type="datetimeFigureOut">
              <a:rPr lang="es-ES_tradnl" smtClean="0"/>
              <a:t>23/04/2013</a:t>
            </a:fld>
            <a:endParaRPr lang="es-ES_tradnl"/>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_tradnl"/>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99F680F0-A94D-4BE7-A5C1-828F1EDD0F96}" type="slidenum">
              <a:rPr lang="es-ES_tradnl" smtClean="0"/>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84AC1AB-64CB-460B-9A67-60A6F0579595}" type="datetimeFigureOut">
              <a:rPr lang="es-ES_tradnl" smtClean="0"/>
              <a:t>23/04/2013</a:t>
            </a:fld>
            <a:endParaRPr lang="es-ES_tradnl"/>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_tradnl"/>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9F680F0-A94D-4BE7-A5C1-828F1EDD0F96}" type="slidenum">
              <a:rPr lang="es-ES_tradnl" smtClean="0"/>
              <a:t>‹Nº›</a:t>
            </a:fld>
            <a:endParaRPr lang="es-ES_tradnl"/>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url?sa=i&amp;rct=j&amp;q=violencia%20a%20los%20ni&#241;os&amp;source=images&amp;cd=&amp;docid=LdWId9hnu17HmM&amp;tbnid=g4shhTZ_9vJjgM:&amp;ved=0CAUQjRw&amp;url=http://centrofamiliarpresbiteriano-oracion.blogspot.com/2011/04/ninos-y-ninas-entre-nosotros-que-sufren.html&amp;ei=SgZ2UcedOMfV2QWtxYDYCA&amp;bvm=bv.45512109,d.b2I&amp;psig=AFQjCNHu1Dju6eJen-0Jdbk-wCpWrNGx3g&amp;ust=1366775752006330"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cartonotas.blogspot.com/2009_02_01_archive.html" TargetMode="External"/><Relationship Id="rId1" Type="http://schemas.openxmlformats.org/officeDocument/2006/relationships/slideLayout" Target="../slideLayouts/slideLayout1.xml"/><Relationship Id="rId6" Type="http://schemas.openxmlformats.org/officeDocument/2006/relationships/hyperlink" Target="http://www.google.com/url?sa=i&amp;rct=j&amp;q=violencia%20a%20personas%20mayores&amp;source=images&amp;cd=&amp;cad=rja&amp;docid=9KFG5VxNKunF4M&amp;tbnid=h8lWpLhS1D28AM:&amp;ved=0CAUQjRw&amp;url=http://leonelrecendiiz.blogspot.com/2012/11/discriminacon-violencia-intrafamiliar.html&amp;ei=CQZ2UazkEIrO2AWaxYD4DQ&amp;bvm=bv.45512109,d.aWM&amp;psig=AFQjCNFz3rvcx7KVOCi_lLtCHoghVxGUXA&amp;ust=1366775683934508" TargetMode="External"/><Relationship Id="rId5" Type="http://schemas.openxmlformats.org/officeDocument/2006/relationships/image" Target="../media/image5.gif"/><Relationship Id="rId4" Type="http://schemas.openxmlformats.org/officeDocument/2006/relationships/hyperlink" Target="http://www.google.com/url?sa=i&amp;rct=j&amp;q=violencia%20sexual&amp;source=images&amp;cd=&amp;cad=rja&amp;docid=EmRVQzf8zim_8M&amp;tbnid=qb2E3xe3wEf7kM:&amp;ved=0CAUQjRw&amp;url=http://redimeasociacion.blogspot.com/2010/06/diferentes-tipos-de-abusos-sexuales_1795.html&amp;ei=0QV2Uf_lNuaE2wXyj4CoBw&amp;bvm=bv.45512109,d.b2I&amp;psig=AFQjCNHsdceh6WwkE_74mMI3wdiItg2VLw&amp;ust=1366775620056508" TargetMode="External"/><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violencia%20economica&amp;source=images&amp;cd=&amp;cad=rja&amp;docid=hXoizAuvfbTQrM&amp;tbnid=8DfwIIRqHSiYVM:&amp;ved=0CAUQjRw&amp;url=/url?sa=i&amp;rct=j&amp;q=violencia%20economica&amp;source=images&amp;cd=&amp;cad=rja&amp;docid=hXoizAuvfbTQrM&amp;tbnid=8DfwIIRqHSiYVM:&amp;ved=&amp;url=http://cuartob540.blogspot.com/p/tipos-de-violencia.html&amp;ei=CgN2UdmYOcaKrAHDrIHwCw&amp;bvm=bv.45512109,d.aWM&amp;psig=AFQjCNGDvfw6uAdzZd-pu5HrjhXZWONukg&amp;ust=1366774923291780&amp;ei=LAN2UYOBJ-fO2gXY1YGYAw&amp;bvm=bv.45512109,d.aWM&amp;psig=AFQjCNGDvfw6uAdzZd-pu5HrjhXZWONukg&amp;ust=1366774923291780"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imgres?imgurl=http://www.kaleydoscopio.mx/obten_imagen_principal_sociedad.php?id=205&amp;imgrefurl=http://www.kaleydoscopio.mx/sociedad.php?id=205&amp;docid=wn9YOHDe6k0B1M&amp;tbnid=lS5AqyEnYc6UbM&amp;w=696&amp;h=474&amp;ei=CgN2UdmYOcaKrAHDrIHwCw&amp;ved=0CAUQxiAwAw&amp;iact=ric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violencia%20cultural&amp;source=images&amp;cd=&amp;cad=rja&amp;docid=dYQ3T6CF62YIKM&amp;tbnid=ol3VQul81lxJPM:&amp;ved=0CAUQjRw&amp;url=http://violenciaculturalyracial.blogspot.com/&amp;ei=_wF2UcrGHYek2AX4j4HYDA&amp;bvm=bv.45512109,d.aWM&amp;psig=AFQjCNFjaZHHaEfogly17LaOXIaHCKNhlg&amp;ust=1366774549964934"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url?sa=i&amp;rct=j&amp;q=violencia%20cultural&amp;source=images&amp;cd=&amp;cad=rja&amp;docid=alFPHgPjnA27oM&amp;tbnid=aQ4mOD2PcxgAoM:&amp;ved=0CAUQjRw&amp;url=http://utopiacontagiosa.wordpress.com/2008/01/31/violencia-directa-estructural-y-cultural-los-conceptos/&amp;ei=owJ2UemSJIeW2gXaiYAo&amp;bvm=bv.45512109,d.b2I&amp;psig=AFQjCNEVtn-ZaHZMhGTn6HeMMcWple5MGw&amp;ust=136677480501559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violencia%20escolar&amp;source=images&amp;cd=&amp;cad=rja&amp;docid=StZYCN1nTAGCuM&amp;tbnid=4Vq_usf2tcIt1M:&amp;ved=0CAUQjRw&amp;url=http://reflejodeviolenciaescolar.blogspot.com/2011/06/violencia-escolar-fisica-o-verbal.html&amp;ei=mgN2UbWxOuTw2gXHtoHYBQ&amp;bvm=bv.45512109,d.aWM&amp;psig=AFQjCNFy-noUvz_MGdvSuThiCXIUeV6tOg&amp;ust=136677505978609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google.com/url?sa=i&amp;rct=j&amp;q=violencia%20laboral&amp;source=images&amp;cd=&amp;cad=rja&amp;docid=naITFEXfIZ3r9M&amp;tbnid=rD6iaKe7aOzAAM:&amp;ved=0CAUQjRw&amp;url=http://parabuenosaires.com/legislatura-portena-brindan-mayor-proteccion-a-las-victimas-de-violencia-laboral/&amp;ei=XgR2UcaZLKTg2gWq9IHwCw&amp;bvm=bv.45512109,d.b2I&amp;psig=AFQjCNERD_rIBQMtGFroHW4cD1zbxTNEog&amp;ust=1366775257684972" TargetMode="External"/><Relationship Id="rId7" Type="http://schemas.openxmlformats.org/officeDocument/2006/relationships/hyperlink" Target="http://violenciaeneltrabajo.blogspot.com/2012/07/sufres-de-violencia-laboral-aprend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diarioc.com.ar/politica/Comenzo_analisis_del_proyecto_de_ley_para_sancionar_la_violencia_labor/95295"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com/url?sa=i&amp;rct=j&amp;q=violencia%20economica&amp;source=images&amp;cd=&amp;cad=rja&amp;docid=hXoizAuvfbTQrM&amp;tbnid=8DfwIIRqHSiYVM:&amp;ved=0CAUQjRw&amp;url=http://maltratocolokate.blogspot.com/2012/12/maltrato-economico-otro-eslabon-de-la.html&amp;ei=OwV2UdPLPKbQ2wWstIHoBg&amp;bvm=bv.45512109,d.aWM&amp;psig=AFQjCNGBpC2ebOw1SKy_If14wJO4RwGLKw&amp;ust=1366775481077772"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foromediacion.blogspot.com/2008_09_01_archive.html" TargetMode="External"/><Relationship Id="rId1" Type="http://schemas.openxmlformats.org/officeDocument/2006/relationships/slideLayout" Target="../slideLayouts/slideLayout7.xml"/><Relationship Id="rId6" Type="http://schemas.openxmlformats.org/officeDocument/2006/relationships/hyperlink" Target="http://www.google.com/url?sa=i&amp;rct=j&amp;q=violencia%20psicologica&amp;source=images&amp;cd=&amp;cad=rja&amp;docid=u3Zc8WuXCLCFoM&amp;tbnid=fBkALswY4jtTFM:&amp;ved=0CAUQjRw&amp;url=http://nuestronuevodesafio.blogspot.com/&amp;ei=EAV2Uff-K6f02wW_pIHQAg&amp;bvm=bv.45512109,d.b2I&amp;psig=AFQjCNENhQGFK7_UH2dtPIaJtLG8EQGfOA&amp;ust=1366775420254804" TargetMode="External"/><Relationship Id="rId5" Type="http://schemas.openxmlformats.org/officeDocument/2006/relationships/image" Target="../media/image23.jpeg"/><Relationship Id="rId4" Type="http://schemas.openxmlformats.org/officeDocument/2006/relationships/hyperlink" Target="http://www.iprofesional.com/notas/121829-La-Justicia-utiliz-la-figura-de-violencia-laboral-para-condenar-a-una-empresa-por-cambio-de-tareas" TargetMode="External"/><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6858000"/>
            <a:ext cx="7772400" cy="1470025"/>
          </a:xfrm>
        </p:spPr>
        <p:txBody>
          <a:bodyPr/>
          <a:lstStyle/>
          <a:p>
            <a:endParaRPr lang="es-ES_tradnl" dirty="0"/>
          </a:p>
        </p:txBody>
      </p:sp>
      <p:sp>
        <p:nvSpPr>
          <p:cNvPr id="3" name="2 Subtítulo"/>
          <p:cNvSpPr>
            <a:spLocks noGrp="1"/>
          </p:cNvSpPr>
          <p:nvPr>
            <p:ph type="subTitle" idx="1"/>
          </p:nvPr>
        </p:nvSpPr>
        <p:spPr>
          <a:xfrm>
            <a:off x="1259632" y="548680"/>
            <a:ext cx="6400800" cy="5400600"/>
          </a:xfrm>
        </p:spPr>
        <p:txBody>
          <a:bodyPr>
            <a:normAutofit lnSpcReduction="10000"/>
          </a:bodyPr>
          <a:lstStyle/>
          <a:p>
            <a:r>
              <a:rPr lang="es-ES_tradnl" sz="2000" b="1" dirty="0" smtClean="0">
                <a:solidFill>
                  <a:schemeClr val="tx1"/>
                </a:solidFill>
              </a:rPr>
              <a:t>Universidad Nacional Autónoma de México</a:t>
            </a:r>
          </a:p>
          <a:p>
            <a:r>
              <a:rPr lang="es-ES_tradnl" sz="2000" b="1" dirty="0" smtClean="0">
                <a:solidFill>
                  <a:schemeClr val="tx1"/>
                </a:solidFill>
              </a:rPr>
              <a:t>Colegio de Ciencias y Humanidades</a:t>
            </a:r>
            <a:br>
              <a:rPr lang="es-ES_tradnl" sz="2000" b="1" dirty="0" smtClean="0">
                <a:solidFill>
                  <a:schemeClr val="tx1"/>
                </a:solidFill>
              </a:rPr>
            </a:br>
            <a:r>
              <a:rPr lang="es-ES_tradnl" sz="2000" b="1" dirty="0" smtClean="0">
                <a:solidFill>
                  <a:schemeClr val="tx1"/>
                </a:solidFill>
              </a:rPr>
              <a:t>Plantel Azcapotzalco</a:t>
            </a:r>
          </a:p>
          <a:p>
            <a:endParaRPr lang="es-ES_tradnl" sz="2000" b="1" dirty="0">
              <a:solidFill>
                <a:schemeClr val="tx1"/>
              </a:solidFill>
            </a:endParaRPr>
          </a:p>
          <a:p>
            <a:r>
              <a:rPr lang="es-ES_tradnl" sz="3600" b="1" dirty="0" smtClean="0">
                <a:solidFill>
                  <a:schemeClr val="tx1"/>
                </a:solidFill>
              </a:rPr>
              <a:t>VIOLENCIA Y AGRESIVIDAD</a:t>
            </a:r>
          </a:p>
          <a:p>
            <a:endParaRPr lang="es-ES_tradnl" sz="2000" b="1" dirty="0">
              <a:solidFill>
                <a:schemeClr val="tx1"/>
              </a:solidFill>
            </a:endParaRPr>
          </a:p>
          <a:p>
            <a:pPr algn="l"/>
            <a:r>
              <a:rPr lang="es-ES_tradnl" sz="2000" b="1" dirty="0" smtClean="0">
                <a:solidFill>
                  <a:schemeClr val="tx1"/>
                </a:solidFill>
              </a:rPr>
              <a:t>Alumnos: Mora Santana Daniel</a:t>
            </a:r>
            <a:br>
              <a:rPr lang="es-ES_tradnl" sz="2000" b="1" dirty="0" smtClean="0">
                <a:solidFill>
                  <a:schemeClr val="tx1"/>
                </a:solidFill>
              </a:rPr>
            </a:br>
            <a:r>
              <a:rPr lang="es-ES_tradnl" sz="2000" b="1" dirty="0" smtClean="0">
                <a:solidFill>
                  <a:schemeClr val="tx1"/>
                </a:solidFill>
              </a:rPr>
              <a:t>	</a:t>
            </a:r>
            <a:r>
              <a:rPr lang="es-ES_tradnl" sz="2000" b="1" smtClean="0">
                <a:solidFill>
                  <a:schemeClr val="tx1"/>
                </a:solidFill>
              </a:rPr>
              <a:t>   </a:t>
            </a:r>
            <a:r>
              <a:rPr lang="es-ES_tradnl" sz="2000" b="1" smtClean="0">
                <a:solidFill>
                  <a:schemeClr val="tx1"/>
                </a:solidFill>
              </a:rPr>
              <a:t> Ayala </a:t>
            </a:r>
            <a:r>
              <a:rPr lang="es-ES_tradnl" sz="2000" b="1" dirty="0" smtClean="0">
                <a:solidFill>
                  <a:schemeClr val="tx1"/>
                </a:solidFill>
              </a:rPr>
              <a:t>Mejia </a:t>
            </a:r>
            <a:r>
              <a:rPr lang="es-ES_tradnl" sz="2000" b="1" dirty="0">
                <a:solidFill>
                  <a:schemeClr val="tx1"/>
                </a:solidFill>
              </a:rPr>
              <a:t>V</a:t>
            </a:r>
            <a:r>
              <a:rPr lang="es-ES_tradnl" sz="2000" b="1" dirty="0" smtClean="0">
                <a:solidFill>
                  <a:schemeClr val="tx1"/>
                </a:solidFill>
              </a:rPr>
              <a:t>aleria</a:t>
            </a:r>
            <a:r>
              <a:rPr lang="es-ES_tradnl" sz="2000" b="1" dirty="0">
                <a:solidFill>
                  <a:schemeClr val="tx1"/>
                </a:solidFill>
              </a:rPr>
              <a:t/>
            </a:r>
            <a:br>
              <a:rPr lang="es-ES_tradnl" sz="2000" b="1" dirty="0">
                <a:solidFill>
                  <a:schemeClr val="tx1"/>
                </a:solidFill>
              </a:rPr>
            </a:br>
            <a:r>
              <a:rPr lang="es-ES_tradnl" sz="2000" b="1" dirty="0" smtClean="0">
                <a:solidFill>
                  <a:schemeClr val="tx1"/>
                </a:solidFill>
              </a:rPr>
              <a:t>	  </a:t>
            </a:r>
            <a:r>
              <a:rPr lang="es-ES_tradnl" sz="2000" b="1" dirty="0" smtClean="0">
                <a:solidFill>
                  <a:schemeClr val="tx1"/>
                </a:solidFill>
              </a:rPr>
              <a:t>  Cárdenas </a:t>
            </a:r>
            <a:r>
              <a:rPr lang="es-ES_tradnl" sz="2000" b="1" dirty="0">
                <a:solidFill>
                  <a:schemeClr val="tx1"/>
                </a:solidFill>
              </a:rPr>
              <a:t>G</a:t>
            </a:r>
            <a:r>
              <a:rPr lang="es-ES_tradnl" sz="2000" b="1" dirty="0" smtClean="0">
                <a:solidFill>
                  <a:schemeClr val="tx1"/>
                </a:solidFill>
              </a:rPr>
              <a:t>onzales francisco</a:t>
            </a:r>
            <a:br>
              <a:rPr lang="es-ES_tradnl" sz="2000" b="1" dirty="0" smtClean="0">
                <a:solidFill>
                  <a:schemeClr val="tx1"/>
                </a:solidFill>
              </a:rPr>
            </a:br>
            <a:r>
              <a:rPr lang="es-ES_tradnl" sz="2000" b="1" dirty="0" smtClean="0">
                <a:solidFill>
                  <a:schemeClr val="tx1"/>
                </a:solidFill>
              </a:rPr>
              <a:t>	  </a:t>
            </a:r>
            <a:r>
              <a:rPr lang="es-ES_tradnl" sz="2000" b="1" dirty="0" smtClean="0">
                <a:solidFill>
                  <a:schemeClr val="tx1"/>
                </a:solidFill>
              </a:rPr>
              <a:t>  García </a:t>
            </a:r>
            <a:r>
              <a:rPr lang="es-ES_tradnl" sz="2000" b="1" dirty="0" smtClean="0">
                <a:solidFill>
                  <a:schemeClr val="tx1"/>
                </a:solidFill>
              </a:rPr>
              <a:t>Ascencio Eduardo</a:t>
            </a:r>
            <a:r>
              <a:rPr lang="es-ES_tradnl" sz="2000" b="1" dirty="0">
                <a:solidFill>
                  <a:schemeClr val="tx1"/>
                </a:solidFill>
              </a:rPr>
              <a:t/>
            </a:r>
            <a:br>
              <a:rPr lang="es-ES_tradnl" sz="2000" b="1" dirty="0">
                <a:solidFill>
                  <a:schemeClr val="tx1"/>
                </a:solidFill>
              </a:rPr>
            </a:br>
            <a:r>
              <a:rPr lang="es-ES_tradnl" sz="2000" b="1" dirty="0" smtClean="0">
                <a:solidFill>
                  <a:schemeClr val="tx1"/>
                </a:solidFill>
              </a:rPr>
              <a:t>	  </a:t>
            </a:r>
            <a:r>
              <a:rPr lang="es-ES_tradnl" sz="2000" b="1" dirty="0" smtClean="0">
                <a:solidFill>
                  <a:schemeClr val="tx1"/>
                </a:solidFill>
              </a:rPr>
              <a:t>  Martínez </a:t>
            </a:r>
            <a:r>
              <a:rPr lang="es-ES_tradnl" sz="2000" b="1" dirty="0" smtClean="0">
                <a:solidFill>
                  <a:schemeClr val="tx1"/>
                </a:solidFill>
              </a:rPr>
              <a:t>Olguín Alberto Yael</a:t>
            </a:r>
          </a:p>
          <a:p>
            <a:pPr algn="l"/>
            <a:endParaRPr lang="es-ES_tradnl" sz="2000" b="1" dirty="0" smtClean="0">
              <a:solidFill>
                <a:schemeClr val="tx1"/>
              </a:solidFill>
            </a:endParaRPr>
          </a:p>
          <a:p>
            <a:pPr algn="l"/>
            <a:r>
              <a:rPr lang="es-ES_tradnl" sz="2000" b="1" dirty="0" smtClean="0">
                <a:solidFill>
                  <a:schemeClr val="tx1"/>
                </a:solidFill>
              </a:rPr>
              <a:t>Materia</a:t>
            </a:r>
            <a:r>
              <a:rPr lang="es-ES_tradnl" sz="2000" b="1" dirty="0" smtClean="0">
                <a:solidFill>
                  <a:schemeClr val="tx1"/>
                </a:solidFill>
              </a:rPr>
              <a:t>: Psicología</a:t>
            </a:r>
          </a:p>
          <a:p>
            <a:pPr algn="l"/>
            <a:endParaRPr lang="es-ES_tradnl" sz="2000" b="1" dirty="0" smtClean="0">
              <a:solidFill>
                <a:schemeClr val="tx1"/>
              </a:solidFill>
            </a:endParaRPr>
          </a:p>
          <a:p>
            <a:pPr algn="l"/>
            <a:r>
              <a:rPr lang="es-ES_tradnl" sz="2000" b="1" dirty="0" smtClean="0">
                <a:solidFill>
                  <a:schemeClr val="tx1"/>
                </a:solidFill>
              </a:rPr>
              <a:t>Maestra</a:t>
            </a:r>
            <a:r>
              <a:rPr lang="es-ES_tradnl" sz="2000" b="1" dirty="0" smtClean="0">
                <a:solidFill>
                  <a:schemeClr val="tx1"/>
                </a:solidFill>
              </a:rPr>
              <a:t>: Pichardo Hernández Amalia</a:t>
            </a:r>
          </a:p>
          <a:p>
            <a:pPr algn="l"/>
            <a:r>
              <a:rPr lang="es-ES_tradnl" sz="2000" b="1" dirty="0" smtClean="0">
                <a:solidFill>
                  <a:schemeClr val="tx1"/>
                </a:solidFill>
              </a:rPr>
              <a:t>Grupo: 617</a:t>
            </a:r>
          </a:p>
          <a:p>
            <a:pPr algn="r"/>
            <a:r>
              <a:rPr lang="es-ES_tradnl" sz="2000" b="1" dirty="0" smtClean="0">
                <a:solidFill>
                  <a:schemeClr val="tx1"/>
                </a:solidFill>
              </a:rPr>
              <a:t>México D.F. a 22 de abril del 2013</a:t>
            </a:r>
          </a:p>
          <a:p>
            <a:pPr algn="l"/>
            <a:endParaRPr lang="es-ES_tradnl" sz="2000" dirty="0" smtClean="0"/>
          </a:p>
          <a:p>
            <a:pPr algn="l"/>
            <a:endParaRPr lang="es-ES_tradnl" sz="2400" dirty="0" smtClean="0"/>
          </a:p>
          <a:p>
            <a:endParaRPr lang="es-ES_trad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pPr marL="0" indent="0">
              <a:buNone/>
            </a:pPr>
            <a:r>
              <a:rPr lang="es-MX" dirty="0" smtClean="0"/>
              <a:t>No </a:t>
            </a:r>
            <a:r>
              <a:rPr lang="es-MX" dirty="0"/>
              <a:t>es necesario suponer que los efectos de la recompensa o reforzamiento están mediados </a:t>
            </a:r>
            <a:r>
              <a:rPr lang="es-MX" dirty="0" smtClean="0"/>
              <a:t>conscientemente. </a:t>
            </a:r>
            <a:r>
              <a:rPr lang="es-MX" dirty="0"/>
              <a:t>El individuo puede o no apreciar el papel de la recompensa como determinante de su aprendizaje.</a:t>
            </a:r>
          </a:p>
        </p:txBody>
      </p:sp>
      <p:pic>
        <p:nvPicPr>
          <p:cNvPr id="1026" name="Picture 2" descr="http://www.psicologicus.com/wp-content/uploads/2011/12/Estimulo-respues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477909"/>
            <a:ext cx="4104456" cy="30783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ducacion.laguia2000.com/wp-content/uploads/2010/10/el-conductismo-en-educac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789238"/>
            <a:ext cx="24003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64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4525963"/>
          </a:xfrm>
        </p:spPr>
        <p:txBody>
          <a:bodyPr>
            <a:normAutofit lnSpcReduction="10000"/>
          </a:bodyPr>
          <a:lstStyle/>
          <a:p>
            <a:pPr fontAlgn="base"/>
            <a:r>
              <a:rPr lang="es-MX" dirty="0"/>
              <a:t>PROCESOS INCONSCIENTES</a:t>
            </a:r>
          </a:p>
          <a:p>
            <a:pPr marL="0" indent="0" fontAlgn="base">
              <a:buNone/>
            </a:pPr>
            <a:r>
              <a:rPr lang="es-MX" dirty="0" err="1"/>
              <a:t>Dollard</a:t>
            </a:r>
            <a:r>
              <a:rPr lang="es-MX" dirty="0"/>
              <a:t> y Miller consideran que el lenguaje representa un papel crucial en el desarrollo humano. Es bastante natural que aquellas determinantes de conducta que eluden el lenguaje, o son </a:t>
            </a:r>
            <a:r>
              <a:rPr lang="es-MX" dirty="0" smtClean="0"/>
              <a:t>inconscientes, </a:t>
            </a:r>
            <a:r>
              <a:rPr lang="es-MX" dirty="0"/>
              <a:t>deban jugar un papel clave en los trastornos de la conducta. Procesos muestran poca similitud con la versión Freudiana.</a:t>
            </a:r>
          </a:p>
          <a:p>
            <a:endParaRPr lang="es-MX" dirty="0"/>
          </a:p>
        </p:txBody>
      </p:sp>
    </p:spTree>
    <p:extLst>
      <p:ext uri="{BB962C8B-B14F-4D97-AF65-F5344CB8AC3E}">
        <p14:creationId xmlns:p14="http://schemas.microsoft.com/office/powerpoint/2010/main" val="118823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4525963"/>
          </a:xfrm>
        </p:spPr>
        <p:txBody>
          <a:bodyPr/>
          <a:lstStyle/>
          <a:p>
            <a:pPr fontAlgn="base"/>
            <a:r>
              <a:rPr lang="es-MX" dirty="0"/>
              <a:t>CONFLICTO</a:t>
            </a:r>
          </a:p>
          <a:p>
            <a:pPr marL="0" indent="0" fontAlgn="base">
              <a:buNone/>
            </a:pPr>
            <a:r>
              <a:rPr lang="es-MX" dirty="0"/>
              <a:t>Ningún humano opera en forma tan efectiva que todas sus tendencias sean tan congruentes y estén bien integradas. Todas las teorías de la personalidad deben tratar directa o indirectamente con los problemas planteados en el organismo cuando hay tendencias o motivos conflictivos.</a:t>
            </a:r>
          </a:p>
          <a:p>
            <a:endParaRPr lang="es-MX" dirty="0"/>
          </a:p>
        </p:txBody>
      </p:sp>
    </p:spTree>
    <p:extLst>
      <p:ext uri="{BB962C8B-B14F-4D97-AF65-F5344CB8AC3E}">
        <p14:creationId xmlns:p14="http://schemas.microsoft.com/office/powerpoint/2010/main" val="103380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357166"/>
            <a:ext cx="7992888"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TIPOS DE VIOLENCIA</a:t>
            </a:r>
            <a:endParaRPr lang="es-E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descr="http://4.bp.blogspot.com/_MFXRqIvLRos/SaAj7Sp81pI/AAAAAAAABs0/t3uyB3s7Nnw/s400/peso.jpg">
            <a:hlinkClick r:id="rId2"/>
          </p:cNvPr>
          <p:cNvPicPr>
            <a:picLocks noChangeAspect="1" noChangeArrowheads="1"/>
          </p:cNvPicPr>
          <p:nvPr/>
        </p:nvPicPr>
        <p:blipFill>
          <a:blip r:embed="rId3" cstate="print"/>
          <a:srcRect/>
          <a:stretch>
            <a:fillRect/>
          </a:stretch>
        </p:blipFill>
        <p:spPr bwMode="auto">
          <a:xfrm>
            <a:off x="3491880" y="4365104"/>
            <a:ext cx="2857520" cy="2286017"/>
          </a:xfrm>
          <a:prstGeom prst="rect">
            <a:avLst/>
          </a:prstGeom>
          <a:noFill/>
        </p:spPr>
      </p:pic>
      <p:pic>
        <p:nvPicPr>
          <p:cNvPr id="7172" name="Picture 4" descr="http://2.bp.blogspot.com/-QjYw2yAyV0k/TlkaWt4g3uI/AAAAAAAAAXo/ASIFGJhubDI/s1600/abuso%2Bsexual.gif">
            <a:hlinkClick r:id="rId4"/>
          </p:cNvPr>
          <p:cNvPicPr>
            <a:picLocks noChangeAspect="1" noChangeArrowheads="1"/>
          </p:cNvPicPr>
          <p:nvPr/>
        </p:nvPicPr>
        <p:blipFill>
          <a:blip r:embed="rId5" cstate="print"/>
          <a:srcRect/>
          <a:stretch>
            <a:fillRect/>
          </a:stretch>
        </p:blipFill>
        <p:spPr bwMode="auto">
          <a:xfrm rot="21086799">
            <a:off x="6166972" y="2511295"/>
            <a:ext cx="2425665" cy="3231480"/>
          </a:xfrm>
          <a:prstGeom prst="rect">
            <a:avLst/>
          </a:prstGeom>
          <a:noFill/>
        </p:spPr>
      </p:pic>
      <p:pic>
        <p:nvPicPr>
          <p:cNvPr id="7174" name="Picture 6" descr="http://1.bp.blogspot.com/_SotIs4qvqh8/TOMcSnK0M2I/AAAAAAAAABM/wA7BPrmqMcQ/s1600/ancianomaltrato%255B1%255D.jpg">
            <a:hlinkClick r:id="rId6"/>
          </p:cNvPr>
          <p:cNvPicPr>
            <a:picLocks noChangeAspect="1" noChangeArrowheads="1"/>
          </p:cNvPicPr>
          <p:nvPr/>
        </p:nvPicPr>
        <p:blipFill>
          <a:blip r:embed="rId7" cstate="print"/>
          <a:srcRect/>
          <a:stretch>
            <a:fillRect/>
          </a:stretch>
        </p:blipFill>
        <p:spPr bwMode="auto">
          <a:xfrm rot="927197">
            <a:off x="294912" y="212226"/>
            <a:ext cx="1928814" cy="2475311"/>
          </a:xfrm>
          <a:prstGeom prst="rect">
            <a:avLst/>
          </a:prstGeom>
          <a:noFill/>
        </p:spPr>
      </p:pic>
      <p:pic>
        <p:nvPicPr>
          <p:cNvPr id="7176" name="Picture 8" descr="http://4.bp.blogspot.com/-uooBmBSTKXk/TaRhCIARZJI/AAAAAAAAATM/l7RVUDHrpj8/s1600/a+buso+a+amanjakajh.jpg">
            <a:hlinkClick r:id="rId8"/>
          </p:cNvPr>
          <p:cNvPicPr>
            <a:picLocks noChangeAspect="1" noChangeArrowheads="1"/>
          </p:cNvPicPr>
          <p:nvPr/>
        </p:nvPicPr>
        <p:blipFill>
          <a:blip r:embed="rId9" cstate="print"/>
          <a:srcRect/>
          <a:stretch>
            <a:fillRect/>
          </a:stretch>
        </p:blipFill>
        <p:spPr bwMode="auto">
          <a:xfrm rot="20710022">
            <a:off x="444972" y="3095388"/>
            <a:ext cx="3345907" cy="250943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60648"/>
            <a:ext cx="7571184" cy="1143000"/>
          </a:xfrm>
        </p:spPr>
        <p:txBody>
          <a:bodyPr>
            <a:normAutofit/>
          </a:bodyPr>
          <a:lstStyle/>
          <a:p>
            <a:r>
              <a:rPr lang="es-ES" sz="4800" dirty="0" smtClean="0">
                <a:latin typeface="Britannic Bold" pitchFamily="34" charset="0"/>
              </a:rPr>
              <a:t>P S I C O L Ó G I C A</a:t>
            </a:r>
            <a:endParaRPr lang="es-ES" sz="4800" dirty="0">
              <a:latin typeface="Britannic Bold" pitchFamily="34" charset="0"/>
            </a:endParaRPr>
          </a:p>
        </p:txBody>
      </p:sp>
      <p:sp>
        <p:nvSpPr>
          <p:cNvPr id="3" name="2 Marcador de contenido"/>
          <p:cNvSpPr>
            <a:spLocks noGrp="1"/>
          </p:cNvSpPr>
          <p:nvPr>
            <p:ph idx="1"/>
          </p:nvPr>
        </p:nvSpPr>
        <p:spPr>
          <a:xfrm>
            <a:off x="467544" y="2060848"/>
            <a:ext cx="2818656" cy="3845024"/>
          </a:xfrm>
        </p:spPr>
        <p:txBody>
          <a:bodyPr>
            <a:normAutofit/>
          </a:bodyPr>
          <a:lstStyle/>
          <a:p>
            <a:r>
              <a:rPr lang="es-ES" sz="2500" dirty="0" smtClean="0">
                <a:latin typeface="Britannic Bold" pitchFamily="34" charset="0"/>
              </a:rPr>
              <a:t>Agresión verbal.</a:t>
            </a:r>
          </a:p>
          <a:p>
            <a:pPr>
              <a:buNone/>
            </a:pPr>
            <a:endParaRPr lang="es-ES" sz="2500" dirty="0" smtClean="0">
              <a:latin typeface="Britannic Bold" pitchFamily="34" charset="0"/>
            </a:endParaRPr>
          </a:p>
          <a:p>
            <a:r>
              <a:rPr lang="es-ES" sz="2500" dirty="0" smtClean="0">
                <a:latin typeface="Britannic Bold" pitchFamily="34" charset="0"/>
              </a:rPr>
              <a:t>Hogar, escuela, trabajo.</a:t>
            </a:r>
          </a:p>
          <a:p>
            <a:pPr>
              <a:buNone/>
            </a:pPr>
            <a:endParaRPr lang="es-ES" sz="2500" dirty="0" smtClean="0">
              <a:latin typeface="Britannic Bold" pitchFamily="34" charset="0"/>
            </a:endParaRPr>
          </a:p>
          <a:p>
            <a:r>
              <a:rPr lang="es-ES" sz="2500" dirty="0" smtClean="0">
                <a:latin typeface="Britannic Bold" pitchFamily="34" charset="0"/>
              </a:rPr>
              <a:t>Difícil de detectar.</a:t>
            </a:r>
            <a:endParaRPr lang="es-ES" sz="2500" dirty="0">
              <a:latin typeface="Britannic Bold" pitchFamily="34" charset="0"/>
            </a:endParaRPr>
          </a:p>
        </p:txBody>
      </p:sp>
      <p:sp>
        <p:nvSpPr>
          <p:cNvPr id="1026" name="AutoShape 2" descr="data:image/jpeg;base64,/9j/4AAQSkZJRgABAQAAAQABAAD/2wCEAAkGBhQSERUUEhQWFRUVGBgVFhYYGBcYFBgcFRgYGBUXGBcXHSYfFxwkGRQVHy8gIycqLCwsFR4xNTAqNSYrLCkBCQoKDgwOFw8PGCkcHBwpKSkpKSkpKSkpKSkpKSkpKSkpKSkpKSkpKSkpKSkpLCksKSk1KSkpKSksKSwpLCwsLP/AABEIALgBEwMBIgACEQEDEQH/xAAcAAABBAMBAAAAAAAAAAAAAAAABAUGCAIDBwH/xABLEAABAgMEAwsKBAMHAwUAAAABAAIDBBEFEiExBkFREyIyM1NhcYGSsdEHFCNCcoKRobLBCBVS8DVidCVDk6LS4fEWF8IkNERzg//EABcBAQEBAQAAAAAAAAAAAAAAAAABAgP/xAAcEQEBAQEAAwEBAAAAAAAAAAAAARECEiExQVH/2gAMAwEAAhEDEQA/AOxSMjD3Jno2cBvqt2DmW/zCHybOyPBEhxUP2G9wVNZ204u6P9LE4TvXdtPOguV5hD5NnZHgjzCHybOyPBUv/NI3KxO27xR+aRuVidt3iguh5hD5NnZHgjzCHybOyPBUv/NI3KxO27xR+aRuVidt3iguh5hD5NnZHgjzCHybOyPBUv8AzSNysTtu8V6bTi8rE7bvFBc/zCHybOyPBHmEPk2dlvgqXi1YvKxO27xXTvJj5WHQXCWnHudCc4BkZzydyrhR1c2c9cOdBYLzCHybOy3wR5hD5NnZb4JAH8/zReQL/MIfJs7LfBHmEPk2dlvgkF47UXkC/wAwh8mzst8EeYQ+TZ2W+CQXjtReQL/MIfJs7LfBHmEPk2dlvgkF4ovIF/mEPk2dlvgjzCHybOy3wSC8UXjtQL/MIfJs7LfBHmEPk2dlvgkF4ovIF/mEPk2dlvgjzCHybOy3wSC8i8gX+YQ+TZ2W+CPMIfJs7LfBILyLxQL/ADCHybOy3wR5hD5NnZb4JBeO1F5Av8wh8mzst8EeYQ+TZ2W+CQXkXkC/zCHybOy3wR5hD5NnZb4JBeKLx2oF/mEPk2dlvgjzCHybOy3wSC8UukTves/ZBF7alGCO+jG+r6rf0jmQttt8e/3fpCEEkkOKh+w3uCpZPcbE9t3eVdOQ4qH7De4Klk9xsT23d5QaEIQgEIQgEus+zjGcGtzNcNeGsJCnKwY5bFaQaJQ5wNB4x4VBlnz7PmvJzQ2M2pbR+v8Am+C6HCeXsaSdXWUle41y+P8AsuXnWsdG8m0aKbOgNjw3w4kIGEQ8EEhnAdjqLS34FSdRTQnSHdG7hEO/aN4f1NHq9IHyHMpWukushCEKgQhCAQhCAQhCAQhCAQhCAQhCAQhCAQhCAQhCAS+Q4PWfskCXyHB6z9kEctvj3+79IQi2+Pf7v0hCCSSHFQ/Yb3BUsnuNie27vKunIcVD9hvcFSye42J7bu8oNCEIQCEIQegJ/wBH7Evi/EqG6uemPwyWOiNmtixqPOAFaaziPgF01smC0tDcBgKcyx11npYYRa5IrnSgFM9Q6s+9eWlak1MuuSkIMYzel+o6nEl2eOwalvgWSAXClMf+aJyfOxSwy8mwlwFS2G0X8cMyKNFaCp1mgGzEVHIels1JxoW7Q2ghwILTnjjr51YKTmREhsiNye1rh7wqq1SEGNORAIwdvTdcaUNWmpBAGeYVjLAgXJWC3ZDZ8xX7rcZL0IQtgQhCAQhCAQhCAQhCAQhCAQhCAQhNVsaVykr/AO4mIcMj1S4X+wKu+SB1QuY2j5e5Nji2FCixQPW3rGnovY/JIpP8QUIu9LKva2ubHNcQOg0qg62hQaU8s9mxHBu6vYTrfDLWjpdiApJC0plHOawTEG8/gtMRgLvZxx6kDql8hwes/ZIEvkOD1n7II5bfHv8Ad+kIRbfHv936QhBJJDiofsN7gqWT3GxPbd3lXTkOKh+w3uCpZPcbE9t3eUHsnKGI6gyGJNK0A5tfQnaYs2BCDd1ZMtviod6OhA1htPulFhRLklMPYBujHNr7LqAfOvxUrt60oEWyZeI6DfiMaWgZNaK0DiRQgVIFBngs77XELtHRggX5dxjQyL1aUeAcqtr3JiU40cn3OMCEAHeicXmuIaHEDrw+ai9vye5TERuqtR0HEJL7wr2xbQMKIHVoutSM00w66z98a/FcisuQMV7WtO+JH/K6ZClXMa0Y4U61jsiQyVn3jiRR37KTR5iNINe6WJaXZuuB9SAQCRS96xyTxY7gYYrmE4QoTYu9NFmNY5vZu7ugMAHpAOFXF2+reOsHPPFS/R3SuJBaGv34/Ts20Or94Lba9i7i6oqDmkcvMec0bAaCWVaSAAbwNHH44Jvsx0ez7QZGZeYekHhNOwhKVGbEhuY/fNLYjW40yeBjQ0wy16lJWuqARkcR1rrzdZseoQhaQIQhAIQhAIQhAIQhAJl0n0vlrPh35l9K8BgxiPp+lv3NANq0aa6aQrNgbpE3z3VbCh63u59jRXE/DErgESSnbWmHR31dfPDdvWADJrB+kagEDzpb5Z5uaqyB/wCmhH9BrFcP5omroaB0lQKHCfEdvQ57jnSpPWukSfk0hw21iVe7PHBvwH3qpLY+jrWNBawADmCxe1xyH/peZpXcX/BII0u5huvaWnYQQfmrLWdIsPCAG1bbV0Al5llHM+STqrisTWVyK9bBJXStLfJC6BV0EmmzV1bFzqbkYkNxa9pBGC1KylOinlDnLOIAfukHIwYhJZ7hBqw9GG0FWM0E0qh2hKiPCa5ovOa5rqVa5oFRUYEYjHuyVQxEI56ajkrJfh8P9lH+oi/TDVEhtvj3+79IQi2+Pf7v0hCCSSHFQ/Yb3BUsnuNie27vKunIcVD9hvcFSye42J7bu8oFdh2gIb3NefRxWmHE5gcne6aFTLR6ba2QjwIkO/FhOJDK70tNXNNPWF41GrJc7UgsLSJkMFkZhc0tLQ9ppEaD6tfWbzHJZ6mrK1yAjycdkR8JwDgcKYOa7B1NVf8AZadKQPOX3TUGhGNaVFafGql8laMGEy6I5iQHNqA5xD2E5tcMsu5QO0Y4fFe5vBJN3o1fJJdqF+jTy2KHA0pgeggg966ALYDqYg9y5fJRrrgVIZCcqev996z3NWOpWRNNcKVp1pygRgx+JpsOsdah9kzVKZ5Y6j8U4Rpg1wXJuJTa09uxDag1piNgzzXP5jQmJLB4bNuaxzi5twC9SvBdU5451Uls6bDXipSy25Jj2Xy8AUrs+WrL5rWpUQ0L0TtOJGDi6I2XP97ENKja1tbz+47V3CDCuta0ZNAGOeAom/RiMHykEg1AaGV9jeH6U6LtIyxQskKoxQsqIQYpi0l0obLC60B8U4htcGj9TvsNfQm3SjT1sKsOXIc/Jz8Cxmo0/UfkOfJQKHPF7nOJLiTVxJqSTnU61z66WJ9ZemERw9LcB2UI+dcPmpBL2wxwqat6Rh8QuUPm683QtToj2g3HuHQSB8Aszurkdpa6uWKYtJ9MoMkAHViRn4Q4EPfRXno9Vv8AMfmono5pE+EAxz3mpwBIuNBzJvV+yj0Cea2ZjUJiPc47pGO+dE6XahSmAoBQYLXmmNVpgzc2I1pObfDawpVuMOGwHWf7w1xP7AXTM02ADGhYBoxFTSg/lySa1IcO83dD6N3PwHHJwObekEJutCSiQGOa4CLBcHUiNx3p/W0DeEfqAunXQ4nO6vxMZXSmDNy9W0DxSorq21T7KzLBDDWiuAqfsuFaHudDmXMFcWkEDIjDFdcsu0RCaN0GJwaOn95qdeqsPTH0Jp+9qf7NtYGjXYJos8Q34rbaEjudHNOas1TzbkEGC454KsunMz6fenV3a/hT4LvNraTXIBaeFSh26/iq4aRR70d55z88Vue6xfRtJVk/w9/wo/1EX6YarWArLfh+H9lf/vF7mLaJBbfHv936QhFt8e/3fpCEEkkOKh+w3uCpZPcbE9t3eVdOQ4qH7De4Klk9xsT23d5QaFvlJN0Q0bqFfgtCmeiFnCl7aMdmNVLcgjk7Z25MFcSfl+/sm9SbTGGGuHdqUZU5uwegp0seLvsU1BL7PfirR0GzjvQnDddZTTZ8SjB0Ly1bUEGHVx6tvMuGbWm20rbbBF6IcuC0Zu/4TBK6VRZmPSKL0M4XA4toPaGumvUmGM6JMPvv15bANgT9ZNntFKGh510ySI6vJ+UR0NjWNlobWNADWh7gABkBvSlP/dQDhS56omH0KEQzgK507ltDVnyqpn/3NcRVsvhzxPBixPlQIzgN/wAQ/wClQ4uok8aFrHip50Tc+U9xygsHS8n7BJLV07jx4ZhsDYd4UcW1LjtoTwe/nUKgvc1+Vfj9047qAl6o0CSujfGpOpa5aDcNM6pcJhtP3VYvDXEOY8EjUFFZQ5clL5eVFc6FIr7gK0PUKpNMW6Geq4noKgeJqyLzhfecdTcqc6YZSUMvMPY/JziWHURXCnOBgQm2b0+ocWOHySbSPT0RoLGNFXNcHh9KEUOVdesLc5qanU02C5t2KGkHDp6koszQdjgHQb4blQk0AIOQJwTBoHpPCmHgRmNa4YVAx6QSupwbfgwAGtxGfP0qSf1fqOQtBocGr2gNOZ11JxxNOdct0s0piQ5m62no8NZDq41zzph1Ls+lc0yJAdFbSjRnQa/mFx+dkWtjN84aHQ4oq1xxAdrAI4N4XduLaa8LPqVNfJtpHDm2XYhuPBz1V2Cq6HHkiGkVqKa9S5tYVkQYbmswDXCsN7cD8syCpzDtN0NpgxTv2AFp1PbqKaqLaVQzubsgdutcInz6R1dpXTvKZpG5ouNNC40rrAxy51yquOK3xP1msmZjpVlPw/n+yjzR4o+TFWt71ZH8Pf8ACj/URfphraJFbfHv936QhFt8e/3fpCEEkkOKh+w3uCpZPca/23d5V05DiofsN7gqbW7JbnFdzucf8xQN7RVdE0UhXYIqoNZUtfiAUqujS1GsG2lKbeZc+6sRXThm/aeZRdSDS9xMQE6/ko+tc/EehKJEVeEmSuzhvlaJdIxMubFMOks+XxaHJuNOnV+9qe5CGaYjVX4KITr6xHHnKzzA6SsyKZZZc6cJSaF6hyUXbFIyWbZpwNQSrgmO6mvCO3PAre6M/Ahx256lC3Wi8mt4rI2tFPrZKeAnInHfDPn/AH9lodaj24bNuNejaoiy24w9avUto0gi0oQ0gbRsU8F1O7PnhEG+bQ82SVh0J4pfooJZWk25nfA9I8EqiaYi9UMwrs+KnjTUti2JDIJDwespjuw2RKULi3WMDzJR+YMe0OYaVzBBGfOEhiWvEh4Ah3TQ/NZkq6e4U9Fa3inubtxoOnWt4iuIq660bAPuRimuT02cBRwb8U8ytoNijKtej4JZga4khfeCQ17QcQHNyRo9ZEvEm5mE2jjUXWGlHtcN8warzTs+yT2/YjWOhua9zRFiNh0BApXE5dCQ6Q6ORZCdaINXNeGxIVTvnVwLR+pwdUYcy1PgUaQ6IRrNeI8Gr4Na5G8z+V41e0ugDTGFGkmtaxoLg0XqCuPP1JfoFp9CnIVyNd3aGKPDhW+3KpBzpkUu0ziy5lHMYxjC0h7brWtGeNKAJ18WEW7X5YQ9WBTVaGjRMC4W32NJIGstPCbX5jnAWNmT+A5qKVwp1pAIWdVBJUPhgQolXDhQI1MxhVr6cF416jmMMBI5u1r7Gk0vMbT5JXNybSDQC6cabDzKN2sy4CoObad2hukzT9Ip1nNRtKrTmL8V7tp7sElXeTI5hWU/D3/Cj/URfphqtasp+Hv+FH+oi/TDVEitvj3+79IQi2+Pf7v0hCCSSHFQ/Yb3BVR09gARARrc7vVrpDiofsN7gqj6ZxL845gxumnWTU/ZT9gz0TkjUvpUKUl1Ok5cywsGUEOCCQtYxeXFcrdrURnSx1XV/fP9lHlJLX31eY/I5pgZLuLrrQS4mgAxJrlRdOfjLUlErFunpKcbY0OnJWG2JMS8SGx2TnDDoNOCeY0KZwaFaHQpCHVhH8hx6sFG7O0eExMw4W6XN1eGXi0uDS40FQDWl4gdaXQbUuy99pF4NDCDtJp8M/guneRvQyXfAZPvJiRnOfQHCHDLHFoLW+s7AG8duA1rE9Bsg/hz/XO9mD9zETnKfh5lBxkxHf7Ihs7w5dWQtaIDA8h9mNzhxHe1Fd/40S2H5ILLH/xAemJFP/mpihNEaheTWzW5SUHraXfUSlDNBbPGUlLf4MM94T6hNDU3ROTAoJSWp/8ATC/0qP295H7OmancdwefWgm5/koWf5R0qaoTRwXSDyDzcKplIzZhv6Cdyi9QJLD2h0KEzNjTsubseXjsAw30N9Oo0oVbBAKCoO5OukuhuLRmbhoKnCpphjQdaTyUzEDwIRcCTgB4K12l07ChykXdwHse0s3NxweXAgN+9RlSudFW9lntlJlr8XMB6aVzB6AVNgT29Am9zY+Nwa4U1HVVT/Ry04VpSzGx2B0aBlXG9QZfIEDaE7wYcGZglu9LXgEYhMP/AEI+XiX4T3N9k4/IEELG7G0MtWbfLT5ew1eDV12uN7NprzUCfrR0nc9t0VxIFD0VP2UijTj6EPe5x11p9gFH41l3n3jtrXWpuo8krVLcDqUmkbWq0UKYYllg1Iwqt8vL3Bms0iSNtY7VEdNreuwyAd87AeK02zpC2C3a7UFA52ddFcXPNT3LfPO+y0nQhC6shWU/D3/Cj/URfphqtasp+Hv+FH+oi/TDQSK2+Pf7v0hCLb49/u/SEIJJIcVD9hvcFWWa0erNPedby75qzUhxUP2W9wXHJqTAc8mmZWO7ixHLQiXIdO5NUN1GmuoVTramOrWjRyw/OpmHL43Xm9EI1Q2CrsdRODR0rlFpt0Z0MmLQiu3IXYYNHxXV3NvMKcJ3MOugXXtC/JhLWed0FY0flXgC77DcbvTUnnUqkpJkGG2HCYGMaKNa0UA/e3Wt66stcxLtiNLHta9jhRzXAOaQdRBwIXHfKZ5GxQRrMg447rBa4nnDobXddWg7KBdmQqKn2foTPxIghNlY9SaGsN7Wjnc4gADnqrH6A6NOkJGFLvcHPF57yMg55qQOYYDqUhQmgQhCgEIQgEIQgEIQgEVSG0bcgS4rGitZzE77qaMT8FANK/KPukNzYALYZ3pecHvJzAHqtp1nmQMflI0w3aKQ0+jhm6znOt3XT4AKBzUe8w1zJqCk1pzV+JQ60ntWPdAARNZyNvxZc4ZbK4KU2f5T9TwQufvmarUSr46stdWdpJDi4ilfmsGTbTrC5nAnHN1pX+cuGtY8F8nQ3TrAM0w2xpM1gIbiVEolrPOtJHOJNSrOJ+mts1Mue4ucalaU4zkSE6GCK3960CuoA3iR1tp0FNy6IEIWUN1CgxVlPw9/wo/1EX6YarY7NWT/AA9/wo/1EX6YaCRW3x7/AHfpCEW3x7/d+kIQSSQ4qH7De4LlltydWuLTi3hgaxXhdI1/uvU5DiofsN7gubRoO5xC4AmhOZzBzwyGZ+Sx1NENjwRQEYj9/dSnyYRYYmY8Mj0u5MeD/KXuDwOsQ002vJCC8s9Vwq081cunwG1IdEbTuW1LGuEaHFgnpIvN+YaufP1qu2oQhdGQhCEAhCTWlPCDCfEOTGk026gOskINVoWmIe9GLjjzAbSmePbzhhex2AU+aiEzb5cSSal2JPSkgtQ41RNSuYtj1nuc46sTQdQSaNpOQOE6ufCOFf3RRyLP4c5SCJGJxP8AydnQmpqRxtJotCBEdV3C3xwHMmyc0oMrCL90iCmTQ8tvOOAy1lNsONio5abXTTg6vo2H0Y27Xnp1cyJElh+VObA4ypIpwWkDoqCesklN85p7NxM40Q11BxA+DaBMYk6Lx0QNUbKmRHvdV5OOrbVJ7UnhUMGTB89ZXj4xYy8eEeCNg1npTU03mE63GiYhDBjVi11CtFhOG8arJ8sWuWTYB1qoQGCVi6GRmM1JxY5MIUGJCXR9GbwZlgAr5RqIpIyDnkgA4Ypwh6PnN/wHipPIWcGR3Da1atJZlsGH/McG/vrWfL2uITPNAeQMgk69c6pqvF0QIQhAL2q8QgFZT8Pf8KP9RF+mGq1qyn4e/wCFH+oi/TDQSK2+Pf7v0hCLb49/u/SEIJJIcVD9hvcFEJ2X6qdON6vyzKl8hxUP2G9wUUxD3C45oqTUA81cKa61qpRG7bsUvh0oQ6Gb8LaQOEwba4EdXOuew7zLQkXjMRhzHVn3c1F2aNJOc2lKUxGeBG3u60xP0LhPnGTVIjXsvHcw0bmXOFN0BpUYE4bTqxWc9ifgoWmSB3NtQcBTI6svlRb7p2FB4he3TsKLp2FB4ox5RJ0Mky3XEc1o903z9PzUounYVzDypzr3TUvBax5DA5ziGuIrEFBq2NHaQqIiJl0LIRUCUiY+jf2HeC3S1mRHOpcfQYu3ruoZI5s4DcLzteQ5vErU7fFOD7NeTwHU9l3gshZzwOA/su8ExcR23o12GGN4UU3B0eufhh7wSRsa6KDUE7TtlRHRSdzfvN4N673jlt7gm+ZsaLyb+w7wWWoSl15aSy7znUlDbNjD+7idh/glEGzYl4VhPx/kd4IpmmmEtJclNg2bfAJyCfNILGeYbQ2G+poDvXa+pKJezYkGFQQ3k+w7wTfS4itrSQ3Sg+CWSdi4CqepSw31vOhvvHGt13gniXsF59R3Zd4KaYb4EoABgtsSFQJ2/JHjC67su8ElmbMiCouO7LvBZUyw2emB5qKOafSTrzX6gKfM1PcptL2VENN4/su1dSW6QaLuiwa3HGgxF05EdCsuUrhSE7Wlo1HhPLdyiEaiGO8Ek/KI3IxOw7wXdkkQlf5RH5GL2H+CPyiNyMXsO8ECRCV/lEbkYnYd4I/KI3IxOw7wQJFZT8Pf8KP9RF+mGq7flEbkYnYf4KxvkBl3Mssh7S07vEwcCDwYeooH62+Pf7v0hCLb49/u/SEIH2Rnoe5M9Izgt9Zuwc6ZXaMS1a+cRAa1wjDm5v5QhCDbFsGXcGAzD/R1DfTNriS7HDHE58wXn/T8tQjd3741PpW19fI0w4x3OhCmLobYEuHA7u+rWuaKxWnhbpU4jP0rqbKDYvYdgSzb1I7quF2u6tvAXmuwNMOCB0LxCprF+jcsaVjvwAHHD1RQdGWrNZy1gS0Mtc2M6rSCKxWuyyBBFD/uvEKYaUQrMlw0jda1FKmI2oFQcD0j5lBsuBlux2ca0dyEK4jIyECgG7EU2RQK852nnQ6z4BAG65NLa7o2tDe/1lCEGL7LlznGNTmd0FcqdX+yydIQSa7uRiXca3MkHXqwGCEIPIVnwGkERjhtiNOojqzOWvFZQ5GCKjdyQRQgxG01ZCmGQyXiFMAZCDdA3d2BJHpRXfEHE6+CM+dYizYADhux32B9KK4ZUKEJgPyyBy56orRllls++tZNs+AC07ti27T0g9UACvZGGtCExdYflcClN2P+K082NczjmcfgFmZCBeDt2NRTDdG3cAAMNWA1c+0oQmGsPyqX1xiaUAJijCldWRz1j5L38sgXbu7EAG9xoqTSmJ9YYDA7EITDRCs2A0g7sTQg0MUUw7xicOcodZkuf73XXCKBStMqdCEJhr1tnQKEbsSDStYo1CmFMshlsQ2zYAvendvs/SjUQcNh3oxz+a8QqjNkjAFKRcnXhWKDTLDHVvQsDZkA0BjEgClN1GWOsUOv5DYEIQZNkII/vzkW8aDmKGu068daIEjBb/fE5ZxGnIhw+YHV0BCEA+RgkAbsRStPSjWapZJxIUNt0RWkY5vaTia0r1r1CCOW1NsMd+/Z6vrN/SOdCEIP/9k="/>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hQSERUUEhQWFRUVGBgVFhYYGBcYFBgcFRgYGBUXGBcXHSYfFxwkGRQVHy8gIycqLCwsFR4xNTAqNSYrLCkBCQoKDgwOFw8PGCkcHBwpKSkpKSkpKSkpKSkpKSkpKSkpKSkpKSkpKSkpKSkpLCksKSk1KSkpKSksKSwpLCwsLP/AABEIALgBEwMBIgACEQEDEQH/xAAcAAABBAMBAAAAAAAAAAAAAAAABAUGCAIDBwH/xABLEAABAgMEAwsKBAMHAwUAAAABAAIDBBEFEiExBkFREyIyM1NhcYGSsdEHFCNCcoKRobLBCBVS8DVidCVDk6LS4fEWF8IkNERzg//EABcBAQEBAQAAAAAAAAAAAAAAAAABAgP/xAAcEQEBAQEAAwEBAAAAAAAAAAAAARECEiExQVH/2gAMAwEAAhEDEQA/AOxSMjD3Jno2cBvqt2DmW/zCHybOyPBEhxUP2G9wVNZ204u6P9LE4TvXdtPOguV5hD5NnZHgjzCHybOyPBUv/NI3KxO27xR+aRuVidt3iguh5hD5NnZHgjzCHybOyPBUv/NI3KxO27xR+aRuVidt3iguh5hD5NnZHgjzCHybOyPBUv8AzSNysTtu8V6bTi8rE7bvFBc/zCHybOyPBHmEPk2dlvgqXi1YvKxO27xXTvJj5WHQXCWnHudCc4BkZzydyrhR1c2c9cOdBYLzCHybOy3wR5hD5NnZb4JAH8/zReQL/MIfJs7LfBHmEPk2dlvgkF47UXkC/wAwh8mzst8EeYQ+TZ2W+CQXjtReQL/MIfJs7LfBHmEPk2dlvgkF4ovIF/mEPk2dlvgjzCHybOy3wSC8UXjtQL/MIfJs7LfBHmEPk2dlvgkF4ovIF/mEPk2dlvgjzCHybOy3wSC8i8gX+YQ+TZ2W+CPMIfJs7LfBILyLxQL/ADCHybOy3wR5hD5NnZb4JBeO1F5Av8wh8mzst8EeYQ+TZ2W+CQXkXkC/zCHybOy3wR5hD5NnZb4JBeKLx2oF/mEPk2dlvgjzCHybOy3wSC8UukTves/ZBF7alGCO+jG+r6rf0jmQttt8e/3fpCEEkkOKh+w3uCpZPcbE9t3eVdOQ4qH7De4Klk9xsT23d5QaEIQgEIQgEus+zjGcGtzNcNeGsJCnKwY5bFaQaJQ5wNB4x4VBlnz7PmvJzQ2M2pbR+v8Am+C6HCeXsaSdXWUle41y+P8AsuXnWsdG8m0aKbOgNjw3w4kIGEQ8EEhnAdjqLS34FSdRTQnSHdG7hEO/aN4f1NHq9IHyHMpWukushCEKgQhCAQhCAQhCAQhCAQhCAQhCAQhCAQhCAQhCAS+Q4PWfskCXyHB6z9kEctvj3+79IQi2+Pf7v0hCCSSHFQ/Yb3BUsnuNie27vKunIcVD9hvcFSye42J7bu8oNCEIQCEIQegJ/wBH7Evi/EqG6uemPwyWOiNmtixqPOAFaaziPgF01smC0tDcBgKcyx11npYYRa5IrnSgFM9Q6s+9eWlak1MuuSkIMYzel+o6nEl2eOwalvgWSAXClMf+aJyfOxSwy8mwlwFS2G0X8cMyKNFaCp1mgGzEVHIels1JxoW7Q2ghwILTnjjr51YKTmREhsiNye1rh7wqq1SEGNORAIwdvTdcaUNWmpBAGeYVjLAgXJWC3ZDZ8xX7rcZL0IQtgQhCAQhCAQhCAQhCAQhCAQhCAQhNVsaVykr/AO4mIcMj1S4X+wKu+SB1QuY2j5e5Nji2FCixQPW3rGnovY/JIpP8QUIu9LKva2ubHNcQOg0qg62hQaU8s9mxHBu6vYTrfDLWjpdiApJC0plHOawTEG8/gtMRgLvZxx6kDql8hwes/ZIEvkOD1n7II5bfHv8Ad+kIRbfHv936QhBJJDiofsN7gqWT3GxPbd3lXTkOKh+w3uCpZPcbE9t3eUHsnKGI6gyGJNK0A5tfQnaYs2BCDd1ZMtviod6OhA1htPulFhRLklMPYBujHNr7LqAfOvxUrt60oEWyZeI6DfiMaWgZNaK0DiRQgVIFBngs77XELtHRggX5dxjQyL1aUeAcqtr3JiU40cn3OMCEAHeicXmuIaHEDrw+ai9vye5TERuqtR0HEJL7wr2xbQMKIHVoutSM00w66z98a/FcisuQMV7WtO+JH/K6ZClXMa0Y4U61jsiQyVn3jiRR37KTR5iNINe6WJaXZuuB9SAQCRS96xyTxY7gYYrmE4QoTYu9NFmNY5vZu7ugMAHpAOFXF2+reOsHPPFS/R3SuJBaGv34/Ts20Or94Lba9i7i6oqDmkcvMec0bAaCWVaSAAbwNHH44Jvsx0ez7QZGZeYekHhNOwhKVGbEhuY/fNLYjW40yeBjQ0wy16lJWuqARkcR1rrzdZseoQhaQIQhAIQhAIQhAIQhAJl0n0vlrPh35l9K8BgxiPp+lv3NANq0aa6aQrNgbpE3z3VbCh63u59jRXE/DErgESSnbWmHR31dfPDdvWADJrB+kagEDzpb5Z5uaqyB/wCmhH9BrFcP5omroaB0lQKHCfEdvQ57jnSpPWukSfk0hw21iVe7PHBvwH3qpLY+jrWNBawADmCxe1xyH/peZpXcX/BII0u5huvaWnYQQfmrLWdIsPCAG1bbV0Al5llHM+STqrisTWVyK9bBJXStLfJC6BV0EmmzV1bFzqbkYkNxa9pBGC1KylOinlDnLOIAfukHIwYhJZ7hBqw9GG0FWM0E0qh2hKiPCa5ovOa5rqVa5oFRUYEYjHuyVQxEI56ajkrJfh8P9lH+oi/TDVEhtvj3+79IQi2+Pf7v0hCCSSHFQ/Yb3BUsnuNie27vKunIcVD9hvcFSye42J7bu8oFdh2gIb3NefRxWmHE5gcne6aFTLR6ba2QjwIkO/FhOJDK70tNXNNPWF41GrJc7UgsLSJkMFkZhc0tLQ9ppEaD6tfWbzHJZ6mrK1yAjycdkR8JwDgcKYOa7B1NVf8AZadKQPOX3TUGhGNaVFafGql8laMGEy6I5iQHNqA5xD2E5tcMsu5QO0Y4fFe5vBJN3o1fJJdqF+jTy2KHA0pgeggg966ALYDqYg9y5fJRrrgVIZCcqev996z3NWOpWRNNcKVp1pygRgx+JpsOsdah9kzVKZ5Y6j8U4Rpg1wXJuJTa09uxDag1piNgzzXP5jQmJLB4bNuaxzi5twC9SvBdU5451Uls6bDXipSy25Jj2Xy8AUrs+WrL5rWpUQ0L0TtOJGDi6I2XP97ENKja1tbz+47V3CDCuta0ZNAGOeAom/RiMHykEg1AaGV9jeH6U6LtIyxQskKoxQsqIQYpi0l0obLC60B8U4htcGj9TvsNfQm3SjT1sKsOXIc/Jz8Cxmo0/UfkOfJQKHPF7nOJLiTVxJqSTnU61z66WJ9ZemERw9LcB2UI+dcPmpBL2wxwqat6Rh8QuUPm683QtToj2g3HuHQSB8Aszurkdpa6uWKYtJ9MoMkAHViRn4Q4EPfRXno9Vv8AMfmono5pE+EAxz3mpwBIuNBzJvV+yj0Cea2ZjUJiPc47pGO+dE6XahSmAoBQYLXmmNVpgzc2I1pObfDawpVuMOGwHWf7w1xP7AXTM02ADGhYBoxFTSg/lySa1IcO83dD6N3PwHHJwObekEJutCSiQGOa4CLBcHUiNx3p/W0DeEfqAunXQ4nO6vxMZXSmDNy9W0DxSorq21T7KzLBDDWiuAqfsuFaHudDmXMFcWkEDIjDFdcsu0RCaN0GJwaOn95qdeqsPTH0Jp+9qf7NtYGjXYJos8Q34rbaEjudHNOas1TzbkEGC454KsunMz6fenV3a/hT4LvNraTXIBaeFSh26/iq4aRR70d55z88Vue6xfRtJVk/w9/wo/1EX6YarWArLfh+H9lf/vF7mLaJBbfHv936QhFt8e/3fpCEEkkOKh+w3uCpZPcbE9t3eVdOQ4qH7De4Klk9xsT23d5QaFvlJN0Q0bqFfgtCmeiFnCl7aMdmNVLcgjk7Z25MFcSfl+/sm9SbTGGGuHdqUZU5uwegp0seLvsU1BL7PfirR0GzjvQnDddZTTZ8SjB0Ly1bUEGHVx6tvMuGbWm20rbbBF6IcuC0Zu/4TBK6VRZmPSKL0M4XA4toPaGumvUmGM6JMPvv15bANgT9ZNntFKGh510ySI6vJ+UR0NjWNlobWNADWh7gABkBvSlP/dQDhS56omH0KEQzgK507ltDVnyqpn/3NcRVsvhzxPBixPlQIzgN/wAQ/wClQ4uok8aFrHip50Tc+U9xygsHS8n7BJLV07jx4ZhsDYd4UcW1LjtoTwe/nUKgvc1+Vfj9047qAl6o0CSujfGpOpa5aDcNM6pcJhtP3VYvDXEOY8EjUFFZQ5clL5eVFc6FIr7gK0PUKpNMW6Geq4noKgeJqyLzhfecdTcqc6YZSUMvMPY/JziWHURXCnOBgQm2b0+ocWOHySbSPT0RoLGNFXNcHh9KEUOVdesLc5qanU02C5t2KGkHDp6koszQdjgHQb4blQk0AIOQJwTBoHpPCmHgRmNa4YVAx6QSupwbfgwAGtxGfP0qSf1fqOQtBocGr2gNOZ11JxxNOdct0s0piQ5m62no8NZDq41zzph1Ls+lc0yJAdFbSjRnQa/mFx+dkWtjN84aHQ4oq1xxAdrAI4N4XduLaa8LPqVNfJtpHDm2XYhuPBz1V2Cq6HHkiGkVqKa9S5tYVkQYbmswDXCsN7cD8syCpzDtN0NpgxTv2AFp1PbqKaqLaVQzubsgdutcInz6R1dpXTvKZpG5ouNNC40rrAxy51yquOK3xP1msmZjpVlPw/n+yjzR4o+TFWt71ZH8Pf8ACj/URfphraJFbfHv936QhFt8e/3fpCEEkkOKh+w3uCpZPca/23d5V05DiofsN7gqbW7JbnFdzucf8xQN7RVdE0UhXYIqoNZUtfiAUqujS1GsG2lKbeZc+6sRXThm/aeZRdSDS9xMQE6/ko+tc/EehKJEVeEmSuzhvlaJdIxMubFMOks+XxaHJuNOnV+9qe5CGaYjVX4KITr6xHHnKzzA6SsyKZZZc6cJSaF6hyUXbFIyWbZpwNQSrgmO6mvCO3PAre6M/Ahx256lC3Wi8mt4rI2tFPrZKeAnInHfDPn/AH9lodaj24bNuNejaoiy24w9avUto0gi0oQ0gbRsU8F1O7PnhEG+bQ82SVh0J4pfooJZWk25nfA9I8EqiaYi9UMwrs+KnjTUti2JDIJDwespjuw2RKULi3WMDzJR+YMe0OYaVzBBGfOEhiWvEh4Ah3TQ/NZkq6e4U9Fa3inubtxoOnWt4iuIq660bAPuRimuT02cBRwb8U8ytoNijKtej4JZga4khfeCQ17QcQHNyRo9ZEvEm5mE2jjUXWGlHtcN8warzTs+yT2/YjWOhua9zRFiNh0BApXE5dCQ6Q6ORZCdaINXNeGxIVTvnVwLR+pwdUYcy1PgUaQ6IRrNeI8Gr4Na5G8z+V41e0ugDTGFGkmtaxoLg0XqCuPP1JfoFp9CnIVyNd3aGKPDhW+3KpBzpkUu0ziy5lHMYxjC0h7brWtGeNKAJ18WEW7X5YQ9WBTVaGjRMC4W32NJIGstPCbX5jnAWNmT+A5qKVwp1pAIWdVBJUPhgQolXDhQI1MxhVr6cF416jmMMBI5u1r7Gk0vMbT5JXNybSDQC6cabDzKN2sy4CoObad2hukzT9Ip1nNRtKrTmL8V7tp7sElXeTI5hWU/D3/Cj/URfphqtasp+Hv+FH+oi/TDVEitvj3+79IQi2+Pf7v0hCCSSHFQ/Yb3BVR09gARARrc7vVrpDiofsN7gqj6ZxL845gxumnWTU/ZT9gz0TkjUvpUKUl1Ok5cywsGUEOCCQtYxeXFcrdrURnSx1XV/fP9lHlJLX31eY/I5pgZLuLrrQS4mgAxJrlRdOfjLUlErFunpKcbY0OnJWG2JMS8SGx2TnDDoNOCeY0KZwaFaHQpCHVhH8hx6sFG7O0eExMw4W6XN1eGXi0uDS40FQDWl4gdaXQbUuy99pF4NDCDtJp8M/guneRvQyXfAZPvJiRnOfQHCHDLHFoLW+s7AG8duA1rE9Bsg/hz/XO9mD9zETnKfh5lBxkxHf7Ihs7w5dWQtaIDA8h9mNzhxHe1Fd/40S2H5ILLH/xAemJFP/mpihNEaheTWzW5SUHraXfUSlDNBbPGUlLf4MM94T6hNDU3ROTAoJSWp/8ATC/0qP295H7OmancdwefWgm5/koWf5R0qaoTRwXSDyDzcKplIzZhv6Cdyi9QJLD2h0KEzNjTsubseXjsAw30N9Oo0oVbBAKCoO5OukuhuLRmbhoKnCpphjQdaTyUzEDwIRcCTgB4K12l07ChykXdwHse0s3NxweXAgN+9RlSudFW9lntlJlr8XMB6aVzB6AVNgT29Am9zY+Nwa4U1HVVT/Ry04VpSzGx2B0aBlXG9QZfIEDaE7wYcGZglu9LXgEYhMP/AEI+XiX4T3N9k4/IEELG7G0MtWbfLT5ew1eDV12uN7NprzUCfrR0nc9t0VxIFD0VP2UijTj6EPe5x11p9gFH41l3n3jtrXWpuo8krVLcDqUmkbWq0UKYYllg1Iwqt8vL3Bms0iSNtY7VEdNreuwyAd87AeK02zpC2C3a7UFA52ddFcXPNT3LfPO+y0nQhC6shWU/D3/Cj/URfphqtasp+Hv+FH+oi/TDQSK2+Pf7v0hCLb49/u/SEIJJIcVD9hvcFWWa0erNPedby75qzUhxUP2W9wXHJqTAc8mmZWO7ixHLQiXIdO5NUN1GmuoVTramOrWjRyw/OpmHL43Xm9EI1Q2CrsdRODR0rlFpt0Z0MmLQiu3IXYYNHxXV3NvMKcJ3MOugXXtC/JhLWed0FY0flXgC77DcbvTUnnUqkpJkGG2HCYGMaKNa0UA/e3Wt66stcxLtiNLHta9jhRzXAOaQdRBwIXHfKZ5GxQRrMg447rBa4nnDobXddWg7KBdmQqKn2foTPxIghNlY9SaGsN7Wjnc4gADnqrH6A6NOkJGFLvcHPF57yMg55qQOYYDqUhQmgQhCgEIQgEIQgEIQgEVSG0bcgS4rGitZzE77qaMT8FANK/KPukNzYALYZ3pecHvJzAHqtp1nmQMflI0w3aKQ0+jhm6znOt3XT4AKBzUe8w1zJqCk1pzV+JQ60ntWPdAARNZyNvxZc4ZbK4KU2f5T9TwQufvmarUSr46stdWdpJDi4ilfmsGTbTrC5nAnHN1pX+cuGtY8F8nQ3TrAM0w2xpM1gIbiVEolrPOtJHOJNSrOJ+mts1Mue4ucalaU4zkSE6GCK3960CuoA3iR1tp0FNy6IEIWUN1CgxVlPw9/wo/1EX6YarY7NWT/AA9/wo/1EX6YaCRW3x7/AHfpCEW3x7/d+kIQSSQ4qH7De4LlltydWuLTi3hgaxXhdI1/uvU5DiofsN7gubRoO5xC4AmhOZzBzwyGZ+Sx1NENjwRQEYj9/dSnyYRYYmY8Mj0u5MeD/KXuDwOsQ002vJCC8s9Vwq081cunwG1IdEbTuW1LGuEaHFgnpIvN+YaufP1qu2oQhdGQhCEAhCTWlPCDCfEOTGk026gOskINVoWmIe9GLjjzAbSmePbzhhex2AU+aiEzb5cSSal2JPSkgtQ41RNSuYtj1nuc46sTQdQSaNpOQOE6ufCOFf3RRyLP4c5SCJGJxP8AydnQmpqRxtJotCBEdV3C3xwHMmyc0oMrCL90iCmTQ8tvOOAy1lNsONio5abXTTg6vo2H0Y27Xnp1cyJElh+VObA4ypIpwWkDoqCesklN85p7NxM40Q11BxA+DaBMYk6Lx0QNUbKmRHvdV5OOrbVJ7UnhUMGTB89ZXj4xYy8eEeCNg1npTU03mE63GiYhDBjVi11CtFhOG8arJ8sWuWTYB1qoQGCVi6GRmM1JxY5MIUGJCXR9GbwZlgAr5RqIpIyDnkgA4Ypwh6PnN/wHipPIWcGR3Da1atJZlsGH/McG/vrWfL2uITPNAeQMgk69c6pqvF0QIQhAL2q8QgFZT8Pf8KP9RF+mGq1qyn4e/wCFH+oi/TDQSK2+Pf7v0hCLb49/u/SEIJJIcVD9hvcFEJ2X6qdON6vyzKl8hxUP2G9wUUxD3C45oqTUA81cKa61qpRG7bsUvh0oQ6Gb8LaQOEwba4EdXOuew7zLQkXjMRhzHVn3c1F2aNJOc2lKUxGeBG3u60xP0LhPnGTVIjXsvHcw0bmXOFN0BpUYE4bTqxWc9ifgoWmSB3NtQcBTI6svlRb7p2FB4he3TsKLp2FB4ox5RJ0Mky3XEc1o903z9PzUounYVzDypzr3TUvBax5DA5ziGuIrEFBq2NHaQqIiJl0LIRUCUiY+jf2HeC3S1mRHOpcfQYu3ruoZI5s4DcLzteQ5vErU7fFOD7NeTwHU9l3gshZzwOA/su8ExcR23o12GGN4UU3B0eufhh7wSRsa6KDUE7TtlRHRSdzfvN4N673jlt7gm+ZsaLyb+w7wWWoSl15aSy7znUlDbNjD+7idh/glEGzYl4VhPx/kd4IpmmmEtJclNg2bfAJyCfNILGeYbQ2G+poDvXa+pKJezYkGFQQ3k+w7wTfS4itrSQ3Sg+CWSdi4CqepSw31vOhvvHGt13gniXsF59R3Zd4KaYb4EoABgtsSFQJ2/JHjC67su8ElmbMiCouO7LvBZUyw2emB5qKOafSTrzX6gKfM1PcptL2VENN4/su1dSW6QaLuiwa3HGgxF05EdCsuUrhSE7Wlo1HhPLdyiEaiGO8Ek/KI3IxOw7wXdkkQlf5RH5GL2H+CPyiNyMXsO8ECRCV/lEbkYnYd4I/KI3IxOw7wQJFZT8Pf8KP9RF+mGq7flEbkYnYf4KxvkBl3Mssh7S07vEwcCDwYeooH62+Pf7v0hCLb49/u/SEIH2Rnoe5M9Izgt9Zuwc6ZXaMS1a+cRAa1wjDm5v5QhCDbFsGXcGAzD/R1DfTNriS7HDHE58wXn/T8tQjd3741PpW19fI0w4x3OhCmLobYEuHA7u+rWuaKxWnhbpU4jP0rqbKDYvYdgSzb1I7quF2u6tvAXmuwNMOCB0LxCprF+jcsaVjvwAHHD1RQdGWrNZy1gS0Mtc2M6rSCKxWuyyBBFD/uvEKYaUQrMlw0jda1FKmI2oFQcD0j5lBsuBlux2ca0dyEK4jIyECgG7EU2RQK852nnQ6z4BAG65NLa7o2tDe/1lCEGL7LlznGNTmd0FcqdX+yydIQSa7uRiXca3MkHXqwGCEIPIVnwGkERjhtiNOojqzOWvFZQ5GCKjdyQRQgxG01ZCmGQyXiFMAZCDdA3d2BJHpRXfEHE6+CM+dYizYADhux32B9KK4ZUKEJgPyyBy56orRllls++tZNs+AC07ti27T0g9UACvZGGtCExdYflcClN2P+K082NczjmcfgFmZCBeDt2NRTDdG3cAAMNWA1c+0oQmGsPyqX1xiaUAJijCldWRz1j5L38sgXbu7EAG9xoqTSmJ9YYDA7EITDRCs2A0g7sTQg0MUUw7xicOcodZkuf73XXCKBStMqdCEJhr1tnQKEbsSDStYo1CmFMshlsQ2zYAvendvs/SjUQcNh3oxz+a8QqjNkjAFKRcnXhWKDTLDHVvQsDZkA0BjEgClN1GWOsUOv5DYEIQZNkII/vzkW8aDmKGu068daIEjBb/fE5ZxGnIhw+YHV0BCEA+RgkAbsRStPSjWapZJxIUNt0RWkY5vaTia0r1r1CCOW1NsMd+/Z6vrN/SOdCEIP/9k="/>
          <p:cNvSpPr>
            <a:spLocks noChangeAspect="1" noChangeArrowheads="1"/>
          </p:cNvSpPr>
          <p:nvPr/>
        </p:nvSpPr>
        <p:spPr bwMode="auto">
          <a:xfrm>
            <a:off x="0" y="-850900"/>
            <a:ext cx="2619375" cy="17526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0" name="Picture 6" descr="http://t1.gstatic.com/images?q=tbn:ANd9GcTEg--vxaeYGDgB4O3H2IUnnVfPSO6g7PrUZiybHblCMsoe3CGBKA"/>
          <p:cNvPicPr>
            <a:picLocks noChangeAspect="1" noChangeArrowheads="1"/>
          </p:cNvPicPr>
          <p:nvPr/>
        </p:nvPicPr>
        <p:blipFill>
          <a:blip r:embed="rId2" cstate="print"/>
          <a:srcRect/>
          <a:stretch>
            <a:fillRect/>
          </a:stretch>
        </p:blipFill>
        <p:spPr bwMode="auto">
          <a:xfrm rot="585381">
            <a:off x="3271621" y="1806161"/>
            <a:ext cx="2469655" cy="4410098"/>
          </a:xfrm>
          <a:prstGeom prst="rect">
            <a:avLst/>
          </a:prstGeom>
          <a:noFill/>
        </p:spPr>
      </p:pic>
      <p:sp>
        <p:nvSpPr>
          <p:cNvPr id="1032" name="AutoShape 8" descr="data:image/jpeg;base64,/9j/4AAQSkZJRgABAQAAAQABAAD/2wCEAAkGBhQSERQUExQVFBUUFBgVGBUUFRQUFRYXFhQVFBUVFBQXHCYeFxkkGRQUHy8gJCcpLCwsFR4xNTAqNSYrLCkBCQoKDgwOFw8PFykcHBwpKSkpKSkpKSkpKSkpKSkpKSkpKSkpKSkpKSkpKSkpKSkpKSwsKSksKSkpKSksKSwsLP/AABEIAMMA6AMBIgACEQEDEQH/xAAcAAABBAMBAAAAAAAAAAAAAAABAAIDBwQFBgj/xABAEAABAwIDBAgDBAkDBQAAAAABAAIRAyEEEjEFBkFRBxMiMmFxgZGhscEUQnLwIzNSYoKS0eHxJEOzFSVTorL/xAAZAQADAQEBAAAAAAAAAAAAAAAAAQIDBAX/xAAhEQEBAAIDAQEAAgMAAAAAAAAAAQIRAyExEkEyURNhcf/aAAwDAQACEQMRAD8As3NZQuqKIVSkTfT46rqlcDIfUj1UfJOOUjW/JNP0U5emixOIDWyeAVab4b+DLUpMOrSPe3yXQdIO0jSw58be6pSrVmSTquTn5Lv5hyfSJ1YkXuZ/ysrA1YBv+eawCVPh36rnynTWzpsX4i5iIm3E8teWvugal7WWIXnmntqFZ2kkqVNeH+FgfSfmssGbDxOqxZ70/m49+KrE4yqWKcADmNrDwHIeGq6TZ++1Vhbxix8QuTBspcOe0FNK4y+r23T3pGJZezguiqBV5uhgjSLXxZ0BWEzQLt4M7lj2iBCFMXHmnocfVbG1mHYBQP4j8KzlmUh3vxH5BYtBv6B343/8pWZTPe/F9As5Ui5qY1ilKTBdafoNp0ADPEhojlEx81iYJvYb+ELOo/rHDhDT8wsXBNhjfFoKdgarf4/9sxP4B8XBUOeA48FfG/zY2Zir/cb6dpqovFPubg8CY8eAXJzew4gLbwp3tky0gTc8IM6D88U0mJOo0geRumPdew0sOf8AVY6M40xILjAPGM08ykp8NBjMBBsHRaYtJ5pKpDejAU8vuoGFPXpYsUoeo6tUA3snLVby1gyi5xtAWed1NnXEdK21GljWA3lVZnWbtjaTq1QucSeAWA0riyv1d1tjNQFJSUacxyVVU2ZSMrQsfNKJKnRJs6gHHyP0TsybxKJDh7TZSUe8PNRDRTYa72jmQPilQvXdUdbhacjgP8rf0mEWOix9gYMU6DAP2Qti9d+GGpKzhgASDbpwageCvQavD/qqg/ff/wApWdTHf8x8gsHDfq6v46n/ACEqbEbQbRZVqVHBjGwSXGBoI8zMLPxLJhFuqpjeHpTxNZxbQPU0+GXvnxLuHouTxG0qr7uqPcfFzj9VF5pKr5el6VZuaARMDQzxKw8EBkZ+ELzpgdrVqLw+m9zHa2JvHMcV1G73SjiaL2iqetp6FpADh4tcPkVc5pfRcVndIdtmYn8LeP77VQtZtpHnrJ1MeeivLfbaDK+yK9Sm4Oa+m1wNtC5sSqOqxaJ146EW9QdVjz/yETVa8saCQGyAQB3coF/USseq0iCZk9rW5zEf3upK1KAW8S5t+UMJIPh2h/Ko3VDAm8AROoA4eV1jRD6QOUgiQQY8xxA5iCPJBZDKEdoHg7QHs+fh2ggrlN6HYFNkUdFTTdehiyhALjOk3FluEdHG3vZdoFoN9tkfaMK9vGCR7WWXNN40PPRQBUlWkWuINiLJi43SBSalCTSgJQYQTQikNDKaNU5CEGex1k5joKiCUpaJ6L3G2n1+Dpu4gQfMLfuauH6Igfsl9Mx+q7qou7ju8IzREJpT3LW7T2oyjTc+oQ1rBmcTyHAeJT+tdkwK+0KdKnXNRwaM9S5MDvTx+Sqff7e84urkpkii2CBcZnR3yPWAFr9595n4yq8js0s7ntZymJLuZWhL/FcmWdpzE5lyk5yFMiRMxN419EcS37zW5Wk2Ezp4rPS0Zcn9WYzRaYnxiY9lMNmVOq67KermM0GLJUKkNINw4cODhoSOf9SqLbqdlb0tGzcThHnhmpO83tJYeXP3XNP0sJAcZsTpMeMdr4BY1WmRfgZj8+6NJ/n9Df8AsjK7TpPVrlxzcv8A6Op+HwRAtBsWmPQxb3Cjyec8o5cU+oLibeUT4SoOQXSbfk+fzSUeYhJOZG9KUyplAzRTB1l6mPjCCUntkJAJwKVNQfSHsnqcW6BDX9ofVctCtXpkw4ik6LzrHhzVVyuDOfOVjXC9GpJEpBSsJRRDU5zUtjZpSJTkCgAE4JJBBrT6I954nDu82/UK13mV5r3ZxD6eJpvYCSHDS9ibr0fhnSwHmOK6eG7mmV6Gq+Aqd6WN5A5zcMx05TmqRpm+60nmJn2Vpbex3U0atThTpuf/ACtJA94XmvE4gve57rlxJJ8SZU8t/Cxm6ja7+6EpBJYtRJWdgtlvqxAMA+PC5jyAWJQZmcBzICt/djYTGFjnHsNAAaAQHHm4m8eHFOTd1GeeWvGJ/wBIdT2Uykabi5zZeCY7xJ08LeRVa7Q2c+i7K4QdQZseUeML0Q6mHza3EcFy+3tzqVSnUJFw10GYh0Wt5rTPjs7jOW41TtSuRTyFsEw6TqRwI5WUGeY4Hnz5eS6vfHcn7IGGmS4FoLp1BtmiBpJC5atTAcQDmHA+iyaY2VOzx1njy5qY0JMzqTciJ8Vj4evBE3Ake4IUzK8Bvt+fZQYtpHjoZaNLGAYM6ahJZ7qwzObH3QfGAQ+Z4cCktv8AH/R62vSnV0WXmWJRCyF24XpglY6yc0pjShUxjGd4gKrYbQ7+7Pp1MK8vGjZHOeC8/OF1cXShvM0UerYQS7lyVPOXFzWXLppgYQkCiUFi1PhABFKEkiQg5PiyCNnAaFsdibJdXrNY0EyRPgJupd3NjHE1m0xNzfym6vbd/cujhocxozRcqsMLmi5HbI3SoUWNimJAHut7AAhSQonrvmMx8S5vfqgX4LEMbqaTj/L2o8zC87Er09tYfo3zoGO8tCvML1y8s7PH0IlJJbDZOw6uJcW0QHOAmC9jJ8sxEnyWS0uyauRrn05NUaA0y4AC5OebW5hWju3h6+OwIqNrCk85h2WgmWyBM6CeXNcvuS4inXovaSWh3ZhoIMHs8ySV03RXjy3DGj1dTMHumW5W637RjSQtOOS3tje6ZutUxnWmlVZiJBh76hb1YjiCIJnkF2O06P6NtNur3tb6TLj7AplHaBzkPFwdeY4EJmz9oCtXcdW0pYOWY98+eg91tJjJrfpNPv8A7Fc9oi1NlN5cdfu2Ee6rfdDZ1dtYvZQzB9Msa6qIpgPtngjtgDNYcirn3gqtDQXREiSdIkTPgn1NnNLese4hsgUmkRlaIDSGjjAEA6DhdRcN5XQn6obbO7r8LVLX9pklodoCSzOBGoMEW81rgzsgzczHiQY+sq1+lLZX+jNcCz8Wx/EHL1TmA3uJt7hVcwgCLwTmEXIkER5wsM583S9sp1AZpaYkFh1OrsoAnW3ySTNCA5xhsmLjWNPGwSRKF/U1K+uG62/stTj9v0qAl7wIVa72dIbqrookhotm8+QXZ/kmMZzvx3+8G/FHDMPaBdGguTayqbbu+dbEPzZi0A2APO11oquIc8y4knxMpjm2XNnncr21mGvUtfEOeZcST43URSbKcQslo0JTnC4TSFRntKcmNCdKVI5IlBEqTdh0YYzJjm2nM0jnFwVfo0lUr0OtpfaX9ZAdlGUnTXSeZj4K6K1drASXNAA5gLr4esWd9PIUdQfMKN20qQ/3Gcu8PooK+1Kf7U/hBPyC3uUDUb8bVbQwdZ7j/tloHNzwWtHxXnalSLiGjUkD1MAfFWz0s4/rMO1rM0Ne0uljhrmAkkDjw8VUrXXXHyXeR4xkV6DesLQYaHZZ8rF3rEq9Nxdh4f7LSc1jHdn9YG5XO5mRe6o7Z2z316gp02lznEDyniTwC9Fbr7P6nD06Y+60D1Auq4Zupy9cB0hbHq0sT9pw1Mub1RNbLYAMgZnHhI+S43YG8D21HZsU6gwvLy3tOmbHTjFvRXjtbDMectSoKdN/fnLDspDgwk6AkCecQq53n6PKlXrcS2pRrVHVOyyiLODoa0Q0wyPoZKMsdXcHTU7a30NJ/wDp6/Xtc0zna4ZTzBJmfDRdj0eGMOwkyXDMTzJMkn3VO7UwnVVqlMOz9W7Jm5lsBxH8U+yuHcZkUWeDQPglh/IsprTf7fkstfjry+Sz6NfK0ODWC0gkve4yJu9xn2Ta9HM0+V1iYQF7KNMcX5f4Wkz8At71l/1P61O+e1a9XB1aeJwzadIguZWp1JgscCwmmbidANbqp6sRDRDS50AgkRBiCePFdrv5tGtWxtSiXnqqJORg7oLWyDbUydeC0m08EQA0GALepsPkfdcvNTytc5XeL2zixzTcWvp4ka8kE/EsDb37rQ7+Ic+OiSjaoxNo7UqVnFz3Ek/D0WESnlNITjWTXhzRCTX2TAUiUA5xskXfJNBSKAJKHFGUAgHAJ7GEkAcTHumgLZ7vU2nE0g/ul4m8fHzS9pV22zeiJ1Sk1/WQXCY5HioK/RTUbUc0vGVtJz83IjQHw/orhw4fkbkDQI1zfQDVYu0cCSQ972tFhrAOkAzY6LrvDjrbPdcFuPu7hqPbqA1HuNmFpJb5gaEzpf5rvqNGlo2l/wCgHxIWTS2PH3z6AAeCl/6S3iXGeZI+SJx2QIerj7jR5uaPkserVj/xj+KfkFsBsmnHdB8SSUamDZwY0egV/NNwe+tPPhsQM9OOqcYyPPd7QvwNjfyVHkL0zvBs01cNXptHaqUXtb4uLTlHvAXmitTLSQRBBgg6g8QVz8mPzTwWL0bFgoyYzZzP0Eq2tnkBoXmXB7SqUpyOLZgkDmOKsvB9L1OnRpg0qj6gAzXa1s+EySq4s5j6XzdrTd+tZ4mL+RWPjdj031c+RrGtnO4NaDU4xpYDXNrqFweE6TqGMqMpPNTCyf1gcIB4DOO7OlwsXpPqvwlNgo4p7s5Ie01y5+Utt2Z7pvfyWmWU9Gla40ipiXloAD6riANIc8wPYq4902RI/ZgKkKVQtcHDVpBHoZXTYDpDxNKo5zRT7USC0xb11WGFku6MsbbF2VsaGzdDdCnm/SG4YHAHgXucS6OYAt6lVnszfqhiazW4xppM4uplxa48A+btbrcK6dnFnVN6rL1cdnIQWxH3YsV0TL67KY3apd6sM5uPxJbld282VxhwDmtmOYPBaTFbU4FtwSe1pAJ5Sdfmt10h7LpnHPcT/t0x3oiG8+NrrgdoUHNdao7+Ikz6hcmfqdy1sNp0mPzEOBEC83MECI8vkkudqYl2hv8Anmgq3P6a6AlMKe5RkKIsCUkEUwISJQRCAKUowEkgIKfTeQZHBRpJEtjcXpNDWiliDpo48fNWhgdpUq4BaWum8WIXlkOXQ7s74VcG8FpJbxaTb0W2HNcer4nT0o0IuEx6n+i5zdXfSjjGDK7tRcHUenoumaxdf1LOiNDVG8KcharbO02Yei+tUMMptLj48mjxJgeqN9BDt/eClg6DqtU9kaARmc6LNaOa8+b3bwjG1zVFFlK0diZdckOqH7zvGEd7N7q2Oq5qhhjZyUx3WA/M+K0Erj5OT6OT9CE0p8JrmKIszMnPqlxkmTzOqak1q0uoYhElLKlCggz8l2G4PSDUwFUBxc+g49unrH77OThy4rkXN+UqMFVjdXcJbe/2Ep1qxr0X9mtTY8OaZa8ERdptNohVdXe4EgnTgNPZbDZu8j6VB1LvDMHNk93UOA8DZaypUzGVOXrPHGy0gUkEVDTQkphTymogAIFElBUZSlmQIRlAKUoSSlAFJCUUgKMoQkkGy2JtmphqrajCQQfccl6M3R3qp4ui1wcM0XHEHjZeYVtt395KuEqB9Nx8RwKvDK4lY9UkqqOnHbRZRo4cT+lJqO5ZWdkD+Y/ALtNzN7WY6iHN7ws4cQVpel7dY4rB56YmphyagAuXMI7YHoA6P3V1ZX6x6Q89yiSmlJcumhxemmUsyJuidA0BFoShFFoGEHBElROKUI4lMSATwFXhk1OupGNTnUlFpIw5JEtRSBOKbKe4phIRDNKEokJqoxKWZCEQEwMohNSBSLRxRTEZQDwUk0FKUgMpJqQThuy6M96xg8V2zFN/ZdyB4FeiKGIbVaHNILSNQvIsqxujfpH+zA0a7v0erSZJB/ZjlxWuF+er4nKfrjt6thVMJiqtGo0ghxLTEBzSSWubzELUK0Ol3bjMTRw7mNmHuHWQRALQcvkdfRVfCV1L0MbuAnFpSLkC5TVCimhOSIHJic5IIgNa1OKe1iTmo2RrXqeniSFBlShLUDPFZjtbILCDEkdAXBIBSEJpU7BrghCcmkKjAlIJQkEGSLkEIQQhFAIlAJFNlGUAkEkk4ZIIoK4Gy2dtQNY6lVBdSfqBq1w7tRn7w+Oi11UAEgGRzAifTgg5NQWtAiElJQYC4AkgE3I1CexaaCnQrL2RudhOrzBhqECe24lp9BAVfbVp5a1QZcvbPZ4ATaFFRjnMrqMQBOTGrqdndHuJrUxUaGAESA5xafkjVvh3KRzgaiWLe4zczEUWPfUa0BgvDg6bxaFqGD8+EclnZZ6W9sYtShZRw8if8qBwhAAJJwKSkIUoTnC6C0aAlKKUJAEkIRCYJIpJFIaCEkUoTAQkjlQITBsoyjCSvEwKSMJEI2AJTUSEgmQIhIhBLoLC6Ot7CHjD1IykHK633QXQfQFabfag17m4mmDkqEiSWnTQkDuyJ15LmGPIMgx4iyJqGIm3KbW0sj/TP41dx1vR7up9rrF7u5SIkcS7gPJW/S2eAIDja0eYVabmbdNDZ9UsqUWVM2Vod+sl5a3NE9qxkcoXe4es2kwh1VlNlMU29ZUd3y6C95JOsaeq2w+ZPGeXd7cn0g7NfSo1XtqHK8tD28LEAeX1hVm2suz6Q966dYdTQqGo3O5z3kRmId2GtPFoHHxC4WVz5yb6XhjqNjSridJ8DofNZGPwMZe7doPZJPuefktQ10KelijYSTwAPDwF1Figcwg3CSyxi2nvBJV8w9NeUgkkpUJCUIpIBpSaPkkkgAkkkmBRSSSAFApJJwAEkklcMEXJJJ0QE0JJIAocUkkiJyASSTgEfVSPeY1P09kkkiRohBJFB50WdsbDtc45hMFvPiUElMLLxmbSpA5yRdpc0eAD4AA9T7pJJIRj4//Z"/>
          <p:cNvSpPr>
            <a:spLocks noChangeAspect="1" noChangeArrowheads="1"/>
          </p:cNvSpPr>
          <p:nvPr/>
        </p:nvSpPr>
        <p:spPr bwMode="auto">
          <a:xfrm>
            <a:off x="0" y="-904875"/>
            <a:ext cx="2209800" cy="18573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4" name="AutoShape 10" descr="data:image/jpeg;base64,/9j/4AAQSkZJRgABAQAAAQABAAD/2wCEAAkGBhQSERQUExQVFBUUFBgVGBUUFRQUFRYXFhQVFBUVFBQXHCYeFxkkGRQUHy8gJCcpLCwsFR4xNTAqNSYrLCkBCQoKDgwOFw8PFykcHBwpKSkpKSkpKSkpKSkpKSkpKSkpKSkpKSkpKSkpKSkpKSkpKSwsKSksKSkpKSksKSwsLP/AABEIAMMA6AMBIgACEQEDEQH/xAAcAAABBAMBAAAAAAAAAAAAAAABAAIDBwQFBgj/xABAEAABAwIDBAgDBAkDBQAAAAABAAIRAyEEEjEFBkFRBxMiMmFxgZGhscEUQnLwIzNSYoKS0eHxJEOzFSVTorL/xAAZAQADAQEBAAAAAAAAAAAAAAAAAQIDBAX/xAAhEQEBAAIDAQEAAgMAAAAAAAAAAQIRAyExEkEyURNhcf/aAAwDAQACEQMRAD8As3NZQuqKIVSkTfT46rqlcDIfUj1UfJOOUjW/JNP0U5emixOIDWyeAVab4b+DLUpMOrSPe3yXQdIO0jSw58be6pSrVmSTquTn5Lv5hyfSJ1YkXuZ/ysrA1YBv+eawCVPh36rnynTWzpsX4i5iIm3E8teWvugal7WWIXnmntqFZ2kkqVNeH+FgfSfmssGbDxOqxZ70/m49+KrE4yqWKcADmNrDwHIeGq6TZ++1Vhbxix8QuTBspcOe0FNK4y+r23T3pGJZezguiqBV5uhgjSLXxZ0BWEzQLt4M7lj2iBCFMXHmnocfVbG1mHYBQP4j8KzlmUh3vxH5BYtBv6B343/8pWZTPe/F9As5Ui5qY1ilKTBdafoNp0ADPEhojlEx81iYJvYb+ELOo/rHDhDT8wsXBNhjfFoKdgarf4/9sxP4B8XBUOeA48FfG/zY2Zir/cb6dpqovFPubg8CY8eAXJzew4gLbwp3tky0gTc8IM6D88U0mJOo0geRumPdew0sOf8AVY6M40xILjAPGM08ykp8NBjMBBsHRaYtJ5pKpDejAU8vuoGFPXpYsUoeo6tUA3snLVby1gyi5xtAWed1NnXEdK21GljWA3lVZnWbtjaTq1QucSeAWA0riyv1d1tjNQFJSUacxyVVU2ZSMrQsfNKJKnRJs6gHHyP0TsybxKJDh7TZSUe8PNRDRTYa72jmQPilQvXdUdbhacjgP8rf0mEWOix9gYMU6DAP2Qti9d+GGpKzhgASDbpwageCvQavD/qqg/ff/wApWdTHf8x8gsHDfq6v46n/ACEqbEbQbRZVqVHBjGwSXGBoI8zMLPxLJhFuqpjeHpTxNZxbQPU0+GXvnxLuHouTxG0qr7uqPcfFzj9VF5pKr5el6VZuaARMDQzxKw8EBkZ+ELzpgdrVqLw+m9zHa2JvHMcV1G73SjiaL2iqetp6FpADh4tcPkVc5pfRcVndIdtmYn8LeP77VQtZtpHnrJ1MeeivLfbaDK+yK9Sm4Oa+m1wNtC5sSqOqxaJ146EW9QdVjz/yETVa8saCQGyAQB3coF/USseq0iCZk9rW5zEf3upK1KAW8S5t+UMJIPh2h/Ko3VDAm8AROoA4eV1jRD6QOUgiQQY8xxA5iCPJBZDKEdoHg7QHs+fh2ggrlN6HYFNkUdFTTdehiyhALjOk3FluEdHG3vZdoFoN9tkfaMK9vGCR7WWXNN40PPRQBUlWkWuINiLJi43SBSalCTSgJQYQTQikNDKaNU5CEGex1k5joKiCUpaJ6L3G2n1+Dpu4gQfMLfuauH6Igfsl9Mx+q7qou7ju8IzREJpT3LW7T2oyjTc+oQ1rBmcTyHAeJT+tdkwK+0KdKnXNRwaM9S5MDvTx+Sqff7e84urkpkii2CBcZnR3yPWAFr9595n4yq8js0s7ntZymJLuZWhL/FcmWdpzE5lyk5yFMiRMxN419EcS37zW5Wk2Ezp4rPS0Zcn9WYzRaYnxiY9lMNmVOq67KermM0GLJUKkNINw4cODhoSOf9SqLbqdlb0tGzcThHnhmpO83tJYeXP3XNP0sJAcZsTpMeMdr4BY1WmRfgZj8+6NJ/n9Df8AsjK7TpPVrlxzcv8A6Op+HwRAtBsWmPQxb3Cjyec8o5cU+oLibeUT4SoOQXSbfk+fzSUeYhJOZG9KUyplAzRTB1l6mPjCCUntkJAJwKVNQfSHsnqcW6BDX9ofVctCtXpkw4ik6LzrHhzVVyuDOfOVjXC9GpJEpBSsJRRDU5zUtjZpSJTkCgAE4JJBBrT6I954nDu82/UK13mV5r3ZxD6eJpvYCSHDS9ibr0fhnSwHmOK6eG7mmV6Gq+Aqd6WN5A5zcMx05TmqRpm+60nmJn2Vpbex3U0atThTpuf/ACtJA94XmvE4gve57rlxJJ8SZU8t/Cxm6ja7+6EpBJYtRJWdgtlvqxAMA+PC5jyAWJQZmcBzICt/djYTGFjnHsNAAaAQHHm4m8eHFOTd1GeeWvGJ/wBIdT2Uykabi5zZeCY7xJ08LeRVa7Q2c+i7K4QdQZseUeML0Q6mHza3EcFy+3tzqVSnUJFw10GYh0Wt5rTPjs7jOW41TtSuRTyFsEw6TqRwI5WUGeY4Hnz5eS6vfHcn7IGGmS4FoLp1BtmiBpJC5atTAcQDmHA+iyaY2VOzx1njy5qY0JMzqTciJ8Vj4evBE3Ake4IUzK8Bvt+fZQYtpHjoZaNLGAYM6ahJZ7qwzObH3QfGAQ+Z4cCktv8AH/R62vSnV0WXmWJRCyF24XpglY6yc0pjShUxjGd4gKrYbQ7+7Pp1MK8vGjZHOeC8/OF1cXShvM0UerYQS7lyVPOXFzWXLppgYQkCiUFi1PhABFKEkiQg5PiyCNnAaFsdibJdXrNY0EyRPgJupd3NjHE1m0xNzfym6vbd/cujhocxozRcqsMLmi5HbI3SoUWNimJAHut7AAhSQonrvmMx8S5vfqgX4LEMbqaTj/L2o8zC87Er09tYfo3zoGO8tCvML1y8s7PH0IlJJbDZOw6uJcW0QHOAmC9jJ8sxEnyWS0uyauRrn05NUaA0y4AC5OebW5hWju3h6+OwIqNrCk85h2WgmWyBM6CeXNcvuS4inXovaSWh3ZhoIMHs8ySV03RXjy3DGj1dTMHumW5W637RjSQtOOS3tje6ZutUxnWmlVZiJBh76hb1YjiCIJnkF2O06P6NtNur3tb6TLj7AplHaBzkPFwdeY4EJmz9oCtXcdW0pYOWY98+eg91tJjJrfpNPv8A7Fc9oi1NlN5cdfu2Ee6rfdDZ1dtYvZQzB9Msa6qIpgPtngjtgDNYcirn3gqtDQXREiSdIkTPgn1NnNLese4hsgUmkRlaIDSGjjAEA6DhdRcN5XQn6obbO7r8LVLX9pklodoCSzOBGoMEW81rgzsgzczHiQY+sq1+lLZX+jNcCz8Wx/EHL1TmA3uJt7hVcwgCLwTmEXIkER5wsM583S9sp1AZpaYkFh1OrsoAnW3ySTNCA5xhsmLjWNPGwSRKF/U1K+uG62/stTj9v0qAl7wIVa72dIbqrookhotm8+QXZ/kmMZzvx3+8G/FHDMPaBdGguTayqbbu+dbEPzZi0A2APO11oquIc8y4knxMpjm2XNnncr21mGvUtfEOeZcST43URSbKcQslo0JTnC4TSFRntKcmNCdKVI5IlBEqTdh0YYzJjm2nM0jnFwVfo0lUr0OtpfaX9ZAdlGUnTXSeZj4K6K1drASXNAA5gLr4esWd9PIUdQfMKN20qQ/3Gcu8PooK+1Kf7U/hBPyC3uUDUb8bVbQwdZ7j/tloHNzwWtHxXnalSLiGjUkD1MAfFWz0s4/rMO1rM0Ne0uljhrmAkkDjw8VUrXXXHyXeR4xkV6DesLQYaHZZ8rF3rEq9Nxdh4f7LSc1jHdn9YG5XO5mRe6o7Z2z316gp02lznEDyniTwC9Fbr7P6nD06Y+60D1Auq4Zupy9cB0hbHq0sT9pw1Mub1RNbLYAMgZnHhI+S43YG8D21HZsU6gwvLy3tOmbHTjFvRXjtbDMectSoKdN/fnLDspDgwk6AkCecQq53n6PKlXrcS2pRrVHVOyyiLODoa0Q0wyPoZKMsdXcHTU7a30NJ/wDp6/Xtc0zna4ZTzBJmfDRdj0eGMOwkyXDMTzJMkn3VO7UwnVVqlMOz9W7Jm5lsBxH8U+yuHcZkUWeDQPglh/IsprTf7fkstfjry+Sz6NfK0ODWC0gkve4yJu9xn2Ta9HM0+V1iYQF7KNMcX5f4Wkz8At71l/1P61O+e1a9XB1aeJwzadIguZWp1JgscCwmmbidANbqp6sRDRDS50AgkRBiCePFdrv5tGtWxtSiXnqqJORg7oLWyDbUydeC0m08EQA0GALepsPkfdcvNTytc5XeL2zixzTcWvp4ka8kE/EsDb37rQ7+Ic+OiSjaoxNo7UqVnFz3Ek/D0WESnlNITjWTXhzRCTX2TAUiUA5xskXfJNBSKAJKHFGUAgHAJ7GEkAcTHumgLZ7vU2nE0g/ul4m8fHzS9pV22zeiJ1Sk1/WQXCY5HioK/RTUbUc0vGVtJz83IjQHw/orhw4fkbkDQI1zfQDVYu0cCSQ972tFhrAOkAzY6LrvDjrbPdcFuPu7hqPbqA1HuNmFpJb5gaEzpf5rvqNGlo2l/wCgHxIWTS2PH3z6AAeCl/6S3iXGeZI+SJx2QIerj7jR5uaPkserVj/xj+KfkFsBsmnHdB8SSUamDZwY0egV/NNwe+tPPhsQM9OOqcYyPPd7QvwNjfyVHkL0zvBs01cNXptHaqUXtb4uLTlHvAXmitTLSQRBBgg6g8QVz8mPzTwWL0bFgoyYzZzP0Eq2tnkBoXmXB7SqUpyOLZgkDmOKsvB9L1OnRpg0qj6gAzXa1s+EySq4s5j6XzdrTd+tZ4mL+RWPjdj031c+RrGtnO4NaDU4xpYDXNrqFweE6TqGMqMpPNTCyf1gcIB4DOO7OlwsXpPqvwlNgo4p7s5Ie01y5+Utt2Z7pvfyWmWU9Gla40ipiXloAD6riANIc8wPYq4902RI/ZgKkKVQtcHDVpBHoZXTYDpDxNKo5zRT7USC0xb11WGFku6MsbbF2VsaGzdDdCnm/SG4YHAHgXucS6OYAt6lVnszfqhiazW4xppM4uplxa48A+btbrcK6dnFnVN6rL1cdnIQWxH3YsV0TL67KY3apd6sM5uPxJbld282VxhwDmtmOYPBaTFbU4FtwSe1pAJ5Sdfmt10h7LpnHPcT/t0x3oiG8+NrrgdoUHNdao7+Ikz6hcmfqdy1sNp0mPzEOBEC83MECI8vkkudqYl2hv8Anmgq3P6a6AlMKe5RkKIsCUkEUwISJQRCAKUowEkgIKfTeQZHBRpJEtjcXpNDWiliDpo48fNWhgdpUq4BaWum8WIXlkOXQ7s74VcG8FpJbxaTb0W2HNcer4nT0o0IuEx6n+i5zdXfSjjGDK7tRcHUenoumaxdf1LOiNDVG8KcharbO02Yei+tUMMptLj48mjxJgeqN9BDt/eClg6DqtU9kaARmc6LNaOa8+b3bwjG1zVFFlK0diZdckOqH7zvGEd7N7q2Oq5qhhjZyUx3WA/M+K0Erj5OT6OT9CE0p8JrmKIszMnPqlxkmTzOqak1q0uoYhElLKlCggz8l2G4PSDUwFUBxc+g49unrH77OThy4rkXN+UqMFVjdXcJbe/2Ep1qxr0X9mtTY8OaZa8ERdptNohVdXe4EgnTgNPZbDZu8j6VB1LvDMHNk93UOA8DZaypUzGVOXrPHGy0gUkEVDTQkphTymogAIFElBUZSlmQIRlAKUoSSlAFJCUUgKMoQkkGy2JtmphqrajCQQfccl6M3R3qp4ui1wcM0XHEHjZeYVtt395KuEqB9Nx8RwKvDK4lY9UkqqOnHbRZRo4cT+lJqO5ZWdkD+Y/ALtNzN7WY6iHN7ws4cQVpel7dY4rB56YmphyagAuXMI7YHoA6P3V1ZX6x6Q89yiSmlJcumhxemmUsyJuidA0BFoShFFoGEHBElROKUI4lMSATwFXhk1OupGNTnUlFpIw5JEtRSBOKbKe4phIRDNKEokJqoxKWZCEQEwMohNSBSLRxRTEZQDwUk0FKUgMpJqQThuy6M96xg8V2zFN/ZdyB4FeiKGIbVaHNILSNQvIsqxujfpH+zA0a7v0erSZJB/ZjlxWuF+er4nKfrjt6thVMJiqtGo0ghxLTEBzSSWubzELUK0Ol3bjMTRw7mNmHuHWQRALQcvkdfRVfCV1L0MbuAnFpSLkC5TVCimhOSIHJic5IIgNa1OKe1iTmo2RrXqeniSFBlShLUDPFZjtbILCDEkdAXBIBSEJpU7BrghCcmkKjAlIJQkEGSLkEIQQhFAIlAJFNlGUAkEkk4ZIIoK4Gy2dtQNY6lVBdSfqBq1w7tRn7w+Oi11UAEgGRzAifTgg5NQWtAiElJQYC4AkgE3I1CexaaCnQrL2RudhOrzBhqECe24lp9BAVfbVp5a1QZcvbPZ4ATaFFRjnMrqMQBOTGrqdndHuJrUxUaGAESA5xafkjVvh3KRzgaiWLe4zczEUWPfUa0BgvDg6bxaFqGD8+EclnZZ6W9sYtShZRw8if8qBwhAAJJwKSkIUoTnC6C0aAlKKUJAEkIRCYJIpJFIaCEkUoTAQkjlQITBsoyjCSvEwKSMJEI2AJTUSEgmQIhIhBLoLC6Ot7CHjD1IykHK633QXQfQFabfag17m4mmDkqEiSWnTQkDuyJ15LmGPIMgx4iyJqGIm3KbW0sj/TP41dx1vR7up9rrF7u5SIkcS7gPJW/S2eAIDja0eYVabmbdNDZ9UsqUWVM2Vod+sl5a3NE9qxkcoXe4es2kwh1VlNlMU29ZUd3y6C95JOsaeq2w+ZPGeXd7cn0g7NfSo1XtqHK8tD28LEAeX1hVm2suz6Q966dYdTQqGo3O5z3kRmId2GtPFoHHxC4WVz5yb6XhjqNjSridJ8DofNZGPwMZe7doPZJPuefktQ10KelijYSTwAPDwF1Figcwg3CSyxi2nvBJV8w9NeUgkkpUJCUIpIBpSaPkkkgAkkkmBRSSSAFApJJwAEkklcMEXJJJ0QE0JJIAocUkkiJyASSTgEfVSPeY1P09kkkiRohBJFB50WdsbDtc45hMFvPiUElMLLxmbSpA5yRdpc0eAD4AA9T7pJJIRj4//Z"/>
          <p:cNvSpPr>
            <a:spLocks noChangeAspect="1" noChangeArrowheads="1"/>
          </p:cNvSpPr>
          <p:nvPr/>
        </p:nvSpPr>
        <p:spPr bwMode="auto">
          <a:xfrm>
            <a:off x="0" y="-904875"/>
            <a:ext cx="2209800" cy="18573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6" name="Picture 12" descr="http://t2.gstatic.com/images?q=tbn:ANd9GcSlEh75i1rYJA_N5NzMGEaLCZsj6o7HhPXbZmXQKj-q0dUAif3Rag"/>
          <p:cNvPicPr>
            <a:picLocks noChangeAspect="1" noChangeArrowheads="1"/>
          </p:cNvPicPr>
          <p:nvPr/>
        </p:nvPicPr>
        <p:blipFill>
          <a:blip r:embed="rId3" cstate="print"/>
          <a:srcRect/>
          <a:stretch>
            <a:fillRect/>
          </a:stretch>
        </p:blipFill>
        <p:spPr bwMode="auto">
          <a:xfrm rot="21372187">
            <a:off x="5928639" y="1782313"/>
            <a:ext cx="2525006" cy="1910817"/>
          </a:xfrm>
          <a:prstGeom prst="rect">
            <a:avLst/>
          </a:prstGeom>
          <a:noFill/>
        </p:spPr>
      </p:pic>
      <p:pic>
        <p:nvPicPr>
          <p:cNvPr id="1038" name="Picture 14" descr="http://t1.gstatic.com/images?q=tbn:ANd9GcStwbJJstB9bYolMciElrOFgc9bpvHO9v-tmBnEAgLpXeB_K2Gxtg"/>
          <p:cNvPicPr>
            <a:picLocks noChangeAspect="1" noChangeArrowheads="1"/>
          </p:cNvPicPr>
          <p:nvPr/>
        </p:nvPicPr>
        <p:blipFill>
          <a:blip r:embed="rId4" cstate="print"/>
          <a:srcRect/>
          <a:stretch>
            <a:fillRect/>
          </a:stretch>
        </p:blipFill>
        <p:spPr bwMode="auto">
          <a:xfrm rot="20295880">
            <a:off x="5703358" y="3984295"/>
            <a:ext cx="2267674" cy="22676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04664"/>
            <a:ext cx="5482952" cy="854968"/>
          </a:xfrm>
        </p:spPr>
        <p:txBody>
          <a:bodyPr>
            <a:normAutofit/>
          </a:bodyPr>
          <a:lstStyle/>
          <a:p>
            <a:r>
              <a:rPr lang="es-ES" sz="4800" dirty="0" smtClean="0">
                <a:latin typeface="Britannic Bold" pitchFamily="34" charset="0"/>
              </a:rPr>
              <a:t>S E X U A L</a:t>
            </a:r>
            <a:endParaRPr lang="es-ES" sz="4800" dirty="0">
              <a:latin typeface="Britannic Bold" pitchFamily="34" charset="0"/>
            </a:endParaRPr>
          </a:p>
        </p:txBody>
      </p:sp>
      <p:sp>
        <p:nvSpPr>
          <p:cNvPr id="3" name="2 Marcador de contenido"/>
          <p:cNvSpPr>
            <a:spLocks noGrp="1"/>
          </p:cNvSpPr>
          <p:nvPr>
            <p:ph idx="1"/>
          </p:nvPr>
        </p:nvSpPr>
        <p:spPr>
          <a:xfrm>
            <a:off x="395536" y="1340768"/>
            <a:ext cx="8136904" cy="2376264"/>
          </a:xfrm>
        </p:spPr>
        <p:txBody>
          <a:bodyPr numCol="2">
            <a:normAutofit/>
          </a:bodyPr>
          <a:lstStyle/>
          <a:p>
            <a:r>
              <a:rPr lang="es-ES" sz="1900" dirty="0" smtClean="0">
                <a:latin typeface="Britannic Bold" pitchFamily="34" charset="0"/>
              </a:rPr>
              <a:t>Abuso sexual.</a:t>
            </a:r>
          </a:p>
          <a:p>
            <a:r>
              <a:rPr lang="es-ES" sz="1900" dirty="0" smtClean="0">
                <a:latin typeface="Britannic Bold" pitchFamily="34" charset="0"/>
              </a:rPr>
              <a:t>Acoso sexual.</a:t>
            </a:r>
          </a:p>
          <a:p>
            <a:r>
              <a:rPr lang="es-ES" sz="1900" dirty="0" smtClean="0">
                <a:latin typeface="Britannic Bold" pitchFamily="34" charset="0"/>
              </a:rPr>
              <a:t>Actos sexuales abusivos.</a:t>
            </a:r>
          </a:p>
          <a:p>
            <a:r>
              <a:rPr lang="es-ES" sz="1900" dirty="0" smtClean="0">
                <a:latin typeface="Britannic Bold" pitchFamily="34" charset="0"/>
              </a:rPr>
              <a:t>Embarazo forzoso.</a:t>
            </a:r>
          </a:p>
          <a:p>
            <a:r>
              <a:rPr lang="es-ES" sz="1900" dirty="0" smtClean="0">
                <a:latin typeface="Britannic Bold" pitchFamily="34" charset="0"/>
              </a:rPr>
              <a:t>Explotación sexual.</a:t>
            </a:r>
          </a:p>
          <a:p>
            <a:r>
              <a:rPr lang="es-ES" sz="1900" dirty="0" smtClean="0">
                <a:latin typeface="Britannic Bold" pitchFamily="34" charset="0"/>
              </a:rPr>
              <a:t>Oposición a la anticoncepción.</a:t>
            </a:r>
          </a:p>
          <a:p>
            <a:r>
              <a:rPr lang="es-ES" sz="1900" dirty="0" smtClean="0">
                <a:latin typeface="Britannic Bold" pitchFamily="34" charset="0"/>
              </a:rPr>
              <a:t>Pornografía infantil.</a:t>
            </a:r>
          </a:p>
          <a:p>
            <a:r>
              <a:rPr lang="es-ES" sz="1900" dirty="0" smtClean="0">
                <a:latin typeface="Britannic Bold" pitchFamily="34" charset="0"/>
              </a:rPr>
              <a:t>Relaciones sexuales no consentidas.</a:t>
            </a:r>
          </a:p>
          <a:p>
            <a:r>
              <a:rPr lang="es-ES" sz="1900" dirty="0" smtClean="0">
                <a:latin typeface="Britannic Bold" pitchFamily="34" charset="0"/>
              </a:rPr>
              <a:t>Violación o acoso carnal violento.</a:t>
            </a:r>
          </a:p>
          <a:p>
            <a:r>
              <a:rPr lang="es-ES" sz="1900" dirty="0" smtClean="0">
                <a:latin typeface="Britannic Bold" pitchFamily="34" charset="0"/>
              </a:rPr>
              <a:t>Violencia sexual verbal.</a:t>
            </a:r>
            <a:endParaRPr lang="es-ES" sz="1900" dirty="0">
              <a:latin typeface="Britannic Bold" pitchFamily="34" charset="0"/>
            </a:endParaRPr>
          </a:p>
        </p:txBody>
      </p:sp>
      <p:sp>
        <p:nvSpPr>
          <p:cNvPr id="15362" name="AutoShape 2" descr="data:image/jpeg;base64,/9j/4AAQSkZJRgABAQAAAQABAAD/2wCEAAkGBxQTEhQUEhQUFhQUGBQXFBcUFxQUFBQUFBUXFhQVFBcYHCggGBolHBQVITEhJSkrLi4uFx8zODMsNygtLisBCgoKDg0OGhAQGCwkHBwsLCwsLCwsLCwsLCwsLCwsLCwsLCwsLCwsLCwsLCwsLCwsLCwsLCwsLCwsLCwsLCssLP/AABEIAM0A9gMBIgACEQEDEQH/xAAcAAACAgMBAQAAAAAAAAAAAAAEBQMGAQIHAAj/xABIEAABAwIDBQQGBQgHCQAAAAABAAIRAwQFITEGEkFRYRNxgbEiMpGhouFiwdHj8AcUF0JSZKPiFSMzU5PD8RY0Q0RjgoPC0//EABkBAAMBAQEAAAAAAAAAAAAAAAECAwAEBf/EACMRAAICAgIBBQEBAAAAAAAAAAABAhEDEiExQQQiMlFhE0L/2gAMAwEAAhEDEQA/AOPVhLo4DVaXgAy5eaJoNkE8z5JfdPk9yxjWmM0e6pAAju7wg7fLP8StnVOJ0GQQ8h8G9WpHefcsURPTr0Q7TJTjBsLfXcGtBicys5V2aMW3SDsHse0OQyHPny6ldEwPAIAJEcgidndnBTALhwyHJWqnRAXPJuffR2QSguOwKlagDRb9mjHNUZCm0MBvaoKrUe9qHqMSNBQtfxQNcJlWYl9Zmcz4cFJloifEKW8FSsfs9Sr/AFmqu4zbgh3uVcUqYmWGyOdkLymuqcOKhXoI81qmSUKm64OHAhdf2dvO0ptPRccV/wBgbuaZbOYQYDodAyoyzdcTwdHgQt7Tgi2sQTNQOwR9ShuqvAcde5T3TtwdeAQTOup+tSy5KVIvgxW9mbsaimslYo00XRYuVI7WDi2WrrSeCaNYsOan1E2Kvd4CwyYgni3L2quYthTmCd4wO7Ppkui1WKu4jS3naSBomTaBSZz2vZP7vBYVovmgaryfdk3iRQamQjkEpcc0dfVNfZ9ZQC6TjNw7JYcVgNnRXzY3YR1UipcCGcG8T3pZSSGjFyFGyuy1S5cCAQwau+xdowDZynQaA1onmj8Ow5tJoa0AAckxZCi7btnQkoqkRNojgtHNzRe8FFVKzQyZoxshQubCmYdVo9yUKIHBQPYpKj0BdYoxmpStWE9XagawS6/2qpjQz5pO/aUO4EdTCR47GjOhxcU4SPEqeq0djR4nL3e1a1L1rzE58kmjRZSTKHi9GHTzKXKxbRU8j3quruxO4nnZo1I8rBsXc7teOBVfRmEVN2sw9QnfRI7rYDIIi4uG0xvO0QuEOlo7ghdp6LnBjRoXNnwzU+kFK2bGoajt72dyKoU1pbUo/HtRjWLkk7Z6UVSo3YERSCiaFOxFGZIFmFqCvO6JyYLcmch4lAXVKBA1KZliXV8yPxkjRkxTUtoziSfILyZ1THuXkdQ7HBK9SSVpTYXGBqVqrXsPgZrvLj6uk8esLpk6Rwxjs6DNlcCa2KlTN3AcAr/b40GDJrnRl6IJTjDsFotaAWggDjx70zc9rGwN0AcIAAUe3bOjpUirnatw1Y4DqEXa7VNcRqPBbYhc0D6zqftCVMoW7z6Jb3Age5K7GRcba8DxLVI9yU4czcyGibsbKQYhDs1HWqQiLinCTYlW3Rqg+BlyB43iJa30dVSq3aVT6Tobx4f6ozE8SJJA4apbSoOf6TzlqBMCOvNNBNmmkhjZ29uwy7dc7m6MvBNG4nSiG7o7oVRr3tFmr2+Akz4ZIQ3dJ+jh4tj3hUcX9iKUS5VqjHcG59yTX1qzItEEaR5dyU0rx7DqSOufsKNdd70clFpo6Y6yQn2gZ6JVWVyxVm+0wqcQr4eji9SvcYUlB0Oaeo81GvBWOY7xs8+abDzA8lJj90GBs859xSvZW4H5vTJPAI7FrQ1mnlGXTqoTkkqLYoNuwnC64eJCbsprmOFYq+1uDTrGG8OPiO9dJw68a8AgypanVsSFikpjopyyVoWra0HazG6sPC3Q9w6ERTSpVASa6qw6eGamua8JRitxB81gdBFzcjmvKuV78cV5OkLscxXT/wAmhij4rmC6lsBSikE+Xojh7LrdYgWAAZuOnTqUhucTDi4ND7h7QS4MypsAzJe45DzWm0LnZBrt0HJztSByHJP9nRbMtjRa5rN4EOJMOMiCSeJzSwpvktkuK4RzW+2pfqLcBuX7ZA5elpKLw6s6tn2ZBaA4wZynUDXJb47Suo7AVHupNe1xDXSx24RuuGfQdUywOtUa4vewklu6JgZky4n2BM5IWKkWHAblzm7rjP7LufQ9VabCtIVTwyi4v3oAadROf+qs1m2PeoydspVG19VVP2huSAVZ70qsY1TkKMnyWxoqVrWEOc7n+PFOcMw5lZpNVzRIIZTkQHRkXCcz7lX3HccWPEsJkd6aU3NA9CmwjlGfvXVj/CGSNumVq5pN3WUzasD2OmrUl++8NBBZG9AEwcgNAmmzdix1V7juikGQ4HNoc4ghsn1oAOaKuazHRLN2OgQlTdiJPgITbsT+KAcWpU2VCKTspyGo8OSjt38CvVaYLui3pU1OTsvFahrachU3FLfcqOHiPFXeiF7DdmRd1N987jSQAMt6D5IY3qxc0N1wUnDsMq13btJhd14DvOi6Fs5+TsAh1f0j+z+oPtV5wjCadJoa1oaBwATR5iANE7m2LHFGPfLF1tgzWQBA5Qi3UWgQiN1aOpqTjQ9tlR2swVtZkHJwza4ag/Yq7s9eVaDhTqE5Za5ROquuL3LWn0shz1iecJBd0qVQgscCc5Lenmsm48eAuKlz5L3hdwHsbxRTgqbhF26i4A5tOYOfsMq30Kwe2RxVOGiTtGjgg7vIFHlQ3FKQgMVG9qwSJzlV/GrzL2fj3JvtRQLZLeHlwVFxG7JE89VooSboirXhJK8lVZ6yq0c7kB2lLee1vMhdk2es9xjR0XNNi7TtLif2RK7Vh1n6IUcz5o6MCqNmj8PDxBCyMHaOHsTJlKEQCliyjEZw7Iw2Z74Q/wDRh46cgrI56j7PmmbMm10B2VqYAiB5pm4hohS0KfuUVWiTmkdhF9y6Ulv2ZdE/q0EJcWshSaKp0c/xO2BlAUHOZ1HDp3K0YpZHPJJexMwU0JtDTgpGWPDgoqjOi3db8sl5ruat/Ql/OhXWoZ/JSU6MI2q0KNmSVyHUCW3p5q6bIWf9UCNJPmVTmcCrVsniYG9TOgPmhFq+TTi1HgtTqYhRli2ecpGYQxuYVWRSYQ5D16hUnbCENUckkxkhPjTDukgt6h2Y+SqOHX4bULHECdCIIB5SMs1csUEghUa5w7decvRMaASIORjihFryFp1aLlTZlpkm+FVOuSquF4mSA0NdDvVBzMDkU3taueXs071viBrZFncVG9yioVZC3KZsRIV41YiqwjQ8FyHGbU03uB6juXaawVD21w8euB3960ZcgnG4nNx1K8iq9tBWF0I5KLB+SynvV6g6N8yu52ttDQuA/k0vezvWg6PBb46j619CWdSWqU17i+N+0iqW6gdTTGoEM9im0VTAhTzU7KakDFtEBBINm7W8PatqlQDuUTKmqQ7RXdcNDbYA1HECXZtaOLiFm6Mo2PalURoEBeVQAtmNf2Y34LgBMZSYzMcErxAPc3dbk48eSWUh0kQVaYekGKWxa4QjdnMMqUHVN+q57CZAcZLTxUl0O0floDqp1TLRsXvssphAV7ZXZlAFoSi9sc8tE7RlK+CsPtzrHeouxKsgs/ehX2uaFjJCqICrz8d7O4IMhoIzaYIPXmrbd0oB6LmlVvaXDgOLz7AVXClK7Iepm4pUdo2exYwPSLgRxzT2pUaROQVHwVpDQNIATlr6kRCMlQMbUho6qpQyUuoNMgHvTSmJEKd2PVAN1TkoavYAjRORRlefRWSBYho4fBBjREG2jPxTFreikp051Q1A5sittEXvKRlAQsuanSoSwapxSPGbYPpuHTLvT2sEsvYgoBSs5ZesaDB4FeWu0/oVTyJnxXl1xlwcUlTEeBUqprU3UWPe5r2xugnOdCdAvo7B65ya7J0TCVbJYZSoW9DcA9RpPMucNSisTrdm4PH6pnw4j2KOR+Toww8Fidoo4XqFUOAI0IkLcoG6I4UdRymKgLUrYUQ1Gyom0XTM9+SIcFgJR7M1YQNVozMKS7qEZoalcgrN+DJMT3dD0itqLRGSIuxmoKeSiWvgno1C09FM5gd4qGFux8dyKYDFS3hL7imAm7jIS2u3VZhgyv4rkxyo+A2EzUgmSdNdeCu2PGGO7ikWwDS5jmngSR1lVxOkxMy2aLLhdGAJ9vHxCf0SISkUy0n3/Umtr6o8wqPknHgzQbLiUzpBAW4zTOipItJm7QpAwELCwHZqnRNnnUM/qWzKK231g1UeAcmS2FFK86oonPWbBRpXSPFKm6xxTitUyVS2jrSCJyGvU8Ap9sddHN9obvtKhjgV5BYiIefxqvLpXRwyfJ33Z2iW0aYcZhrR3wAFLiYkGVPZNhg7h5KDERIXNLo7cfyI9lr/ANF1M603bvhq33H3KxNqgjJcnwnE3Ur+ox2lQNjvbK6TaXMhCL4Gyx9zYe4rRy17RRVbgDVOR5JYUFeq1vrOjpxSrEdomMB3SJ96rhq1qpLgDB4uy92qGy8F8eBy5bpFvuMRpRzHJL61yyJYMvrVbNK45NHtW7W1yQPRAiOOv4Cznfg6I+nivI37UalasqNOh9qTV7CsRJflxgcktue1YZYfA5+/vSPkZ4l9l0pZreu3JVbCbuu4+kAB4lWoZt1zSfhyyjqwehUUV05SbkIO4clY0eyvbR1IpvnkUs2TfuNaQNMz1Cxt3dbtKOLiB4alDbE3e83dOrcu8cFbGmoWLLIt9S/sLao3m8xI09qLoHh180roNLTvDjr1+aZ2tUE/YnjKyU1T4CaDUbTKGDc1MwpEM2EByxxlREx3arO9xRsyJZUE5yTnyWwetHlCwmXuUVRy856gqPQsKMVqkKn7U1BAA45nulWC9uYBJVM2muARrnlpnxEpoK2CbpFdvLcEyc5heW7qmQJjoM9PxC8upI4W+TvNPRA4i7JFDJAYgSRouWR2QOY7RXG7dZes3dcPaZCvuC4qC1snWEowTA2VburVqCSzdawHQZSXQrbc4ewtgtCyg2k0VnJbUw+3qzxWr6IdqEgtL00Hbjydw+o48Pou+1WChWBW/GSkqIzhlOPUafCPJafmrW6NI7kwDlpUKPRlJi6rcsEhzJnnlmge0ZMhpET3fjNH12EnNadiEN5MqmkQuO8IDTB+tBVsMGpTJpWKwlJKVg3a6FtK3A0CPGi0IWCYCWhW2yOqYCU3lTIlH3FSAqVtljPZU4afTfkOg4lBLZ0hlJQVsp+1WI9tWIHqskDqeJT3Y60LW7w1OapduJcOpXUsAYAwdy68i1ioo58T2k5MsViQ5vVE2rIcR49ErZV3XZcUwp1pjnwUkikmOHQo6jo8Vqyr6PevPMiMvkmoWzHbzKwysNOAQ7qfEaSfHnKw2BMcYStBQUa60fUUQdl5cVkHUlAazLqihrukZLYwAoO8cYEdUtBTBLlm8kWIYKH5jhrPHmPxyViragCPxqstyGmfkmTo0lZzi/waqToYkgRry+r3ry6FUOeXisqqyMi8SLS52XcoXEFbVmZZKCkosogEnsqrXDR3ou+r600ubsAejm489AlmMU5YQNeHfwWmHVt9jXcwmU2k0h3G6YPe0d/N2Z6oe2xCpQ1BdT9rm/aE3fROqGuKBhSp9jprpjjD75tRoc0gg8kcqRYVTQqT/wANx9Lo79r7VdKLt4CFSMrJTjTNahCFq0yUy7CVo9gATONgTQldTIWu/Ka1aQIQFSlBUpRoe0yAuUNSqpKuSWXteAlCkB45ijaTC5xyHtPQLkeK4g6vUL3cdByHAKx7X3Zdkqguv08KVnJ6if8Akyx0EHkui7OXwc1pkaDwPELnKZ4VjDqOQAInjw5wqzjZLHPVnWKokTz0W1rX0CTYVjLKoG49swJngEZUqtnXjkeGShR07Jj2lcZ9AiGV5HT5pB+c85R9rcyM0thDahzjgVimOA74PDqte1MSeIjrnyW1OpGX4yHFYJIW9fDh81gEjlPtWBvRkB0laOrHw8zyStjJGN72rDqk/jyC949Son1OenTilsZGHtjhEe9aMcSCD+IW5ZMHkh6j41OY8iiZkdQmden2+9eWweCvI2Ci37mWSGcIKOGkKCpTRaJoWYjO6YEpDsneObvUKoh7SSBzaTlCsdyFU8etHy2rTyfTkjqOISXTLx5VF2DZyiVDWoc/kk2zu0jazYOTx6zTqPkrI0AhPRN8CS4tZEcIWcIvTSPZv9X9U8volM6tLohbi0DgctUtU7Qdr4Y6p3KjfUlVSrf1KGoL2c/1m9/NeG0oPNbc2haC9CXFQJH/AE5PAqCrijnJXIKixhdVhCQX9WVM+qTqUDduySoeilbStVbVk2gfMpFb0yd4xIA9i7cT9p5+b5EC8vLysRN6VUtMtJB6ZJ3YbSvafT9IcAOfNIV5BpMKbR0HDMfZUyBhxnI6+KcW17OhGq5OCmFjfvH6xUZYvotHN9nWrW8zHWdc4lG0XDMd3gOS5xZY08QYB58J5JxbbQgxvAtjPmFJxZVZIl3OswT5Ieo/PPKZySijjbCJ3hHf5+xMPzkSM5kTw5JCuyJnO5D7VuaefONOUoU3zST/AK9VircyD74WoNkznQTHX2IesJ7/AD7lnthOuXkNFC6pJniOCNAuzzY0iICwog86+a8gNZ0BYIWHFayqESKtSCU3lDJOoQ9ZoKVxHjKmctxO2eyt2lFrhHEAxPHwV12V2gFUQ7JzfWH1joirmh5pQ+zDa3aMEED29Cl6KOpFxJkIctQ2H4gHtB070WXz3o2TqgO5tZlVnEcM3DIGXkrg2rOSEvqUiCEso3yNGVcFSYFK1SXNvulQ7ynRU890JXiFbJF3FZV3FrqAU0VYsnRX8XrSYU+AUDDyfUcN0nkeCV13ySV0XZnCB+agOHriT46LqnJQgcTW0jnmIW5Y8goZWrHsPJBaR6bCc+beCqzhGSpjnsiMlTMLy8vKgp5Za6FheWMNbG4zTikFVGPIzCaWeKxk5TlAZMdmj4FF2jyNT0lBW96x3FFBwUmh06G1u4iI70UCRrn3HVJ7a53cuCaU6sgJGjoi7CWGc58FM3PWQoWHlHiiIylIVSMPfMDkvLEcRxWVjF619yw5HDDPp/D81E/CzPr/AA/NO7JpoCeVo5iaMwr6fw/NS/0X9L4fmikxdkV+pSQ77VWf+ivpfD81ocI+l8PzWcGFTRSTSNJxd+ofWHLqEwY/rIOie18DBHr/AA/NCU8A3RAqZcPR0+JJq0PsmLg4goitmjxgn0/h+aIZg+Xr/D80yixXJFYvLaVXL9m53LotfBZ/X+H5pRiOy++CO0j/ALP5kkoMeORHOLq41VVxW53jC6Le7EuP/MAf+Kf8xJ6n5OCT/vI/wfvFXHDyLkyIpOFWpqVWNHE59wXbMNsgKYHRJtk/yfCm8uNfeOg/q4j4yr+zBYHr/D81D1G0pV9E00onP9osLJG831h7xyXPcUwwGpkN0u4Hmu9XOA7wjf8Ah/mVexXYhtQf2sEZg7n8y2FyiJOmcLrUC0kEKIrtDNg2VJ36gOX93H/ukd9+TABxi5gcuyn/ADF2xnfZFxOZry6J+jP95/hH/wCi1/Rn+8/wvvFQU56vLoX6Mv3n+D94s/oy/ef4P3ixjnrXEaIilevHEq9foy/ef4P3ix+jP95/g/eLNGEWHXodqVYrN8dQoh+TQjS6/hfeJnYbG1GED86Dh1pfeKcoWPGbRJSdIyRDB380zo7KH++H+H/OimbMmP7b4P5lzuDR2QyKSExC8nf+y/8A1fg/mXkNWU2R/9k="/>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364" name="Picture 4" descr="http://t0.gstatic.com/images?q=tbn:ANd9GcRSGjDnKlil4C5m5F25eKYlCnDZo9BrAN2bDVkE6A4upkuSzFRqMA"/>
          <p:cNvPicPr>
            <a:picLocks noChangeAspect="1" noChangeArrowheads="1"/>
          </p:cNvPicPr>
          <p:nvPr/>
        </p:nvPicPr>
        <p:blipFill>
          <a:blip r:embed="rId2" cstate="print"/>
          <a:srcRect/>
          <a:stretch>
            <a:fillRect/>
          </a:stretch>
        </p:blipFill>
        <p:spPr bwMode="auto">
          <a:xfrm rot="20574827">
            <a:off x="664522" y="3975295"/>
            <a:ext cx="2581511" cy="2218820"/>
          </a:xfrm>
          <a:prstGeom prst="rect">
            <a:avLst/>
          </a:prstGeom>
          <a:noFill/>
        </p:spPr>
      </p:pic>
      <p:pic>
        <p:nvPicPr>
          <p:cNvPr id="15366" name="Picture 6" descr="http://t0.gstatic.com/images?q=tbn:ANd9GcQMFn50qbOqqyqmCrO9NPXbbwSLxvnY4WJ2S4NKhCcu2s-YhLBnlQ"/>
          <p:cNvPicPr>
            <a:picLocks noChangeAspect="1" noChangeArrowheads="1"/>
          </p:cNvPicPr>
          <p:nvPr/>
        </p:nvPicPr>
        <p:blipFill>
          <a:blip r:embed="rId3" cstate="print"/>
          <a:srcRect/>
          <a:stretch>
            <a:fillRect/>
          </a:stretch>
        </p:blipFill>
        <p:spPr bwMode="auto">
          <a:xfrm>
            <a:off x="3635896" y="3861048"/>
            <a:ext cx="2232248" cy="2274103"/>
          </a:xfrm>
          <a:prstGeom prst="rect">
            <a:avLst/>
          </a:prstGeom>
          <a:noFill/>
        </p:spPr>
      </p:pic>
      <p:pic>
        <p:nvPicPr>
          <p:cNvPr id="15368" name="Picture 8" descr="http://t2.gstatic.com/images?q=tbn:ANd9GcTtN3aiPNnW-vly_iVuyzmwHqltt2ru-jpQ9HvvJiWNaPuz7_gK"/>
          <p:cNvPicPr>
            <a:picLocks noChangeAspect="1" noChangeArrowheads="1"/>
          </p:cNvPicPr>
          <p:nvPr/>
        </p:nvPicPr>
        <p:blipFill>
          <a:blip r:embed="rId4" cstate="print"/>
          <a:srcRect/>
          <a:stretch>
            <a:fillRect/>
          </a:stretch>
        </p:blipFill>
        <p:spPr bwMode="auto">
          <a:xfrm rot="919857">
            <a:off x="6313960" y="3352579"/>
            <a:ext cx="2017855" cy="309924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283152" cy="1143000"/>
          </a:xfrm>
        </p:spPr>
        <p:txBody>
          <a:bodyPr>
            <a:normAutofit/>
          </a:bodyPr>
          <a:lstStyle/>
          <a:p>
            <a:r>
              <a:rPr lang="es-ES" sz="4800" dirty="0" smtClean="0">
                <a:latin typeface="Britannic Bold" pitchFamily="34" charset="0"/>
              </a:rPr>
              <a:t>E C O N Ó M I C A</a:t>
            </a:r>
            <a:endParaRPr lang="es-ES" sz="4800" dirty="0">
              <a:latin typeface="Britannic Bold" pitchFamily="34" charset="0"/>
            </a:endParaRPr>
          </a:p>
        </p:txBody>
      </p:sp>
      <p:sp>
        <p:nvSpPr>
          <p:cNvPr id="3" name="2 Marcador de contenido"/>
          <p:cNvSpPr>
            <a:spLocks noGrp="1"/>
          </p:cNvSpPr>
          <p:nvPr>
            <p:ph idx="1"/>
          </p:nvPr>
        </p:nvSpPr>
        <p:spPr>
          <a:xfrm>
            <a:off x="457200" y="1600200"/>
            <a:ext cx="3970784" cy="2332856"/>
          </a:xfrm>
        </p:spPr>
        <p:txBody>
          <a:bodyPr>
            <a:normAutofit/>
          </a:bodyPr>
          <a:lstStyle/>
          <a:p>
            <a:pPr algn="just"/>
            <a:r>
              <a:rPr lang="es-ES" sz="2800" dirty="0" smtClean="0">
                <a:latin typeface="Britannic Bold" pitchFamily="34" charset="0"/>
              </a:rPr>
              <a:t>Forma de someter la voluntad en el otro usando los recursos económicos.</a:t>
            </a:r>
            <a:endParaRPr lang="es-ES" sz="2800" dirty="0">
              <a:latin typeface="Britannic Bold" pitchFamily="34" charset="0"/>
            </a:endParaRPr>
          </a:p>
        </p:txBody>
      </p:sp>
      <p:sp>
        <p:nvSpPr>
          <p:cNvPr id="4098" name="AutoShape 2" descr="data:image/jpeg;base64,/9j/4AAQSkZJRgABAQAAAQABAAD/2wCEAAkGBhIQERUUEhQUFBQUFxQVFBQWFxQUFhQWFhUXFRQUFhcYGyYeFxkjGRUUHy8gJCcpLCwsFR4xNTAqNSYrLCkBCQoKDgwOGg8PGiwkHyQqLC8qLC0sLCwsLCksLCwsLCwsLC0sLCwsLCosKSksMSwsLCwsLCksKTAsLCwpLCwsNf/AABEIAOEA4QMBIgACEQEDEQH/xAAcAAEAAgIDAQAAAAAAAAAAAAAABQYEBwECAwj/xABBEAABAwEEBgcGAgkEAwAAAAABAAIDEQQFITEGEkFRYXEHEyIygZGhI0JSscHRFHJDYoKSosLS4fAkM1PxFaOy/8QAGwEAAQUBAQAAAAAAAAAAAAAAAAMEBQYHAgH/xAA3EQABAwIDBQYEBQQDAAAAAAABAAIDBBEFITEGEkFRYSJxgaGxwROR0eEUMjNC8CNSovEkYnL/2gAMAwEAAhEDEQA/AN4oiIQiIiEIiIhCIiIQiVUFf2mllsVRLIC//jZ2n+Xu+NFr6+ul+eSos7GxD4ndt/8ASPVISVEcepUrR4PV1ecbbDmch9/Bbcc8AVJoBtOAUTbdMLFD/uWiIHcHax8m1K0NeN+2i0Gs0sknBzjQcm5DyWCmTq/+0KywbJjWaTwA9z9Fu609K13syfI/8sZ/mosGTpjsgyinPgwfzLT6JE1sp5KSZsxQt13j3n6ALbw6ZbLthm/9f9Sy4Oluwuz65nEsBH8JK0siBWyr12zNCdAR4/W6+grFpzYJjRlojqdjqxn+MBTUczXCrSCN4II8wvmNZVhvWaA1ikfGf1XEeYGaWbXn9wUdPsmw/oyEd4v5i3ovpWqLTNz9LVrioJg2du89h/7zRTzCvtxdItjtVBr9U8+5JRteTu6fOvBPI6mN+hVcq8ErKXNzbjm3P7+StKLgFcpwoZEREIRERCEREQhEREIRERCEREQhERVTTPT2KwDUbSScjBlcG7nPIyHDM+q5e8MF3Jenp5KmQRxC5Km75v2CyR9ZO8MGwZucdzW5krU+k/SjPaKsgrBFlUH2jhxcO7yHmqre98TWqQyTPL3HyA+FoyA4LCURNVufk3ILRMN2ehpgHzdp/kO4ce8+S5c6uJxK4REyVmRFjWm8Y4+84V3ZnyCjZtJmjuMJ4k0+6WZBI/8AKFHVOKUlNlLIAeWp+QuVNoqzJpHKcg0eBPzXib9mPveg+ycCglPJRD9qKJugcfAe5CtiKpC/Jvj9B9l6s0imGeqeY+y9NBJ0XjdqaM6hw8B9VaEUDFpP8TPFp+hUlZr3ifk6h3OwP2Td9NKzUKUp8Yoqg2ZIL8jkfOyzEREgpVWbRvpAtVio0O62Ifo3kmg/Vdm35cFtzRrTGz29vs3UeB2onYPHEfEOI9F8+r0s1pdG4PY4tc01a5poQeBCdQ1T48jmFAYlgVPWAuaN1/Mce8e+q+m0WvdCOkxs+rDaiGy5MkybJuDtjXeh4LYQUxHI2QXas4rKOajk+HKLHyPUIiIlE0RERCEREQhEREIREVX070xFgho2hnkqI2/DvkcNw9T4rl7wwbxS9PTyVEgijFyVg6faeixtMMJBtDhicxEDtP624eJ46Znnc9xc8lznGpcTUknMkpPO6Rxc8lznElxOJJOZK6KCmmMrrnRathmGRUEW63Nx1PP7dERF42tjywhho7Yf8y5pEC5spGRxY0uAvbgNSvG3XoyHM1dsaM/Hcq/bL7kkwB1W7m/UrCmBBOtWtca51XRTsNIyMX1Ky/EcdqqoloO43kNfE6+yIiJ4q/dERELy6IlUQiyIEaQuoQvbLOsV6SR5Go+E5f2U/Yb8ZJgey7ccjyP0WxuiHo+ZFCbXaWNJkbSNrwHBrDmaEUqfkuNNehWKZpmu+jXYkxe6d+ruKZy08cnfzU3QYzVUdgDvN5HTw5enRUtFBR22ayP6q0scKYHWB1m/cKbZIHAEGoORCh5oHRHNaLh2JwV7N6M5jUHUfbquy2h0d9IdS2zWp24RSnyDHn5HwK1ei8ildG64SlfQRVsRjkHceIPRfT6LX/Rppv8AiGizTH2rB7Nx/SNGw73AeY5FbAU7HIJG7wWUVlJJSTGKTUeY5hEREomiIiIQiIiELCve9GWaF80ho1gqd5Oxo4k0Hivn2/b6ktk75pDi44DY1o7rRwAVw6WdJetmFmYexFjJT3pCMv2QfMnctfqHrJt926NB6rSNnMNFPD8d47TtOjfvr8kRFC37e2p7Nh7RHaO4buaaxRGR26FO1tZHRwmWTQeZ5BTSKDuW+a0jkOOTXb+B4qcXssTonbrlzQ10VbEJYz3jiDyKi74unrBrN74/iG7mqwRRXtRF83P1nbYO1tHxf3T2kqt3sP04KuY9gnxr1NOO1+4c+o6+vfrWSuShCVUus+QrglKJReoXKUQhcgIQvax2XrHho258BtK2DoDoB+NtoLh/poaFxy1zmGqt6P3S972MaPaSkBo55fdfRVzXWyw2ZkLaVpV53uOaSLk43LNz1K73zPqta1g7DSBqjcNiwrLfXVPccgRi07Dvos8OABc7IHDiqhpHerJnarBUjvHLJM3SneyTqJoIsQuuk1gs18gMLaStr7VopqndXaqJL0b2+w1c0NmizIYauA+IA7VabJa2wtrXHZsXe7tL3mWjKvqaADEcQVwZS+7HDJLwh9O8TQmxCpCK66e3XC1gn7MTzTXbgA6u38ypSjpYjG6xWj4bXsroRI3XiOR+nJetltTontewlr2EOa4ZgjEFb+0P0kbb7M2QUDx2ZW/C8Z+BzHNfPis/R9pL+CtQ1jSKWjJNwqey/wAD6Epalm+G6x0KY49horKfeaO23MdRxH06rfCLgFcqbWXIiIhCKN0jvcWSzSTH3GnVG9xwYPFxCklrLplveghs4OdZX8hVrP5vJIzP+GwuUjhlJ+LqmRHQnPuGZWsJ5nPcXONXOJc4naSakroiKvrXwLZBY1420QxlxzyaN5OSpskhcSSak4lSmkNs15NUZMw8dv2USFO0cO4y51KzHaGvNTUmNp7LMvHifbwSpViuW+dakchx91x28DxVequCUvNC2VtiozD6+Whl+JH4jgR/OKvqKLuC3vlBaWucWCpcASKfrEZKUVfkjMbt0rVqOsjrIhLGcj5HkVDX1c+vV7B2s3D4uI4quVV8UbatG+veOrcxjnZ6x1Wk7Mdh9E/pKq3Yf4FVXHsC371NMM/3Dn1HXnz71VSUJWbe10S2WQxzMLHjGhxBGxzSMCOKwlLA3VCIIyRSNxXeZpR8IxceGawIoi4hrRUkgAb6rY+iuihkcYW5ge1duJzpxAXjuiViAvcqd6KLodJPLa6HViBDDsJO7kPmtkxEyAvdxqFIaO3bDDZ2xQijWilNtdpPFRWk8UsdnkezBrAXHfTbRNpARkEvvh7rlVzSrSoMqxpAAGf0Codsvt2rUYDjmV0slktV5SexYS2veOQ4kq7XL0RxtIdbJOsOfVg0aPqUg2EnMpy6ZjBYKhWK0TWgktHYGbiOwBtx3qZuS9WwuLYsTSpcc3f9LYlussElnmssTRHRhpQUx2EeK0Xd94uhmIOdSw1/zepCKNoCj5Z3E9FPdLDZC2B7j2TUU2VzFVBXJb+sZQ95uB4jYVbbLdDr1s8sbnHXjbWP842eK1vZnPss+q8FpaS14O7I/dN6mESMIGo0UrguIGjqQ4nsuyd3c/D0urYiIq+tZW9ujq//AMXY26xrJF7N+80HZd4tp4gq0rS3RPfHVWzqiezO0t/bb2mny1h4rdKnaaTfjBWT45R/haxzRocx4/e6IiJyoZCtBdIF5dfb5iDUMPVt5M7J9are9stAjje85Ma5x/ZBP0XzRLIXOLjmSSeZNVHV7sg1XPZOC8kkp4AD5/6XVedom1GOcfdBPkvRRmkM2rDT4iB9T8lHRM33hquddP8Ah6d8vIE+PDzVXe8kknM1J8VwERWXRYySSblCFO6N6G2m3PAjjdqVGtKQQxg2mvvcgrfoFozZo2NntIDnmjmtcKtaMx2drjxyWy5r+Bc0MyoKDKg5ZJrJUAZBPo6NxsXKrXQW2KsDQI425jMyE5ufvru8FEX9dLRWWEezJxbn1Z/pOzcs/SiyOEmuCaHPdyWbo7CS1wNDUUIONRuUdK3fVjo6s0jg9mnEc/uqQinNI9HTZzrtxjcf3D8J4bioNMiCDYq8wTsnYJGHIrz0gabVC0ONZIa9W7e3aw+WCpFFe1EWvRp08rRFQGRwaQTQVO1SdHU2O4/wVO2gwW96mAf+h7j3WToBcjppTIBUtwYP1jtPJbquO52WGMOdXWJJedrq5lddENDIrus41hV2bjtJ3ALvpJeXs3Gg16Ua37qUJVGU9YLf2TJkNgrmN6zILXHaGuaRVjhTHIg5rUdxaXiNjhaHOrWrWitTwpsXpeGmE7onag6sE4AYmm8pJzs0o1l1e7fbhA0x2ZjY2ghtQMeJAVZkvVrHF75C51D2ifSmW8KCdes8/VtY4EluLsgMMSd69o7qZE4GVxnkdQNaBXHgAjeRuFZFj0ldHO9zg7UkpR1MG7lXdJ9C5JbT1kNNSXtFxNA121bBu7Q6aajp3dW04hjcXU47lY7ZcEEdlcAK0GBccartpIzXLgDktZXTaorpjdLI90zm0q1goPElUHTnTFl4yh7YGRU94GrnDZrK8XxY+sZNHTvMPgcwtPkUNNyU1XJFlbrmtOvE3eOyfD+1FnKA0Ymxe3k76H6KfVdqWbkpC1vBqk1FFG862se8ZLIu62GGWOVucb2vH7JB+i+k4Jg9rXNycA4ciKhfMi+gNBLZ1t32d20M1D+wSz+VOaB2ZaoHayG8cc3IkfPP2Kn0RFKqhKE01n1LBaSMPZOH73Z+q+e1vnpJdS7LRTdGPOVgPzWhlEV57YHRaJso3/jPd/29APqigNKX9wfmPyCn1W9Jz7Ro/V+qToheYeKfbRvLcPeBxIHmFFRQOe4NaC4nABoqTwAV40X6Mp5XCS1N6mFpBLXU1372hvug7SVDaIW78M8y0xxaw7ge8R8ldzpWdUY1/wA/6UrM917NWeU9M1w3nFZt8tbXsgADCg8gAszR4k01icCfAcFW7beeuAa+82vnj4qeuWY13V5bvkmR5qVvcWWffstdUbSab6ilSVlXdAG0rnnTIY7Vj3/ZyGxyAf7b2F35Tgfmsnr9QgjdXKpXK4OmSzr6u4SQOBxGBPhjT0VCv/R4we0jq6F1KHawnJrvoVfoLYJBTYAP+uah7NeTGF8Mg1gC5pBxBbXD0KTezeTygrZKR1xmOI5/da+QFS+kd0sgk9k7WjdiB7zN7Tv4FRCZuaWmxV+gnZOwSMNwVerk06c+HqpnEyM/2pCQNYAZPO8b9vPODtOlL3VGDna3e2UJwKgVw5z6BsTGlzjStaU81JU1TfsPVKxzAwwmppxl+4cuo6cxw7lmsDG9uQgHGtc11j0mYTqRsLjWgAFa+C4uzRMSmtokL6e43LxcVarC6zWQezbEzeSQT5p8SqiAV6XHc9pncDIw2eMAVNKuPAD7q8WKyQWXFrQ473Ht+Kpo02iyMw8KruNKIjka8VwHJTc3leBfLBUtJxzFPksO8b1dNC5rAAKcyaYqrf8AnWOyK9rsvJrZdWuBy5r0vK5MYS7LC2Y6xGOWIy3rSmmNzmy22aMimJLfyuxC3Jel8ak7YowWVx1mnvV3rX/SsyskT3GshBBwzAyNU4abhN3BVK4H0mHEOHpX6K1qn3QfbM5/Qq4KIxAf1Aei0TZV96RzeTj6BFujoktOtYdX4JHjwOP3Wl1tfoXeeqtA2B7PVrvskqM2lTnaVm9QE8iD5291shERTazBVrpHbW7bRyYfKVhWhV9EaXWfrLDaW74nnybX6L53URXjtg9Foeyjr0z28neoH0RQ16WPrJ2A5auJ8clMqKvd5a5hG0OHiKOH1SVIbShSG0Lb0LjyIPmF2fEHOPwsAaBsGFSVkRwmm1YFikqw7Trax41FPBT11dtlNpJr50ClXXCoMdjovKWIiOu4tJ5awxVpsc7WlpJp9a8NqwLNZWkPjd7wIr4KJgvA6oG0YE8uyR6JAi6diwNlsuyyNtEeocnNoa7jtKrstpLQK1q2rTzGHjksS4bxLXZkb+Xujkse+rYPxDqnB9HjxFD6hJWXQFipm7rwc3KtBj4nMniobSG1f6hrhUa7QTvqM/QqRF4RNYMqkZnPwAyUDfswLmEbHDhngV6BmvSbZrLL2nHF2BrVRk8WqeBy2+HNLVbAzEleFntr7URGwFrQQS+lSANwRJAHhO6HEnUr8swdR/OK7oCu88JY4tOY9RvXRRjmlpsVfopWTMD2G4KirfYrQXeye8g+6Cag8N4WAbtnb32PHMFWVrqZLaGgd/xWwdRaGs61o7LjT2oH8wUnTVO92HaqjY5g3wSaiAdniOXUdPTu00fBG/ceSkoJ35Yr6MfolZj+iZjwCi7T0e2U49W0FPiCVVGvAWmrLK7NZUF5O61tKmg8ltRvR5Z+C8Yej2GJz5H0pTA7gFzuroyC2SqNy1ltILj3G1y8iqN0qWwPtgYMo2geJxKt903nWWd4wbrkN/K3Jatv23ddaJJD7zjTkMEqwJB5XS5m1nZz+hVvVW0eZWavwtJ+n1VpUTXn+oB0WibKs3aNzubj6BFtjoYjpDOd72Dya77rU63X0TWXVsAdtfI88wDqj5FcUQvKl9pX7tCRzIHv7K6IiKaWYrztEIe1zTk4Fp5EUPzXzVbLOY5HsObHOaebSQfkvpgrRPSTdfUW+TDsy0lb+13v4g5R9e27Q5XHZSfdmkiPEA/L/aq6jr+jrFUZsId4ZH5qRXSaIOaWnIgjzUbE/ceHK61sH4infFzBHjw81AWWfV+n6wKkI7WWOFCaHEcN4Vda50TyDsNCORxU42eORg1XDWGNCQOYVgdmMlksbi02ORCmYbdjhWooa/dYOvSR2GBOtsw1s12uyMk0pkccNizLXdtBrjIcseCQyBT9t3AFTd32yNjaAV40qfMqMv2TWe11DtB8f7rxst44Ubq1GeOIO6i62jWkzO7EZCiT3DdKF4Xp+IaBShr6rwt8he2tMqU444LtM524jevF9viZTrHtoMaVzPGi6A6JN0gtmVi33A6rQ6tCaZ1rQVKmLjg1GdkgGhJJ3YZKFtmkUMhaO1QOrrUo3ms+W94Io664dUYNbiV24OItZJtey5N16WiNznggkmpxO0VXaSItzGeSgn6WEdyPkXHHyCj5tIp3vD3Oy93ZxCSkpTI3qpHD8aFG+2rDqPcfzNWpcseQQQSCMiMCOIKxrFbWyt1m+I2g7ishQ5BabHVaJHIyZgew3BWXHpbb7OastM2rx7YHgcVMXV0u28d50Mo3OGoVXWuoahe0ws8tBKBE44CQd0n9YbCpamqd/sO19VQcbwT8OTPAOxxH9v29Ff7N0vuaKz2TDfGQ7BZV/dIkNrsbm2fWDndkhwoWhaotd1z2fFri5pyIxFOSm7u1hCHy0aMzsw3lPiVVA3NYN9W0WWzEDB7wQ3xzK16VK6RX0bVMXe63Bg4KKSgFlyTdT+jEFA92+jR4Yn5hTqxbts3VxNbtpU8ziVlKuVD9+Qla9hVN+Go44zra57zmfVF9C6G2HqbDZ2UoRG0kcX9s+rloi4ruNotEUQ/SPa08BXtHwFT4L6QY0AADIZJ5QN1cq1tZP2Y4R1J9B7rlERSioqLXfTDcxfDHaGjGI6j/AMryKHwcAP2lsRYl6Xe20QyRP7sjS08KjPwOPgkpWb7C1PcPqjSVLJuRz7tD5L5rRZF42F8Er4nijo3FruY28tqx1XiLLYmuDgHDQqu6SWKjhIMnYHns9PkoRXe12YSMLTtHkdhVMngLHFrsCDRTdFLvs3TqPRZvtJQGnqPjNHZf5O4/PX5rLu++5Iahpq07D91l2nSmVwoABxJJpxGQUKXJWqe7oVbErwLXXZ0hO0135Ls2dwycRyJH1XnRF7YJO55ruZnHNxPMldAUCHFGSDmuy6grlCvUJVcALlcIQsmxW10TtZviNhG5W2yWtsrQ5viNoO4qlLKu+3uhdUYjaN4+6ZVVMJRcaqw4LjDqF/w5M4z5dR7hXJdZIw4EEVBzC6Wa0tkaHNNQfTgeK9VBkFpstNa5krLjMEeBCiheU9hdgS+E5NdjTgV20i0tbPE1kWs2tetBAw3NB2jjyUjLEHAtcKg5hVO9LsMLt7TkfoeKmKWpEnZdr6rO8cwZ1ITND+Q6j+37eiwVIXJY+slFe63tH6DzUfngFb7qsPVRgHvHF3Pd4Jarm+Gyw1KZ4Dh5q6kFw7Lcz7Dx9LrNREAqoBaotgdEFza9ofaCOzE3Vb+d/wBm1/eC2+oLQq4fwdjjjI7ZGvJ+d2JHgKDwU6p+nj+HGAskxis/F1bnjQZDuH118URES6iUREQhau6XNGcW2uMbmTU8mP8A5f3VrFfTNssjJY3RvAcx4LXA7Qc18/6V6NvsFodE6pae1G/42bDzGR4qIrId0740K0PZrEhLH+Gee03TqPt6dyhlFX5dfWDWaO23+IbualUTSOQxu3grJV0sdXEYZBkfLqFQ6IFYb6ubWq+MY+83fxHFV5WCGZsrbhZPX4fLQy/DkHceBH84cEC4TauaJZR64C5RAUISq4BSqAIQgSq5XACEIgqgTVQhZt2Xi6F1Ri095v8Am1WyCdr2hzTUFUeqzrqvQwu3tPeH1HFMKql+IN5uvqrNgeNGjd8GU/0z/ifpzHircuk0LXtLXCoKRSh4DmmoORXdQubStJ7MjeYI8CCoi7rhEUhcTrAdz7nipdEXckjpDdyb0lHDSM+HCLC90V16L9GfxNp6549lAQccnSZsb4d7wG9VW6rsktMrIohV7zQbhvJ3ADE8l9BaP3IyxwMhZk0Yu2uce848z9E4pId928dAoXaHEhSwfCYe27yHE+w+ykkRFNLM0REQhEREIRQelujDLfAY3UDxjG/ax39JyI+wU4i5c0OFilYZXwvEkZsRovmq87tks0ropW6r2GhHyIO0HMFYq31ploZHeEexkzR7OT+V29vy+ej7zuyWzSOilaWPbmD6EHaDvUHPAYj0WpYTi0dfHyeNR7jp6LFUXelxtkq5vZf6O57jxUoiSjkdGd5pUhVUkVVGY5RcenUKjz2dzDRwIPFeau9osrJBR4BHy5HYoG26NuGMZ1h8JwPnkVMQ1rH5OyPks/xDZuogJdB22/5Dw4+HyUMVxRek0LmmjgQeIovNpT4G+irDmlpsRYrlKrrQlegYdtAvV4ui5C5IC51uA+aELgBc6m8gf5wXBcSjWkmgFTuC8QBfJc0H+YLljSTRoqTkBiVI2PR+R+LuwOOfl91P2O7mRDsjHa44kpnNWMZkMyrFh+z1TVEOkG43mdfAfWyx7msL4mnXOeOrsH91IoihZHl7i4rR6WmZTRNij0HPNF2jjLiA0EkkAACpJOQA3pFEXENaCXEgAAVJJyAG0rcegHR+LIBPOAZyOy3MRA/N/HZkF3DC6V1gmuJYlFQRb78zwHP7cysvo+0LFhi15APxEg7W3q25iMfU7+St6Ip1jAxu6FlNTUyVMplkNyf5ZERF2m6IiIQiIiEIiIhCKF0m0Tgt8erKKOHckFNZh+o4KaRcuaHCxSkUr4Xh8ZsRoV896S6JWiwPpK2rCexK2uo7+k8D6qEX0zarIyVhZI1r2uwLXAEEcitbaTdEeb7EePUvP/w8/J3mouajLc2ZhX7DdpY5QI6rsu58D38vTuWr0WTb7ulgeWSsdG4bHAg8xvHFYyjyLK2tcHC7TcLrJEHCjgCNxxUfNcELsgW8j9CpJF2yR7Pymybz0cFR+qwO7x7qDk0aPuyeBH2KxzozJ8TfX7KyInArZhxUS/ZygdowjuJ+qrY0Zk+Jvr9l6s0XO1/kPuVPovTWzHihuzlA3VhPeT9VFw6OxDPWdzNB6LPgszGd1oHIL1RN3yvf+YqUgoaan/SjA62z+eqIi7wwOe4NY0uccmtBJPIDNJp2SBmV0Wfc1xzWuQRwMLnbTk1o3uOQCuOjPRPLLR9qJhZ/xihkdz2M9TwC2jdNzQ2WMRwsDG8Myd7icSeJT6Gjc/N2QVXxLaOGnBZB2nf4jx4+HzUFoboDFYBrupJOc5KYN4MBy55nhkrWiKVYxrBZqz6oqJamQySm5KIiLtIIiIhCIiIQiIiEIiIhCIiIQiIiELEvG6YbQ3VmjbI3c4VpyOY8FRL56Hon1NmkMZ+B/bb4HvD1WxkST4mSfmCfUuIVNIf6LyOmo+RyWhrz6ObfBX2JkaPeiOvXw73oq7NZ3MNHtc0jMOBafIr6bXlPZmSCj2tcNzgHD1TN1A39pVkg2rlblLGD3G31XzKi+g7VoVYZO9ZosdrWhp8wsB/Rhd5/REcnvH1SJoX8CFJs2qpT+Zjh8j7rRaUW84+i+7x+iceb3n6qQsuhNhj7tmirvc0O+aBQv4kIftVSj8rHH5D3Xz/FC5xo0FxOQAJPkFPXfoDb56asDmg7ZKRjydj6LfEFjjj7jGt/K0N+S9ks2gH7io2bayQ/pRgd5v6WWsro6GxgbTNXeyIUH77hX0V7ufRyz2RtII2s3uzcebjiVJInccLI/wAoVdq8TqqvKV5I5aD5BEREso5EREIRERCEREQhEREIRERCEREQhEREIRERCEREQhEREIRERCEREQhEREIRERCEREQhEREIRERCEREQhEREIX//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100" name="AutoShape 4" descr="data:image/jpeg;base64,/9j/4AAQSkZJRgABAQAAAQABAAD/2wCEAAkGBhIQERUUEhQUFBQUFxQVFBQWFxQUFhQWFhUXFRQUFhcYGyYeFxkjGRUUHy8gJCcpLCwsFR4xNTAqNSYrLCkBCQoKDgwOGg8PGiwkHyQqLC8qLC0sLCwsLCksLCwsLCwsLC0sLCwsLCosKSksMSwsLCwsLCksKTAsLCwpLCwsNf/AABEIAOEA4QMBIgACEQEDEQH/xAAcAAEAAgIDAQAAAAAAAAAAAAAABQYEBwECAwj/xABBEAABAwEEBgcGAgkEAwAAAAABAAIDEQQFITEGEkFRYXEHEyIygZGhI0JSscHRFHJDYoKSosLS4fAkM1PxFaOy/8QAGwEAAQUBAQAAAAAAAAAAAAAAAAMEBQYHAgH/xAA3EQABAwIDBQYEBQQDAAAAAAABAAIDBBEFITEGEkFRYSJxgaGxwROR0eEUMjNC8CNSovEkYnL/2gAMAwEAAhEDEQA/AN4oiIQiIiEIiIhCIiIQiVUFf2mllsVRLIC//jZ2n+Xu+NFr6+ul+eSos7GxD4ndt/8ASPVISVEcepUrR4PV1ecbbDmch9/Bbcc8AVJoBtOAUTbdMLFD/uWiIHcHax8m1K0NeN+2i0Gs0sknBzjQcm5DyWCmTq/+0KywbJjWaTwA9z9Fu609K13syfI/8sZ/mosGTpjsgyinPgwfzLT6JE1sp5KSZsxQt13j3n6ALbw6ZbLthm/9f9Sy4Oluwuz65nEsBH8JK0siBWyr12zNCdAR4/W6+grFpzYJjRlojqdjqxn+MBTUczXCrSCN4II8wvmNZVhvWaA1ikfGf1XEeYGaWbXn9wUdPsmw/oyEd4v5i3ovpWqLTNz9LVrioJg2du89h/7zRTzCvtxdItjtVBr9U8+5JRteTu6fOvBPI6mN+hVcq8ErKXNzbjm3P7+StKLgFcpwoZEREIRERCEREQhEREIRERCEREQhERVTTPT2KwDUbSScjBlcG7nPIyHDM+q5e8MF3Jenp5KmQRxC5Km75v2CyR9ZO8MGwZucdzW5krU+k/SjPaKsgrBFlUH2jhxcO7yHmqre98TWqQyTPL3HyA+FoyA4LCURNVufk3ILRMN2ehpgHzdp/kO4ce8+S5c6uJxK4REyVmRFjWm8Y4+84V3ZnyCjZtJmjuMJ4k0+6WZBI/8AKFHVOKUlNlLIAeWp+QuVNoqzJpHKcg0eBPzXib9mPveg+ycCglPJRD9qKJugcfAe5CtiKpC/Jvj9B9l6s0imGeqeY+y9NBJ0XjdqaM6hw8B9VaEUDFpP8TPFp+hUlZr3ifk6h3OwP2Td9NKzUKUp8Yoqg2ZIL8jkfOyzEREgpVWbRvpAtVio0O62Ifo3kmg/Vdm35cFtzRrTGz29vs3UeB2onYPHEfEOI9F8+r0s1pdG4PY4tc01a5poQeBCdQ1T48jmFAYlgVPWAuaN1/Mce8e+q+m0WvdCOkxs+rDaiGy5MkybJuDtjXeh4LYQUxHI2QXas4rKOajk+HKLHyPUIiIlE0RERCEREQhEREIREVX070xFgho2hnkqI2/DvkcNw9T4rl7wwbxS9PTyVEgijFyVg6faeixtMMJBtDhicxEDtP624eJ46Znnc9xc8lznGpcTUknMkpPO6Rxc8lznElxOJJOZK6KCmmMrrnRathmGRUEW63Nx1PP7dERF42tjywhho7Yf8y5pEC5spGRxY0uAvbgNSvG3XoyHM1dsaM/Hcq/bL7kkwB1W7m/UrCmBBOtWtca51XRTsNIyMX1Ky/EcdqqoloO43kNfE6+yIiJ4q/dERELy6IlUQiyIEaQuoQvbLOsV6SR5Go+E5f2U/Yb8ZJgey7ccjyP0WxuiHo+ZFCbXaWNJkbSNrwHBrDmaEUqfkuNNehWKZpmu+jXYkxe6d+ruKZy08cnfzU3QYzVUdgDvN5HTw5enRUtFBR22ayP6q0scKYHWB1m/cKbZIHAEGoORCh5oHRHNaLh2JwV7N6M5jUHUfbquy2h0d9IdS2zWp24RSnyDHn5HwK1ei8ildG64SlfQRVsRjkHceIPRfT6LX/Rppv8AiGizTH2rB7Nx/SNGw73AeY5FbAU7HIJG7wWUVlJJSTGKTUeY5hEREomiIiIQiIiELCve9GWaF80ho1gqd5Oxo4k0Hivn2/b6ktk75pDi44DY1o7rRwAVw6WdJetmFmYexFjJT3pCMv2QfMnctfqHrJt926NB6rSNnMNFPD8d47TtOjfvr8kRFC37e2p7Nh7RHaO4buaaxRGR26FO1tZHRwmWTQeZ5BTSKDuW+a0jkOOTXb+B4qcXssTonbrlzQ10VbEJYz3jiDyKi74unrBrN74/iG7mqwRRXtRF83P1nbYO1tHxf3T2kqt3sP04KuY9gnxr1NOO1+4c+o6+vfrWSuShCVUus+QrglKJReoXKUQhcgIQvax2XrHho258BtK2DoDoB+NtoLh/poaFxy1zmGqt6P3S972MaPaSkBo55fdfRVzXWyw2ZkLaVpV53uOaSLk43LNz1K73zPqta1g7DSBqjcNiwrLfXVPccgRi07Dvos8OABc7IHDiqhpHerJnarBUjvHLJM3SneyTqJoIsQuuk1gs18gMLaStr7VopqndXaqJL0b2+w1c0NmizIYauA+IA7VabJa2wtrXHZsXe7tL3mWjKvqaADEcQVwZS+7HDJLwh9O8TQmxCpCK66e3XC1gn7MTzTXbgA6u38ypSjpYjG6xWj4bXsroRI3XiOR+nJetltTontewlr2EOa4ZgjEFb+0P0kbb7M2QUDx2ZW/C8Z+BzHNfPis/R9pL+CtQ1jSKWjJNwqey/wAD6Epalm+G6x0KY49horKfeaO23MdRxH06rfCLgFcqbWXIiIhCKN0jvcWSzSTH3GnVG9xwYPFxCklrLplveghs4OdZX8hVrP5vJIzP+GwuUjhlJ+LqmRHQnPuGZWsJ5nPcXONXOJc4naSakroiKvrXwLZBY1420QxlxzyaN5OSpskhcSSak4lSmkNs15NUZMw8dv2USFO0cO4y51KzHaGvNTUmNp7LMvHifbwSpViuW+dakchx91x28DxVequCUvNC2VtiozD6+Whl+JH4jgR/OKvqKLuC3vlBaWucWCpcASKfrEZKUVfkjMbt0rVqOsjrIhLGcj5HkVDX1c+vV7B2s3D4uI4quVV8UbatG+veOrcxjnZ6x1Wk7Mdh9E/pKq3Yf4FVXHsC371NMM/3Dn1HXnz71VSUJWbe10S2WQxzMLHjGhxBGxzSMCOKwlLA3VCIIyRSNxXeZpR8IxceGawIoi4hrRUkgAb6rY+iuihkcYW5ge1duJzpxAXjuiViAvcqd6KLodJPLa6HViBDDsJO7kPmtkxEyAvdxqFIaO3bDDZ2xQijWilNtdpPFRWk8UsdnkezBrAXHfTbRNpARkEvvh7rlVzSrSoMqxpAAGf0Codsvt2rUYDjmV0slktV5SexYS2veOQ4kq7XL0RxtIdbJOsOfVg0aPqUg2EnMpy6ZjBYKhWK0TWgktHYGbiOwBtx3qZuS9WwuLYsTSpcc3f9LYlussElnmssTRHRhpQUx2EeK0Xd94uhmIOdSw1/zepCKNoCj5Z3E9FPdLDZC2B7j2TUU2VzFVBXJb+sZQ95uB4jYVbbLdDr1s8sbnHXjbWP842eK1vZnPss+q8FpaS14O7I/dN6mESMIGo0UrguIGjqQ4nsuyd3c/D0urYiIq+tZW9ujq//AMXY26xrJF7N+80HZd4tp4gq0rS3RPfHVWzqiezO0t/bb2mny1h4rdKnaaTfjBWT45R/haxzRocx4/e6IiJyoZCtBdIF5dfb5iDUMPVt5M7J9are9stAjje85Ma5x/ZBP0XzRLIXOLjmSSeZNVHV7sg1XPZOC8kkp4AD5/6XVedom1GOcfdBPkvRRmkM2rDT4iB9T8lHRM33hquddP8Ah6d8vIE+PDzVXe8kknM1J8VwERWXRYySSblCFO6N6G2m3PAjjdqVGtKQQxg2mvvcgrfoFozZo2NntIDnmjmtcKtaMx2drjxyWy5r+Bc0MyoKDKg5ZJrJUAZBPo6NxsXKrXQW2KsDQI425jMyE5ufvru8FEX9dLRWWEezJxbn1Z/pOzcs/SiyOEmuCaHPdyWbo7CS1wNDUUIONRuUdK3fVjo6s0jg9mnEc/uqQinNI9HTZzrtxjcf3D8J4bioNMiCDYq8wTsnYJGHIrz0gabVC0ONZIa9W7e3aw+WCpFFe1EWvRp08rRFQGRwaQTQVO1SdHU2O4/wVO2gwW96mAf+h7j3WToBcjppTIBUtwYP1jtPJbquO52WGMOdXWJJedrq5lddENDIrus41hV2bjtJ3ALvpJeXs3Gg16Ua37qUJVGU9YLf2TJkNgrmN6zILXHaGuaRVjhTHIg5rUdxaXiNjhaHOrWrWitTwpsXpeGmE7onag6sE4AYmm8pJzs0o1l1e7fbhA0x2ZjY2ghtQMeJAVZkvVrHF75C51D2ifSmW8KCdes8/VtY4EluLsgMMSd69o7qZE4GVxnkdQNaBXHgAjeRuFZFj0ldHO9zg7UkpR1MG7lXdJ9C5JbT1kNNSXtFxNA121bBu7Q6aajp3dW04hjcXU47lY7ZcEEdlcAK0GBccartpIzXLgDktZXTaorpjdLI90zm0q1goPElUHTnTFl4yh7YGRU94GrnDZrK8XxY+sZNHTvMPgcwtPkUNNyU1XJFlbrmtOvE3eOyfD+1FnKA0Ymxe3k76H6KfVdqWbkpC1vBqk1FFG862se8ZLIu62GGWOVucb2vH7JB+i+k4Jg9rXNycA4ciKhfMi+gNBLZ1t32d20M1D+wSz+VOaB2ZaoHayG8cc3IkfPP2Kn0RFKqhKE01n1LBaSMPZOH73Z+q+e1vnpJdS7LRTdGPOVgPzWhlEV57YHRaJso3/jPd/29APqigNKX9wfmPyCn1W9Jz7Ro/V+qToheYeKfbRvLcPeBxIHmFFRQOe4NaC4nABoqTwAV40X6Mp5XCS1N6mFpBLXU1372hvug7SVDaIW78M8y0xxaw7ge8R8ldzpWdUY1/wA/6UrM917NWeU9M1w3nFZt8tbXsgADCg8gAszR4k01icCfAcFW7beeuAa+82vnj4qeuWY13V5bvkmR5qVvcWWffstdUbSab6ilSVlXdAG0rnnTIY7Vj3/ZyGxyAf7b2F35Tgfmsnr9QgjdXKpXK4OmSzr6u4SQOBxGBPhjT0VCv/R4we0jq6F1KHawnJrvoVfoLYJBTYAP+uah7NeTGF8Mg1gC5pBxBbXD0KTezeTygrZKR1xmOI5/da+QFS+kd0sgk9k7WjdiB7zN7Tv4FRCZuaWmxV+gnZOwSMNwVerk06c+HqpnEyM/2pCQNYAZPO8b9vPODtOlL3VGDna3e2UJwKgVw5z6BsTGlzjStaU81JU1TfsPVKxzAwwmppxl+4cuo6cxw7lmsDG9uQgHGtc11j0mYTqRsLjWgAFa+C4uzRMSmtokL6e43LxcVarC6zWQezbEzeSQT5p8SqiAV6XHc9pncDIw2eMAVNKuPAD7q8WKyQWXFrQ473Ht+Kpo02iyMw8KruNKIjka8VwHJTc3leBfLBUtJxzFPksO8b1dNC5rAAKcyaYqrf8AnWOyK9rsvJrZdWuBy5r0vK5MYS7LC2Y6xGOWIy3rSmmNzmy22aMimJLfyuxC3Jel8ak7YowWVx1mnvV3rX/SsyskT3GshBBwzAyNU4abhN3BVK4H0mHEOHpX6K1qn3QfbM5/Qq4KIxAf1Aei0TZV96RzeTj6BFujoktOtYdX4JHjwOP3Wl1tfoXeeqtA2B7PVrvskqM2lTnaVm9QE8iD5291shERTazBVrpHbW7bRyYfKVhWhV9EaXWfrLDaW74nnybX6L53URXjtg9Foeyjr0z28neoH0RQ16WPrJ2A5auJ8clMqKvd5a5hG0OHiKOH1SVIbShSG0Lb0LjyIPmF2fEHOPwsAaBsGFSVkRwmm1YFikqw7Trax41FPBT11dtlNpJr50ClXXCoMdjovKWIiOu4tJ5awxVpsc7WlpJp9a8NqwLNZWkPjd7wIr4KJgvA6oG0YE8uyR6JAi6diwNlsuyyNtEeocnNoa7jtKrstpLQK1q2rTzGHjksS4bxLXZkb+Xujkse+rYPxDqnB9HjxFD6hJWXQFipm7rwc3KtBj4nMniobSG1f6hrhUa7QTvqM/QqRF4RNYMqkZnPwAyUDfswLmEbHDhngV6BmvSbZrLL2nHF2BrVRk8WqeBy2+HNLVbAzEleFntr7URGwFrQQS+lSANwRJAHhO6HEnUr8swdR/OK7oCu88JY4tOY9RvXRRjmlpsVfopWTMD2G4KirfYrQXeye8g+6Cag8N4WAbtnb32PHMFWVrqZLaGgd/xWwdRaGs61o7LjT2oH8wUnTVO92HaqjY5g3wSaiAdniOXUdPTu00fBG/ceSkoJ35Yr6MfolZj+iZjwCi7T0e2U49W0FPiCVVGvAWmrLK7NZUF5O61tKmg8ltRvR5Z+C8Yej2GJz5H0pTA7gFzuroyC2SqNy1ltILj3G1y8iqN0qWwPtgYMo2geJxKt903nWWd4wbrkN/K3Jatv23ddaJJD7zjTkMEqwJB5XS5m1nZz+hVvVW0eZWavwtJ+n1VpUTXn+oB0WibKs3aNzubj6BFtjoYjpDOd72Dya77rU63X0TWXVsAdtfI88wDqj5FcUQvKl9pX7tCRzIHv7K6IiKaWYrztEIe1zTk4Fp5EUPzXzVbLOY5HsObHOaebSQfkvpgrRPSTdfUW+TDsy0lb+13v4g5R9e27Q5XHZSfdmkiPEA/L/aq6jr+jrFUZsId4ZH5qRXSaIOaWnIgjzUbE/ceHK61sH4infFzBHjw81AWWfV+n6wKkI7WWOFCaHEcN4Vda50TyDsNCORxU42eORg1XDWGNCQOYVgdmMlksbi02ORCmYbdjhWooa/dYOvSR2GBOtsw1s12uyMk0pkccNizLXdtBrjIcseCQyBT9t3AFTd32yNjaAV40qfMqMv2TWe11DtB8f7rxst44Ubq1GeOIO6i62jWkzO7EZCiT3DdKF4Xp+IaBShr6rwt8he2tMqU444LtM524jevF9viZTrHtoMaVzPGi6A6JN0gtmVi33A6rQ6tCaZ1rQVKmLjg1GdkgGhJJ3YZKFtmkUMhaO1QOrrUo3ms+W94Io664dUYNbiV24OItZJtey5N16WiNznggkmpxO0VXaSItzGeSgn6WEdyPkXHHyCj5tIp3vD3Oy93ZxCSkpTI3qpHD8aFG+2rDqPcfzNWpcseQQQSCMiMCOIKxrFbWyt1m+I2g7ishQ5BabHVaJHIyZgew3BWXHpbb7OastM2rx7YHgcVMXV0u28d50Mo3OGoVXWuoahe0ws8tBKBE44CQd0n9YbCpamqd/sO19VQcbwT8OTPAOxxH9v29Ff7N0vuaKz2TDfGQ7BZV/dIkNrsbm2fWDndkhwoWhaotd1z2fFri5pyIxFOSm7u1hCHy0aMzsw3lPiVVA3NYN9W0WWzEDB7wQ3xzK16VK6RX0bVMXe63Bg4KKSgFlyTdT+jEFA92+jR4Yn5hTqxbts3VxNbtpU8ziVlKuVD9+Qla9hVN+Go44zra57zmfVF9C6G2HqbDZ2UoRG0kcX9s+rloi4ruNotEUQ/SPa08BXtHwFT4L6QY0AADIZJ5QN1cq1tZP2Y4R1J9B7rlERSioqLXfTDcxfDHaGjGI6j/AMryKHwcAP2lsRYl6Xe20QyRP7sjS08KjPwOPgkpWb7C1PcPqjSVLJuRz7tD5L5rRZF42F8Er4nijo3FruY28tqx1XiLLYmuDgHDQqu6SWKjhIMnYHns9PkoRXe12YSMLTtHkdhVMngLHFrsCDRTdFLvs3TqPRZvtJQGnqPjNHZf5O4/PX5rLu++5Iahpq07D91l2nSmVwoABxJJpxGQUKXJWqe7oVbErwLXXZ0hO0135Ls2dwycRyJH1XnRF7YJO55ruZnHNxPMldAUCHFGSDmuy6grlCvUJVcALlcIQsmxW10TtZviNhG5W2yWtsrQ5viNoO4qlLKu+3uhdUYjaN4+6ZVVMJRcaqw4LjDqF/w5M4z5dR7hXJdZIw4EEVBzC6Wa0tkaHNNQfTgeK9VBkFpstNa5krLjMEeBCiheU9hdgS+E5NdjTgV20i0tbPE1kWs2tetBAw3NB2jjyUjLEHAtcKg5hVO9LsMLt7TkfoeKmKWpEnZdr6rO8cwZ1ITND+Q6j+37eiwVIXJY+slFe63tH6DzUfngFb7qsPVRgHvHF3Pd4Jarm+Gyw1KZ4Dh5q6kFw7Lcz7Dx9LrNREAqoBaotgdEFza9ofaCOzE3Vb+d/wBm1/eC2+oLQq4fwdjjjI7ZGvJ+d2JHgKDwU6p+nj+HGAskxis/F1bnjQZDuH118URES6iUREQhau6XNGcW2uMbmTU8mP8A5f3VrFfTNssjJY3RvAcx4LXA7Qc18/6V6NvsFodE6pae1G/42bDzGR4qIrId0740K0PZrEhLH+Gee03TqPt6dyhlFX5dfWDWaO23+IbualUTSOQxu3grJV0sdXEYZBkfLqFQ6IFYb6ubWq+MY+83fxHFV5WCGZsrbhZPX4fLQy/DkHceBH84cEC4TauaJZR64C5RAUISq4BSqAIQgSq5XACEIgqgTVQhZt2Xi6F1Ri095v8Am1WyCdr2hzTUFUeqzrqvQwu3tPeH1HFMKql+IN5uvqrNgeNGjd8GU/0z/ifpzHircuk0LXtLXCoKRSh4DmmoORXdQubStJ7MjeYI8CCoi7rhEUhcTrAdz7nipdEXckjpDdyb0lHDSM+HCLC90V16L9GfxNp6549lAQccnSZsb4d7wG9VW6rsktMrIohV7zQbhvJ3ADE8l9BaP3IyxwMhZk0Yu2uce848z9E4pId928dAoXaHEhSwfCYe27yHE+w+ykkRFNLM0REQhEREIRQelujDLfAY3UDxjG/ax39JyI+wU4i5c0OFilYZXwvEkZsRovmq87tks0ropW6r2GhHyIO0HMFYq31ploZHeEexkzR7OT+V29vy+ej7zuyWzSOilaWPbmD6EHaDvUHPAYj0WpYTi0dfHyeNR7jp6LFUXelxtkq5vZf6O57jxUoiSjkdGd5pUhVUkVVGY5RcenUKjz2dzDRwIPFeau9osrJBR4BHy5HYoG26NuGMZ1h8JwPnkVMQ1rH5OyPks/xDZuogJdB22/5Dw4+HyUMVxRek0LmmjgQeIovNpT4G+irDmlpsRYrlKrrQlegYdtAvV4ui5C5IC51uA+aELgBc6m8gf5wXBcSjWkmgFTuC8QBfJc0H+YLljSTRoqTkBiVI2PR+R+LuwOOfl91P2O7mRDsjHa44kpnNWMZkMyrFh+z1TVEOkG43mdfAfWyx7msL4mnXOeOrsH91IoihZHl7i4rR6WmZTRNij0HPNF2jjLiA0EkkAACpJOQA3pFEXENaCXEgAAVJJyAG0rcegHR+LIBPOAZyOy3MRA/N/HZkF3DC6V1gmuJYlFQRb78zwHP7cysvo+0LFhi15APxEg7W3q25iMfU7+St6Ip1jAxu6FlNTUyVMplkNyf5ZERF2m6IiIQiIiEIiIhCKF0m0Tgt8erKKOHckFNZh+o4KaRcuaHCxSkUr4Xh8ZsRoV896S6JWiwPpK2rCexK2uo7+k8D6qEX0zarIyVhZI1r2uwLXAEEcitbaTdEeb7EePUvP/w8/J3mouajLc2ZhX7DdpY5QI6rsu58D38vTuWr0WTb7ulgeWSsdG4bHAg8xvHFYyjyLK2tcHC7TcLrJEHCjgCNxxUfNcELsgW8j9CpJF2yR7Pymybz0cFR+qwO7x7qDk0aPuyeBH2KxzozJ8TfX7KyInArZhxUS/ZygdowjuJ+qrY0Zk+Jvr9l6s0XO1/kPuVPovTWzHihuzlA3VhPeT9VFw6OxDPWdzNB6LPgszGd1oHIL1RN3yvf+YqUgoaan/SjA62z+eqIi7wwOe4NY0uccmtBJPIDNJp2SBmV0Wfc1xzWuQRwMLnbTk1o3uOQCuOjPRPLLR9qJhZ/xihkdz2M9TwC2jdNzQ2WMRwsDG8Myd7icSeJT6Gjc/N2QVXxLaOGnBZB2nf4jx4+HzUFoboDFYBrupJOc5KYN4MBy55nhkrWiKVYxrBZqz6oqJamQySm5KIiLtIIiIhCIiIQiIiEIiIhCIiIQiIiELEvG6YbQ3VmjbI3c4VpyOY8FRL56Hon1NmkMZ+B/bb4HvD1WxkST4mSfmCfUuIVNIf6LyOmo+RyWhrz6ObfBX2JkaPeiOvXw73oq7NZ3MNHtc0jMOBafIr6bXlPZmSCj2tcNzgHD1TN1A39pVkg2rlblLGD3G31XzKi+g7VoVYZO9ZosdrWhp8wsB/Rhd5/REcnvH1SJoX8CFJs2qpT+Zjh8j7rRaUW84+i+7x+iceb3n6qQsuhNhj7tmirvc0O+aBQv4kIftVSj8rHH5D3Xz/FC5xo0FxOQAJPkFPXfoDb56asDmg7ZKRjydj6LfEFjjj7jGt/K0N+S9ks2gH7io2bayQ/pRgd5v6WWsro6GxgbTNXeyIUH77hX0V7ufRyz2RtII2s3uzcebjiVJInccLI/wAoVdq8TqqvKV5I5aD5BEREso5EREIRERCEREQhEREIRERCEREQhEREIRERCEREQhEREIRERCEREQhEREIRERCEREQhEREIRERCEREQhEREIX//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102" name="Picture 6" descr="http://2.bp.blogspot.com/-455S72Gicvo/UIbf7vRLBpI/AAAAAAAAACA/KKg-KWk9Ams/s1600/ViolenciaEconomica.jpg">
            <a:hlinkClick r:id="rId2"/>
          </p:cNvPr>
          <p:cNvPicPr>
            <a:picLocks noChangeAspect="1" noChangeArrowheads="1"/>
          </p:cNvPicPr>
          <p:nvPr/>
        </p:nvPicPr>
        <p:blipFill>
          <a:blip r:embed="rId3" cstate="print"/>
          <a:srcRect/>
          <a:stretch>
            <a:fillRect/>
          </a:stretch>
        </p:blipFill>
        <p:spPr bwMode="auto">
          <a:xfrm>
            <a:off x="5286380" y="1428736"/>
            <a:ext cx="3238500" cy="3238501"/>
          </a:xfrm>
          <a:prstGeom prst="rect">
            <a:avLst/>
          </a:prstGeom>
          <a:noFill/>
        </p:spPr>
      </p:pic>
      <p:pic>
        <p:nvPicPr>
          <p:cNvPr id="4104" name="Picture 8" descr="http://t1.gstatic.com/images?q=tbn:ANd9GcRnCKmnpvjHjg0JRij0Wn1BrFtEOSvioHkdHe_hON3sS52PqHxy">
            <a:hlinkClick r:id="rId4"/>
          </p:cNvPr>
          <p:cNvPicPr>
            <a:picLocks noChangeAspect="1" noChangeArrowheads="1"/>
          </p:cNvPicPr>
          <p:nvPr/>
        </p:nvPicPr>
        <p:blipFill>
          <a:blip r:embed="rId5" cstate="print"/>
          <a:srcRect/>
          <a:stretch>
            <a:fillRect/>
          </a:stretch>
        </p:blipFill>
        <p:spPr bwMode="auto">
          <a:xfrm rot="20947175">
            <a:off x="1367765" y="3502666"/>
            <a:ext cx="4071966" cy="276953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ritannic Bold" pitchFamily="34" charset="0"/>
              </a:rPr>
              <a:t>C U L T U R A L</a:t>
            </a:r>
            <a:endParaRPr lang="es-ES" dirty="0">
              <a:latin typeface="Britannic Bold" pitchFamily="34" charset="0"/>
            </a:endParaRPr>
          </a:p>
        </p:txBody>
      </p:sp>
      <p:sp>
        <p:nvSpPr>
          <p:cNvPr id="3" name="2 Marcador de contenido"/>
          <p:cNvSpPr>
            <a:spLocks noGrp="1"/>
          </p:cNvSpPr>
          <p:nvPr>
            <p:ph idx="1"/>
          </p:nvPr>
        </p:nvSpPr>
        <p:spPr>
          <a:xfrm>
            <a:off x="457200" y="1600201"/>
            <a:ext cx="4757742" cy="1328733"/>
          </a:xfrm>
        </p:spPr>
        <p:txBody>
          <a:bodyPr>
            <a:normAutofit/>
          </a:bodyPr>
          <a:lstStyle/>
          <a:p>
            <a:r>
              <a:rPr lang="es-ES" dirty="0" smtClean="0">
                <a:latin typeface="Britannic Bold" pitchFamily="34" charset="0"/>
              </a:rPr>
              <a:t>Aspectos de la cultura.</a:t>
            </a:r>
          </a:p>
          <a:p>
            <a:r>
              <a:rPr lang="es-ES" dirty="0" smtClean="0">
                <a:latin typeface="Britannic Bold" pitchFamily="34" charset="0"/>
              </a:rPr>
              <a:t>Violentan la vida.</a:t>
            </a:r>
            <a:endParaRPr lang="es-ES" dirty="0">
              <a:latin typeface="Britannic Bold" pitchFamily="34" charset="0"/>
            </a:endParaRPr>
          </a:p>
        </p:txBody>
      </p:sp>
      <p:pic>
        <p:nvPicPr>
          <p:cNvPr id="3074" name="Picture 2" descr="http://2.bp.blogspot.com/_leIhnrbXoo8/TIB_ozbAqsI/AAAAAAAAAAg/6PfMgUsyeIo/s1600/Violencia+Racia.jpg">
            <a:hlinkClick r:id="rId2"/>
          </p:cNvPr>
          <p:cNvPicPr>
            <a:picLocks noChangeAspect="1" noChangeArrowheads="1"/>
          </p:cNvPicPr>
          <p:nvPr/>
        </p:nvPicPr>
        <p:blipFill>
          <a:blip r:embed="rId3" cstate="print"/>
          <a:srcRect/>
          <a:stretch>
            <a:fillRect/>
          </a:stretch>
        </p:blipFill>
        <p:spPr bwMode="auto">
          <a:xfrm rot="21101946">
            <a:off x="924049" y="2996923"/>
            <a:ext cx="4143404" cy="3205687"/>
          </a:xfrm>
          <a:prstGeom prst="rect">
            <a:avLst/>
          </a:prstGeom>
          <a:noFill/>
        </p:spPr>
      </p:pic>
      <p:pic>
        <p:nvPicPr>
          <p:cNvPr id="3076" name="Picture 4" descr="http://static.flickr.com/8/12567680_d75a397c7d_m.jpg">
            <a:hlinkClick r:id="rId4"/>
          </p:cNvPr>
          <p:cNvPicPr>
            <a:picLocks noChangeAspect="1" noChangeArrowheads="1"/>
          </p:cNvPicPr>
          <p:nvPr/>
        </p:nvPicPr>
        <p:blipFill>
          <a:blip r:embed="rId5" cstate="print"/>
          <a:srcRect/>
          <a:stretch>
            <a:fillRect/>
          </a:stretch>
        </p:blipFill>
        <p:spPr bwMode="auto">
          <a:xfrm rot="1214128">
            <a:off x="5072782" y="2706961"/>
            <a:ext cx="3398508" cy="308908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ritannic Bold" pitchFamily="34" charset="0"/>
              </a:rPr>
              <a:t>J U V E N I L   O   E S C O L A R</a:t>
            </a:r>
            <a:endParaRPr lang="es-ES" dirty="0">
              <a:latin typeface="Britannic Bold" pitchFamily="34" charset="0"/>
            </a:endParaRPr>
          </a:p>
        </p:txBody>
      </p:sp>
      <p:sp>
        <p:nvSpPr>
          <p:cNvPr id="3" name="2 Marcador de contenido"/>
          <p:cNvSpPr>
            <a:spLocks noGrp="1"/>
          </p:cNvSpPr>
          <p:nvPr>
            <p:ph idx="1"/>
          </p:nvPr>
        </p:nvSpPr>
        <p:spPr>
          <a:xfrm>
            <a:off x="457200" y="1600200"/>
            <a:ext cx="2971792" cy="4472006"/>
          </a:xfrm>
        </p:spPr>
        <p:txBody>
          <a:bodyPr>
            <a:normAutofit/>
          </a:bodyPr>
          <a:lstStyle/>
          <a:p>
            <a:pPr algn="just"/>
            <a:r>
              <a:rPr lang="es-ES" sz="2600" dirty="0" smtClean="0">
                <a:latin typeface="Britannic Bold" pitchFamily="34" charset="0"/>
              </a:rPr>
              <a:t>El acosador se siente superior.</a:t>
            </a:r>
          </a:p>
          <a:p>
            <a:pPr algn="just"/>
            <a:r>
              <a:rPr lang="es-ES" sz="2600" dirty="0" smtClean="0">
                <a:latin typeface="Britannic Bold" pitchFamily="34" charset="0"/>
              </a:rPr>
              <a:t>Uso de nuevas tecnologías.</a:t>
            </a:r>
          </a:p>
          <a:p>
            <a:pPr algn="just"/>
            <a:r>
              <a:rPr lang="es-ES" sz="2600" dirty="0" smtClean="0">
                <a:latin typeface="Britannic Bold" pitchFamily="34" charset="0"/>
              </a:rPr>
              <a:t>Consecuencias tanto en la victima como en el agresor y el testigo.</a:t>
            </a:r>
          </a:p>
          <a:p>
            <a:endParaRPr lang="es-ES" dirty="0"/>
          </a:p>
        </p:txBody>
      </p:sp>
      <p:pic>
        <p:nvPicPr>
          <p:cNvPr id="2050" name="Picture 2" descr="http://4.bp.blogspot.com/-IFfhnfIBYHA/Te_X71jawDI/AAAAAAAAAAY/LXtSaJHPqNA/s1600/acoso.jpg">
            <a:hlinkClick r:id="rId2"/>
          </p:cNvPr>
          <p:cNvPicPr>
            <a:picLocks noChangeAspect="1" noChangeArrowheads="1"/>
          </p:cNvPicPr>
          <p:nvPr/>
        </p:nvPicPr>
        <p:blipFill>
          <a:blip r:embed="rId3" cstate="print"/>
          <a:srcRect/>
          <a:stretch>
            <a:fillRect/>
          </a:stretch>
        </p:blipFill>
        <p:spPr bwMode="auto">
          <a:xfrm>
            <a:off x="3643306" y="2214554"/>
            <a:ext cx="5267220" cy="37147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ritannic Bold" pitchFamily="34" charset="0"/>
              </a:rPr>
              <a:t>L A B O R A L</a:t>
            </a:r>
            <a:endParaRPr lang="es-ES" dirty="0">
              <a:latin typeface="Britannic Bold" pitchFamily="34" charset="0"/>
            </a:endParaRPr>
          </a:p>
        </p:txBody>
      </p:sp>
      <p:sp>
        <p:nvSpPr>
          <p:cNvPr id="3" name="2 Marcador de contenido"/>
          <p:cNvSpPr>
            <a:spLocks noGrp="1"/>
          </p:cNvSpPr>
          <p:nvPr>
            <p:ph idx="1"/>
          </p:nvPr>
        </p:nvSpPr>
        <p:spPr>
          <a:xfrm>
            <a:off x="457200" y="1600201"/>
            <a:ext cx="8219256" cy="1180728"/>
          </a:xfrm>
        </p:spPr>
        <p:txBody>
          <a:bodyPr numCol="2">
            <a:normAutofit/>
          </a:bodyPr>
          <a:lstStyle/>
          <a:p>
            <a:r>
              <a:rPr lang="es-ES" sz="2800" dirty="0" smtClean="0">
                <a:latin typeface="Britannic Bold" pitchFamily="34" charset="0"/>
              </a:rPr>
              <a:t>Abuso de poder.</a:t>
            </a:r>
          </a:p>
          <a:p>
            <a:r>
              <a:rPr lang="es-ES" sz="2800" dirty="0" smtClean="0">
                <a:latin typeface="Britannic Bold" pitchFamily="34" charset="0"/>
              </a:rPr>
              <a:t>Superioridad.</a:t>
            </a:r>
          </a:p>
          <a:p>
            <a:r>
              <a:rPr lang="es-ES" sz="2800" dirty="0" smtClean="0">
                <a:latin typeface="Britannic Bold" pitchFamily="34" charset="0"/>
              </a:rPr>
              <a:t>Termino </a:t>
            </a:r>
            <a:r>
              <a:rPr lang="es-ES" sz="2800" i="1" dirty="0" smtClean="0">
                <a:latin typeface="Britannic Bold" pitchFamily="34" charset="0"/>
              </a:rPr>
              <a:t>mobbing.</a:t>
            </a:r>
            <a:endParaRPr lang="es-ES" sz="2800" i="1" dirty="0">
              <a:latin typeface="Britannic Bold" pitchFamily="34" charset="0"/>
            </a:endParaRPr>
          </a:p>
        </p:txBody>
      </p:sp>
      <p:pic>
        <p:nvPicPr>
          <p:cNvPr id="1026" name="Picture 2" descr="http://parabuenosaires.com/wp-content/uploads/2012/10/violencia-laboral.jpg">
            <a:hlinkClick r:id="rId3"/>
          </p:cNvPr>
          <p:cNvPicPr>
            <a:picLocks noChangeAspect="1" noChangeArrowheads="1"/>
          </p:cNvPicPr>
          <p:nvPr/>
        </p:nvPicPr>
        <p:blipFill>
          <a:blip r:embed="rId4" cstate="print"/>
          <a:srcRect/>
          <a:stretch>
            <a:fillRect/>
          </a:stretch>
        </p:blipFill>
        <p:spPr bwMode="auto">
          <a:xfrm rot="20993205">
            <a:off x="642910" y="2786058"/>
            <a:ext cx="3619500" cy="3381375"/>
          </a:xfrm>
          <a:prstGeom prst="rect">
            <a:avLst/>
          </a:prstGeom>
          <a:noFill/>
        </p:spPr>
      </p:pic>
      <p:pic>
        <p:nvPicPr>
          <p:cNvPr id="1028" name="Picture 4" descr="http://www.diarioc.com.ar/media/img/07/06/27/95295_violencia.jpg">
            <a:hlinkClick r:id="rId5"/>
          </p:cNvPr>
          <p:cNvPicPr>
            <a:picLocks noChangeAspect="1" noChangeArrowheads="1"/>
          </p:cNvPicPr>
          <p:nvPr/>
        </p:nvPicPr>
        <p:blipFill>
          <a:blip r:embed="rId6" cstate="print"/>
          <a:srcRect/>
          <a:stretch>
            <a:fillRect/>
          </a:stretch>
        </p:blipFill>
        <p:spPr bwMode="auto">
          <a:xfrm rot="1250838">
            <a:off x="5398086" y="2495223"/>
            <a:ext cx="1905000" cy="1781176"/>
          </a:xfrm>
          <a:prstGeom prst="rect">
            <a:avLst/>
          </a:prstGeom>
          <a:noFill/>
        </p:spPr>
      </p:pic>
      <p:pic>
        <p:nvPicPr>
          <p:cNvPr id="1030" name="Picture 6" descr="http://2.bp.blogspot.com/-aBprrb_9OtM/UA8VgLL3l7I/AAAAAAAAAgU/H7Kl6jRdEas/s1600/Jefe+violento+.png">
            <a:hlinkClick r:id="rId7"/>
          </p:cNvPr>
          <p:cNvPicPr>
            <a:picLocks noChangeAspect="1" noChangeArrowheads="1"/>
          </p:cNvPicPr>
          <p:nvPr/>
        </p:nvPicPr>
        <p:blipFill>
          <a:blip r:embed="rId8" cstate="print"/>
          <a:srcRect/>
          <a:stretch>
            <a:fillRect/>
          </a:stretch>
        </p:blipFill>
        <p:spPr bwMode="auto">
          <a:xfrm>
            <a:off x="5072066" y="4286256"/>
            <a:ext cx="2676525" cy="20859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Violencia y Agresividad</a:t>
            </a:r>
            <a:endParaRPr lang="es-MX" dirty="0"/>
          </a:p>
        </p:txBody>
      </p:sp>
      <p:sp>
        <p:nvSpPr>
          <p:cNvPr id="3" name="2 Marcador de contenido"/>
          <p:cNvSpPr>
            <a:spLocks noGrp="1"/>
          </p:cNvSpPr>
          <p:nvPr>
            <p:ph idx="1"/>
          </p:nvPr>
        </p:nvSpPr>
        <p:spPr/>
        <p:txBody>
          <a:bodyPr/>
          <a:lstStyle/>
          <a:p>
            <a:r>
              <a:rPr lang="es-MX" dirty="0"/>
              <a:t>La </a:t>
            </a:r>
            <a:r>
              <a:rPr lang="es-MX" dirty="0" smtClean="0"/>
              <a:t>violencia</a:t>
            </a:r>
            <a:r>
              <a:rPr lang="es-MX" dirty="0"/>
              <a:t> es el tipo de interacción humana que se manifiesta en aquellas conductas o situaciones que, de forma deliberada, provocan, o amenazan con hacerlo, </a:t>
            </a:r>
            <a:r>
              <a:rPr lang="es-MX" dirty="0" smtClean="0"/>
              <a:t>un daño</a:t>
            </a:r>
            <a:r>
              <a:rPr lang="es-MX" dirty="0"/>
              <a:t> o sometimiento grave (físico, sexual o psicológico) a un individuo o una colectividad</a:t>
            </a:r>
            <a:r>
              <a:rPr lang="es-MX" dirty="0" smtClean="0"/>
              <a:t>;</a:t>
            </a:r>
            <a:r>
              <a:rPr lang="es-MX" dirty="0"/>
              <a:t> o los afectan de tal manera que limitan sus potencialidades presentes o las futuras.</a:t>
            </a:r>
          </a:p>
        </p:txBody>
      </p:sp>
    </p:spTree>
    <p:extLst>
      <p:ext uri="{BB962C8B-B14F-4D97-AF65-F5344CB8AC3E}">
        <p14:creationId xmlns:p14="http://schemas.microsoft.com/office/powerpoint/2010/main" val="158605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1.bp.blogspot.com/_55kd_FGdFEQ/SKyC-b4Fe4I/AAAAAAAAAjE/qGeXaDXZHZk/s400/La%2520violencia.jpg">
            <a:hlinkClick r:id="rId2"/>
          </p:cNvPr>
          <p:cNvPicPr>
            <a:picLocks noChangeAspect="1" noChangeArrowheads="1"/>
          </p:cNvPicPr>
          <p:nvPr/>
        </p:nvPicPr>
        <p:blipFill>
          <a:blip r:embed="rId3" cstate="print"/>
          <a:srcRect/>
          <a:stretch>
            <a:fillRect/>
          </a:stretch>
        </p:blipFill>
        <p:spPr bwMode="auto">
          <a:xfrm>
            <a:off x="1000100" y="428604"/>
            <a:ext cx="3143250" cy="2362200"/>
          </a:xfrm>
          <a:prstGeom prst="rect">
            <a:avLst/>
          </a:prstGeom>
          <a:noFill/>
        </p:spPr>
      </p:pic>
      <p:pic>
        <p:nvPicPr>
          <p:cNvPr id="20484" name="Picture 4" descr="http://www.iprofesional.com/adjuntos/jpg/2011/09/349225.jpg">
            <a:hlinkClick r:id="rId4"/>
          </p:cNvPr>
          <p:cNvPicPr>
            <a:picLocks noChangeAspect="1" noChangeArrowheads="1"/>
          </p:cNvPicPr>
          <p:nvPr/>
        </p:nvPicPr>
        <p:blipFill>
          <a:blip r:embed="rId5" cstate="print"/>
          <a:srcRect/>
          <a:stretch>
            <a:fillRect/>
          </a:stretch>
        </p:blipFill>
        <p:spPr bwMode="auto">
          <a:xfrm>
            <a:off x="857224" y="3214686"/>
            <a:ext cx="3619500" cy="2733676"/>
          </a:xfrm>
          <a:prstGeom prst="rect">
            <a:avLst/>
          </a:prstGeom>
          <a:noFill/>
        </p:spPr>
      </p:pic>
      <p:pic>
        <p:nvPicPr>
          <p:cNvPr id="20486" name="Picture 6" descr="http://3.bp.blogspot.com/-Z5ta5SXq8Kc/UKIHOqeA4YI/AAAAAAAAAJM/TtiJ7Ck0UHY/s1600/violencia.jpg">
            <a:hlinkClick r:id="rId6"/>
          </p:cNvPr>
          <p:cNvPicPr>
            <a:picLocks noChangeAspect="1" noChangeArrowheads="1"/>
          </p:cNvPicPr>
          <p:nvPr/>
        </p:nvPicPr>
        <p:blipFill>
          <a:blip r:embed="rId7" cstate="print"/>
          <a:srcRect/>
          <a:stretch>
            <a:fillRect/>
          </a:stretch>
        </p:blipFill>
        <p:spPr bwMode="auto">
          <a:xfrm>
            <a:off x="4932040" y="260648"/>
            <a:ext cx="3619500" cy="2819401"/>
          </a:xfrm>
          <a:prstGeom prst="rect">
            <a:avLst/>
          </a:prstGeom>
          <a:noFill/>
        </p:spPr>
      </p:pic>
      <p:pic>
        <p:nvPicPr>
          <p:cNvPr id="20488" name="Picture 8" descr="https://sphotos-a.xx.fbcdn.net/hphotos-ash4/s480x480/375598_444567648900123_1235888737_n.jpg">
            <a:hlinkClick r:id="rId8"/>
          </p:cNvPr>
          <p:cNvPicPr>
            <a:picLocks noChangeAspect="1" noChangeArrowheads="1"/>
          </p:cNvPicPr>
          <p:nvPr/>
        </p:nvPicPr>
        <p:blipFill>
          <a:blip r:embed="rId9" cstate="print"/>
          <a:srcRect/>
          <a:stretch>
            <a:fillRect/>
          </a:stretch>
        </p:blipFill>
        <p:spPr bwMode="auto">
          <a:xfrm>
            <a:off x="5000628" y="3357562"/>
            <a:ext cx="3619500" cy="295275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Violencia física</a:t>
            </a:r>
            <a:endParaRPr lang="es-MX" dirty="0"/>
          </a:p>
        </p:txBody>
      </p:sp>
      <p:sp>
        <p:nvSpPr>
          <p:cNvPr id="5" name="Marcador de texto 4"/>
          <p:cNvSpPr>
            <a:spLocks noGrp="1"/>
          </p:cNvSpPr>
          <p:nvPr>
            <p:ph type="body" idx="2"/>
          </p:nvPr>
        </p:nvSpPr>
        <p:spPr/>
        <p:txBody>
          <a:bodyPr>
            <a:normAutofit/>
          </a:bodyPr>
          <a:lstStyle/>
          <a:p>
            <a:pPr marL="285750" indent="-285750">
              <a:buFont typeface="Arial" panose="020B0604020202020204" pitchFamily="34" charset="0"/>
              <a:buChar char="•"/>
            </a:pPr>
            <a:r>
              <a:rPr lang="es-MX" dirty="0" smtClean="0"/>
              <a:t>Es cualquier tipo de lesión física de una persona a otra</a:t>
            </a:r>
          </a:p>
          <a:p>
            <a:pPr marL="285750" indent="-285750">
              <a:buFont typeface="Arial" panose="020B0604020202020204" pitchFamily="34" charset="0"/>
              <a:buChar char="•"/>
            </a:pPr>
            <a:r>
              <a:rPr lang="es-MX" dirty="0" smtClean="0"/>
              <a:t>Se debe hacer con la intención plena de hacerlo</a:t>
            </a:r>
            <a:endParaRPr lang="es-MX" dirty="0"/>
          </a:p>
        </p:txBody>
      </p:sp>
      <p:pic>
        <p:nvPicPr>
          <p:cNvPr id="7" name="Marcador de contenido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17012" y="1064263"/>
            <a:ext cx="2589231" cy="2876923"/>
          </a:xfr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75" y="2739736"/>
            <a:ext cx="2919587" cy="2816369"/>
          </a:xfrm>
          <a:prstGeom prst="rect">
            <a:avLst/>
          </a:prstGeom>
        </p:spPr>
      </p:pic>
    </p:spTree>
    <p:extLst>
      <p:ext uri="{BB962C8B-B14F-4D97-AF65-F5344CB8AC3E}">
        <p14:creationId xmlns:p14="http://schemas.microsoft.com/office/powerpoint/2010/main" val="3321411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Violencia cultural</a:t>
            </a:r>
            <a:endParaRPr lang="es-MX" dirty="0"/>
          </a:p>
        </p:txBody>
      </p:sp>
      <p:sp>
        <p:nvSpPr>
          <p:cNvPr id="4" name="Marcador de texto 3"/>
          <p:cNvSpPr>
            <a:spLocks noGrp="1"/>
          </p:cNvSpPr>
          <p:nvPr>
            <p:ph type="body" idx="2"/>
          </p:nvPr>
        </p:nvSpPr>
        <p:spPr/>
        <p:txBody>
          <a:bodyPr>
            <a:normAutofit/>
          </a:bodyPr>
          <a:lstStyle/>
          <a:p>
            <a:pPr marL="285750" indent="-285750">
              <a:buFont typeface="Arial" panose="020B0604020202020204" pitchFamily="34" charset="0"/>
              <a:buChar char="•"/>
            </a:pPr>
            <a:r>
              <a:rPr lang="es-MX" dirty="0" smtClean="0"/>
              <a:t>Son aspectos que aportan legitimidad a la utilización del arte, religión, ciencia, medios de comunicación, derecho, etc. A realizar acciones de agresión.</a:t>
            </a:r>
          </a:p>
          <a:p>
            <a:pPr marL="285750" indent="-285750">
              <a:buFont typeface="Arial" panose="020B0604020202020204" pitchFamily="34" charset="0"/>
              <a:buChar char="•"/>
            </a:pPr>
            <a:r>
              <a:rPr lang="es-MX" dirty="0" smtClean="0"/>
              <a:t>Comúnmente es simbólica.</a:t>
            </a:r>
            <a:endParaRPr lang="es-MX" dirty="0"/>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655354" y="1712768"/>
            <a:ext cx="2734891" cy="2365664"/>
          </a:xfr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942" y="1712769"/>
            <a:ext cx="1897347" cy="2917133"/>
          </a:xfrm>
          <a:prstGeom prst="rect">
            <a:avLst/>
          </a:prstGeom>
        </p:spPr>
      </p:pic>
    </p:spTree>
    <p:extLst>
      <p:ext uri="{BB962C8B-B14F-4D97-AF65-F5344CB8AC3E}">
        <p14:creationId xmlns:p14="http://schemas.microsoft.com/office/powerpoint/2010/main" val="126143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Violencia familiar</a:t>
            </a:r>
            <a:endParaRPr lang="es-MX" dirty="0"/>
          </a:p>
        </p:txBody>
      </p:sp>
      <p:sp>
        <p:nvSpPr>
          <p:cNvPr id="4" name="Marcador de texto 3"/>
          <p:cNvSpPr>
            <a:spLocks noGrp="1"/>
          </p:cNvSpPr>
          <p:nvPr>
            <p:ph type="body" idx="2"/>
          </p:nvPr>
        </p:nvSpPr>
        <p:spPr/>
        <p:txBody>
          <a:bodyPr>
            <a:normAutofit/>
          </a:bodyPr>
          <a:lstStyle/>
          <a:p>
            <a:pPr marL="285750" indent="-285750">
              <a:buFont typeface="Arial" panose="020B0604020202020204" pitchFamily="34" charset="0"/>
              <a:buChar char="•"/>
            </a:pPr>
            <a:r>
              <a:rPr lang="es-MX" dirty="0" smtClean="0"/>
              <a:t>Se produce en el núcleo familiar</a:t>
            </a:r>
          </a:p>
          <a:p>
            <a:pPr marL="285750" indent="-285750">
              <a:buFont typeface="Arial" panose="020B0604020202020204" pitchFamily="34" charset="0"/>
              <a:buChar char="•"/>
            </a:pPr>
            <a:r>
              <a:rPr lang="es-MX" dirty="0" smtClean="0"/>
              <a:t>Puede ser violencia física o psicológica</a:t>
            </a:r>
          </a:p>
          <a:p>
            <a:pPr marL="285750" indent="-285750">
              <a:buFont typeface="Arial" panose="020B0604020202020204" pitchFamily="34" charset="0"/>
              <a:buChar char="•"/>
            </a:pPr>
            <a:r>
              <a:rPr lang="es-MX" dirty="0" smtClean="0"/>
              <a:t>El agresor puede ser cualquier miembro de la familia</a:t>
            </a:r>
          </a:p>
          <a:p>
            <a:pPr marL="285750" indent="-285750">
              <a:buFont typeface="Arial" panose="020B0604020202020204" pitchFamily="34" charset="0"/>
              <a:buChar char="•"/>
            </a:pPr>
            <a:r>
              <a:rPr lang="es-MX" dirty="0" smtClean="0"/>
              <a:t>Tiene repercusiones muy fuertes en la vida de los niños </a:t>
            </a:r>
            <a:endParaRPr lang="es-MX" dirty="0"/>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63688" y="3717032"/>
            <a:ext cx="2160240" cy="2837584"/>
          </a:xfr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476672"/>
            <a:ext cx="2373047" cy="2369993"/>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140968"/>
            <a:ext cx="2350006" cy="2337955"/>
          </a:xfrm>
          <a:prstGeom prst="rect">
            <a:avLst/>
          </a:prstGeom>
        </p:spPr>
      </p:pic>
    </p:spTree>
    <p:extLst>
      <p:ext uri="{BB962C8B-B14F-4D97-AF65-F5344CB8AC3E}">
        <p14:creationId xmlns:p14="http://schemas.microsoft.com/office/powerpoint/2010/main" val="182532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Violencia contra mujeres</a:t>
            </a:r>
            <a:endParaRPr lang="es-MX" dirty="0"/>
          </a:p>
        </p:txBody>
      </p:sp>
      <p:sp>
        <p:nvSpPr>
          <p:cNvPr id="4" name="Marcador de texto 3"/>
          <p:cNvSpPr>
            <a:spLocks noGrp="1"/>
          </p:cNvSpPr>
          <p:nvPr>
            <p:ph type="body" idx="2"/>
          </p:nvPr>
        </p:nvSpPr>
        <p:spPr/>
        <p:txBody>
          <a:bodyPr>
            <a:normAutofit/>
          </a:bodyPr>
          <a:lstStyle/>
          <a:p>
            <a:pPr marL="285750" indent="-285750">
              <a:buFont typeface="Arial" panose="020B0604020202020204" pitchFamily="34" charset="0"/>
              <a:buChar char="•"/>
            </a:pPr>
            <a:r>
              <a:rPr lang="es-MX" dirty="0" smtClean="0"/>
              <a:t>Adopta diversas formas </a:t>
            </a:r>
          </a:p>
          <a:p>
            <a:pPr marL="285750" indent="-285750">
              <a:buFont typeface="Arial" panose="020B0604020202020204" pitchFamily="34" charset="0"/>
              <a:buChar char="•"/>
            </a:pPr>
            <a:r>
              <a:rPr lang="es-MX" dirty="0" smtClean="0"/>
              <a:t>Sus principales causas son tradiciones demasiado arraigadas y/o misoginia</a:t>
            </a:r>
            <a:endParaRPr lang="es-MX" dirty="0"/>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91880" y="1196752"/>
            <a:ext cx="2503730" cy="2213442"/>
          </a:xfr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3717032"/>
            <a:ext cx="2526404" cy="2213264"/>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420888"/>
            <a:ext cx="2117079" cy="3668170"/>
          </a:xfrm>
          <a:prstGeom prst="rect">
            <a:avLst/>
          </a:prstGeom>
        </p:spPr>
      </p:pic>
    </p:spTree>
    <p:extLst>
      <p:ext uri="{BB962C8B-B14F-4D97-AF65-F5344CB8AC3E}">
        <p14:creationId xmlns:p14="http://schemas.microsoft.com/office/powerpoint/2010/main" val="174118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Violencia hacia los hombres</a:t>
            </a:r>
            <a:endParaRPr lang="es-MX" dirty="0"/>
          </a:p>
        </p:txBody>
      </p:sp>
      <p:sp>
        <p:nvSpPr>
          <p:cNvPr id="4" name="Marcador de texto 3"/>
          <p:cNvSpPr>
            <a:spLocks noGrp="1"/>
          </p:cNvSpPr>
          <p:nvPr>
            <p:ph type="body" idx="2"/>
          </p:nvPr>
        </p:nvSpPr>
        <p:spPr/>
        <p:txBody>
          <a:bodyPr>
            <a:normAutofit/>
          </a:bodyPr>
          <a:lstStyle/>
          <a:p>
            <a:pPr marL="285750" indent="-285750">
              <a:buFont typeface="Arial" panose="020B0604020202020204" pitchFamily="34" charset="0"/>
              <a:buChar char="•"/>
            </a:pPr>
            <a:r>
              <a:rPr lang="es-MX" dirty="0" smtClean="0"/>
              <a:t>Se encuentra en proporciones equivalentes en la hecha hacia las mujeres</a:t>
            </a:r>
          </a:p>
          <a:p>
            <a:pPr marL="285750" indent="-285750">
              <a:buFont typeface="Arial" panose="020B0604020202020204" pitchFamily="34" charset="0"/>
              <a:buChar char="•"/>
            </a:pPr>
            <a:r>
              <a:rPr lang="es-MX" dirty="0" smtClean="0"/>
              <a:t>Es un tema </a:t>
            </a:r>
            <a:r>
              <a:rPr lang="es-MX" dirty="0" err="1" smtClean="0"/>
              <a:t>tabu</a:t>
            </a:r>
            <a:r>
              <a:rPr lang="es-MX" dirty="0" smtClean="0"/>
              <a:t> en nuestra sociedad</a:t>
            </a:r>
          </a:p>
          <a:p>
            <a:pPr marL="285750" indent="-285750">
              <a:buFont typeface="Arial" panose="020B0604020202020204" pitchFamily="34" charset="0"/>
              <a:buChar char="•"/>
            </a:pPr>
            <a:r>
              <a:rPr lang="es-MX" dirty="0" smtClean="0"/>
              <a:t>Es igual de dañina</a:t>
            </a:r>
            <a:endParaRPr lang="es-MX" dirty="0"/>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645451" y="1219201"/>
            <a:ext cx="2464349" cy="2178627"/>
          </a:xfr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015" y="1219201"/>
            <a:ext cx="2411210" cy="2178627"/>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1495" y="3686414"/>
            <a:ext cx="2571750" cy="2615113"/>
          </a:xfrm>
          <a:prstGeom prst="rect">
            <a:avLst/>
          </a:prstGeom>
        </p:spPr>
      </p:pic>
    </p:spTree>
    <p:extLst>
      <p:ext uri="{BB962C8B-B14F-4D97-AF65-F5344CB8AC3E}">
        <p14:creationId xmlns:p14="http://schemas.microsoft.com/office/powerpoint/2010/main" val="72216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Violencia hacia niños y ancianos</a:t>
            </a:r>
            <a:endParaRPr lang="es-MX" dirty="0"/>
          </a:p>
        </p:txBody>
      </p:sp>
      <p:sp>
        <p:nvSpPr>
          <p:cNvPr id="4" name="Marcador de texto 3"/>
          <p:cNvSpPr>
            <a:spLocks noGrp="1"/>
          </p:cNvSpPr>
          <p:nvPr>
            <p:ph type="body" idx="2"/>
          </p:nvPr>
        </p:nvSpPr>
        <p:spPr/>
        <p:txBody>
          <a:bodyPr>
            <a:normAutofit/>
          </a:bodyPr>
          <a:lstStyle/>
          <a:p>
            <a:pPr marL="285750" indent="-285750">
              <a:buFont typeface="Arial" panose="020B0604020202020204" pitchFamily="34" charset="0"/>
              <a:buChar char="•"/>
            </a:pPr>
            <a:r>
              <a:rPr lang="es-MX" dirty="0" smtClean="0"/>
              <a:t>Son un sector demasiado vulnerable </a:t>
            </a:r>
          </a:p>
          <a:p>
            <a:pPr marL="285750" indent="-285750">
              <a:buFont typeface="Arial" panose="020B0604020202020204" pitchFamily="34" charset="0"/>
              <a:buChar char="•"/>
            </a:pPr>
            <a:r>
              <a:rPr lang="es-MX" dirty="0" smtClean="0"/>
              <a:t>Ocurre en los colegios, las calles, el hogar y asilos.</a:t>
            </a:r>
          </a:p>
          <a:p>
            <a:pPr marL="285750" indent="-285750">
              <a:buFont typeface="Arial" panose="020B0604020202020204" pitchFamily="34" charset="0"/>
              <a:buChar char="•"/>
            </a:pPr>
            <a:r>
              <a:rPr lang="es-MX" dirty="0" smtClean="0"/>
              <a:t>No todos los agresores tienes problemas patológicos </a:t>
            </a:r>
            <a:endParaRPr lang="es-MX" dirty="0"/>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01070" y="1153392"/>
            <a:ext cx="2328527" cy="2138795"/>
          </a:xfr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071" y="3740729"/>
            <a:ext cx="2371725" cy="213879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655" y="1153392"/>
            <a:ext cx="1723739" cy="2138795"/>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8593" y="3823855"/>
            <a:ext cx="2198264" cy="2055668"/>
          </a:xfrm>
          <a:prstGeom prst="rect">
            <a:avLst/>
          </a:prstGeom>
        </p:spPr>
      </p:pic>
    </p:spTree>
    <p:extLst>
      <p:ext uri="{BB962C8B-B14F-4D97-AF65-F5344CB8AC3E}">
        <p14:creationId xmlns:p14="http://schemas.microsoft.com/office/powerpoint/2010/main" val="1646724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Violencia en el noviazgo</a:t>
            </a:r>
            <a:endParaRPr lang="es-MX" dirty="0"/>
          </a:p>
        </p:txBody>
      </p:sp>
      <p:sp>
        <p:nvSpPr>
          <p:cNvPr id="4" name="Marcador de texto 3"/>
          <p:cNvSpPr>
            <a:spLocks noGrp="1"/>
          </p:cNvSpPr>
          <p:nvPr>
            <p:ph type="body" idx="2"/>
          </p:nvPr>
        </p:nvSpPr>
        <p:spPr/>
        <p:txBody>
          <a:bodyPr>
            <a:normAutofit/>
          </a:bodyPr>
          <a:lstStyle/>
          <a:p>
            <a:pPr marL="285750" indent="-285750">
              <a:buFont typeface="Arial" panose="020B0604020202020204" pitchFamily="34" charset="0"/>
              <a:buChar char="•"/>
            </a:pPr>
            <a:r>
              <a:rPr lang="es-MX" dirty="0" smtClean="0"/>
              <a:t>Son agresiones físicas, psicológicas y/o sexuales</a:t>
            </a:r>
          </a:p>
          <a:p>
            <a:pPr marL="285750" indent="-285750">
              <a:buFont typeface="Arial" panose="020B0604020202020204" pitchFamily="34" charset="0"/>
              <a:buChar char="•"/>
            </a:pPr>
            <a:r>
              <a:rPr lang="es-MX" dirty="0" smtClean="0"/>
              <a:t>La etapa mas vulnerable es la adolescencia </a:t>
            </a:r>
          </a:p>
          <a:p>
            <a:pPr marL="285750" indent="-285750">
              <a:buFont typeface="Arial" panose="020B0604020202020204" pitchFamily="34" charset="0"/>
              <a:buChar char="•"/>
            </a:pPr>
            <a:r>
              <a:rPr lang="es-MX" dirty="0" smtClean="0"/>
              <a:t>Inicia con violencia psicológica después física y finalmente sexual</a:t>
            </a:r>
          </a:p>
          <a:p>
            <a:pPr marL="285750" indent="-285750">
              <a:buFont typeface="Arial" panose="020B0604020202020204" pitchFamily="34" charset="0"/>
              <a:buChar char="•"/>
            </a:pPr>
            <a:r>
              <a:rPr lang="es-MX" dirty="0" smtClean="0"/>
              <a:t>Los agredidos no denuncian por temor a perder a su pareja o por creer que son normales esas conductas </a:t>
            </a:r>
            <a:endParaRPr lang="es-MX" dirty="0"/>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51720" y="4509120"/>
            <a:ext cx="2857500" cy="1600200"/>
          </a:xfr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538" y="4071389"/>
            <a:ext cx="2165376" cy="1929244"/>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476672"/>
            <a:ext cx="2803223" cy="2799615"/>
          </a:xfrm>
          <a:prstGeom prst="rect">
            <a:avLst/>
          </a:prstGeom>
        </p:spPr>
      </p:pic>
    </p:spTree>
    <p:extLst>
      <p:ext uri="{BB962C8B-B14F-4D97-AF65-F5344CB8AC3E}">
        <p14:creationId xmlns:p14="http://schemas.microsoft.com/office/powerpoint/2010/main" val="788533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5400000">
            <a:off x="3630216" y="-2325960"/>
            <a:ext cx="914400" cy="5943600"/>
          </a:xfrm>
        </p:spPr>
        <p:txBody>
          <a:bodyPr>
            <a:normAutofit fontScale="90000"/>
          </a:bodyPr>
          <a:lstStyle/>
          <a:p>
            <a:r>
              <a:rPr lang="es-ES_tradnl" dirty="0" smtClean="0"/>
              <a:t>medios de comunicación e influencia social! </a:t>
            </a:r>
            <a:endParaRPr lang="es-ES_tradnl" dirty="0"/>
          </a:p>
        </p:txBody>
      </p:sp>
      <p:sp>
        <p:nvSpPr>
          <p:cNvPr id="4" name="3 Marcador de contenido"/>
          <p:cNvSpPr>
            <a:spLocks noGrp="1"/>
          </p:cNvSpPr>
          <p:nvPr>
            <p:ph sz="half" idx="1"/>
          </p:nvPr>
        </p:nvSpPr>
        <p:spPr>
          <a:xfrm>
            <a:off x="467544" y="1124744"/>
            <a:ext cx="7704856" cy="6061328"/>
          </a:xfrm>
        </p:spPr>
        <p:txBody>
          <a:bodyPr>
            <a:normAutofit/>
          </a:bodyPr>
          <a:lstStyle/>
          <a:p>
            <a:pPr>
              <a:buNone/>
            </a:pPr>
            <a:r>
              <a:rPr lang="es-ES_tradnl" sz="2600" dirty="0" smtClean="0"/>
              <a:t>	Los medios de comunicación tienen hoy día el mayor potencial de influencia directa y rápida en los comportamientos; en consecuencia, en el tema de la violencia, constituyen el instrumento más eficaz de prevención a corto plazo. Su rol es fundamental, no sólo en el cambio de imagen de la mujer, sino en la sensibilización de lo que significa la violencia contra la mujer y su impacto no sólo en la víctima sino en la sociedad y en la información y difusión de las posibilidades de denuncia y protección. </a:t>
            </a:r>
          </a:p>
          <a:p>
            <a:endParaRPr lang="es-ES_tradn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1"/>
          </p:nvPr>
        </p:nvSpPr>
        <p:spPr>
          <a:xfrm>
            <a:off x="683568" y="260648"/>
            <a:ext cx="8064896" cy="5989320"/>
          </a:xfrm>
        </p:spPr>
        <p:txBody>
          <a:bodyPr>
            <a:normAutofit/>
          </a:bodyPr>
          <a:lstStyle/>
          <a:p>
            <a:pPr>
              <a:buNone/>
            </a:pPr>
            <a:endParaRPr lang="es-ES_tradnl" dirty="0" smtClean="0"/>
          </a:p>
          <a:p>
            <a:pPr>
              <a:buNone/>
            </a:pPr>
            <a:endParaRPr lang="es-ES_tradnl" dirty="0" smtClean="0"/>
          </a:p>
          <a:p>
            <a:pPr>
              <a:buNone/>
            </a:pPr>
            <a:endParaRPr lang="es-ES_tradnl" dirty="0" smtClean="0"/>
          </a:p>
          <a:p>
            <a:pPr>
              <a:buNone/>
            </a:pPr>
            <a:r>
              <a:rPr lang="es-ES_tradnl" dirty="0" smtClean="0"/>
              <a:t>El Estado para dar cumplimiento a sus obligaciones debe promover la autorregulación de los medios de comunicación y formular una normativa que oriente y ponga marcos que impidan o diluyan la transmisión de mensajes violentos.</a:t>
            </a:r>
          </a:p>
          <a:p>
            <a:endParaRPr lang="es-ES_trad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lstStyle/>
          <a:p>
            <a:r>
              <a:rPr lang="es-MX" dirty="0" smtClean="0"/>
              <a:t>El </a:t>
            </a:r>
            <a:r>
              <a:rPr lang="es-MX" dirty="0"/>
              <a:t>término </a:t>
            </a:r>
            <a:r>
              <a:rPr lang="es-MX" u="sng" dirty="0"/>
              <a:t>agresividad</a:t>
            </a:r>
            <a:r>
              <a:rPr lang="es-MX" dirty="0"/>
              <a:t> hace referencia a un conjunto de patrones de </a:t>
            </a:r>
            <a:r>
              <a:rPr lang="es-MX" dirty="0" smtClean="0"/>
              <a:t>actividad</a:t>
            </a:r>
            <a:r>
              <a:rPr lang="es-MX" dirty="0"/>
              <a:t> que pueden manifestarse con intensidad variable, incluyendo desde la </a:t>
            </a:r>
            <a:r>
              <a:rPr lang="es-MX" dirty="0" smtClean="0"/>
              <a:t>pelea</a:t>
            </a:r>
            <a:r>
              <a:rPr lang="es-MX" dirty="0"/>
              <a:t> ficticia hasta los gestos o expansiones verbales que aparecen en el curso de cualquier negociación. La palabra agresividad procede del </a:t>
            </a:r>
            <a:r>
              <a:rPr lang="es-MX" dirty="0" smtClean="0"/>
              <a:t>latín, </a:t>
            </a:r>
            <a:r>
              <a:rPr lang="es-MX" dirty="0"/>
              <a:t>en el cual es </a:t>
            </a:r>
            <a:r>
              <a:rPr lang="es-MX" dirty="0" smtClean="0"/>
              <a:t>sinónimo</a:t>
            </a:r>
            <a:r>
              <a:rPr lang="es-MX" dirty="0"/>
              <a:t> de </a:t>
            </a:r>
            <a:r>
              <a:rPr lang="es-MX" u="sng" dirty="0" smtClean="0"/>
              <a:t>acometividad</a:t>
            </a:r>
            <a:r>
              <a:rPr lang="es-MX" dirty="0" smtClean="0"/>
              <a:t>. </a:t>
            </a:r>
            <a:r>
              <a:rPr lang="es-MX" dirty="0"/>
              <a:t>Implica </a:t>
            </a:r>
            <a:r>
              <a:rPr lang="es-MX" u="sng" dirty="0" smtClean="0"/>
              <a:t>provocación</a:t>
            </a:r>
            <a:r>
              <a:rPr lang="es-MX" dirty="0"/>
              <a:t> y </a:t>
            </a:r>
            <a:r>
              <a:rPr lang="es-MX" u="sng" dirty="0" smtClean="0"/>
              <a:t>ataque</a:t>
            </a:r>
            <a:r>
              <a:rPr lang="es-MX" dirty="0" smtClean="0"/>
              <a:t>.</a:t>
            </a:r>
            <a:endParaRPr lang="es-MX" dirty="0"/>
          </a:p>
        </p:txBody>
      </p:sp>
    </p:spTree>
    <p:extLst>
      <p:ext uri="{BB962C8B-B14F-4D97-AF65-F5344CB8AC3E}">
        <p14:creationId xmlns:p14="http://schemas.microsoft.com/office/powerpoint/2010/main" val="135583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a:normAutofit fontScale="90000"/>
          </a:bodyPr>
          <a:lstStyle/>
          <a:p>
            <a:r>
              <a:rPr lang="es-ES_tradnl" dirty="0" smtClean="0"/>
              <a:t>La mujer en los medios de comunicación </a:t>
            </a:r>
            <a:endParaRPr lang="es-ES_tradnl" dirty="0"/>
          </a:p>
        </p:txBody>
      </p:sp>
      <p:sp>
        <p:nvSpPr>
          <p:cNvPr id="4" name="3 Marcador de contenido"/>
          <p:cNvSpPr>
            <a:spLocks noGrp="1"/>
          </p:cNvSpPr>
          <p:nvPr>
            <p:ph sz="half" idx="1"/>
          </p:nvPr>
        </p:nvSpPr>
        <p:spPr>
          <a:xfrm>
            <a:off x="1475656" y="404664"/>
            <a:ext cx="6768752" cy="5989320"/>
          </a:xfrm>
        </p:spPr>
        <p:txBody>
          <a:bodyPr>
            <a:normAutofit fontScale="92500" lnSpcReduction="20000"/>
          </a:bodyPr>
          <a:lstStyle/>
          <a:p>
            <a:pPr>
              <a:buNone/>
            </a:pPr>
            <a:r>
              <a:rPr lang="es-ES_tradnl" dirty="0" smtClean="0"/>
              <a:t>Se debe tratar la agresión contra la mujer en forma separada, porque en un enfoque general de violencia, dentro del grupo familiar, la mujer no siempre se identificará como víctima. Las campañas de difusión deben poner acento en el respeto en la pareja, en la incompatibilidad entre la violencia y el afecto, y en la difusión de los mecanismos legales de protección, servicios de información, procedimientos, servicios de apoyo, como casas de acogida, apoyo terapéutico y de las posibilidades de recuperación psíquica del agresor</a:t>
            </a:r>
          </a:p>
          <a:p>
            <a:endParaRPr lang="es-ES_tradn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b="1" dirty="0" smtClean="0">
                <a:solidFill>
                  <a:schemeClr val="accent1"/>
                </a:solidFill>
              </a:rPr>
              <a:t>CONSECUENCIAS FÍSICAS:</a:t>
            </a:r>
            <a:r>
              <a:rPr lang="es-ES" dirty="0" smtClean="0">
                <a:solidFill>
                  <a:schemeClr val="tx1"/>
                </a:solidFill>
              </a:rPr>
              <a:t/>
            </a:r>
            <a:br>
              <a:rPr lang="es-ES" dirty="0" smtClean="0">
                <a:solidFill>
                  <a:schemeClr val="tx1"/>
                </a:solidFill>
              </a:rPr>
            </a:br>
            <a:endParaRPr lang="es-ES_tradnl" dirty="0"/>
          </a:p>
        </p:txBody>
      </p:sp>
      <p:sp>
        <p:nvSpPr>
          <p:cNvPr id="3" name="2 Subtítulo"/>
          <p:cNvSpPr>
            <a:spLocks noGrp="1"/>
          </p:cNvSpPr>
          <p:nvPr>
            <p:ph type="subTitle" idx="1"/>
          </p:nvPr>
        </p:nvSpPr>
        <p:spPr>
          <a:xfrm>
            <a:off x="683568" y="1772816"/>
            <a:ext cx="8062912" cy="1752600"/>
          </a:xfrm>
        </p:spPr>
        <p:txBody>
          <a:bodyPr>
            <a:normAutofit fontScale="92500" lnSpcReduction="20000"/>
          </a:bodyPr>
          <a:lstStyle/>
          <a:p>
            <a:pPr algn="l"/>
            <a:r>
              <a:rPr lang="es-MX" sz="2000" dirty="0">
                <a:solidFill>
                  <a:schemeClr val="tx1"/>
                </a:solidFill>
              </a:rPr>
              <a:t> </a:t>
            </a:r>
            <a:endParaRPr lang="es-ES" sz="2800" b="1" dirty="0">
              <a:solidFill>
                <a:schemeClr val="tx1"/>
              </a:solidFill>
            </a:endParaRPr>
          </a:p>
          <a:p>
            <a:pPr algn="l"/>
            <a:r>
              <a:rPr lang="es-MX" sz="2800" b="1" dirty="0">
                <a:solidFill>
                  <a:schemeClr val="tx1"/>
                </a:solidFill>
              </a:rPr>
              <a:t>Estas dependen de la zona que haya sido atacada, generalmente se observan contusiones o desgarres, infecciones venéreas y en casos extremos  la muerte</a:t>
            </a:r>
            <a:r>
              <a:rPr lang="es-MX" sz="2800" b="1" dirty="0" smtClean="0">
                <a:solidFill>
                  <a:schemeClr val="tx1"/>
                </a:solidFill>
              </a:rPr>
              <a:t>.</a:t>
            </a:r>
            <a:endParaRPr lang="es-ES" sz="2800" b="1" dirty="0">
              <a:solidFill>
                <a:schemeClr val="tx1"/>
              </a:solidFill>
            </a:endParaRPr>
          </a:p>
        </p:txBody>
      </p:sp>
      <p:pic>
        <p:nvPicPr>
          <p:cNvPr id="4" name="3 Imagen" descr="1.jpg"/>
          <p:cNvPicPr>
            <a:picLocks noChangeAspect="1"/>
          </p:cNvPicPr>
          <p:nvPr/>
        </p:nvPicPr>
        <p:blipFill>
          <a:blip r:embed="rId2" cstate="print"/>
          <a:stretch>
            <a:fillRect/>
          </a:stretch>
        </p:blipFill>
        <p:spPr>
          <a:xfrm>
            <a:off x="3203848" y="3599210"/>
            <a:ext cx="1872208" cy="2727787"/>
          </a:xfrm>
          <a:prstGeom prst="rect">
            <a:avLst/>
          </a:prstGeom>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400" b="1" dirty="0" smtClean="0"/>
              <a:t>		CONSECUENCIAS 			        PSICOLÓGICAS:</a:t>
            </a:r>
            <a:r>
              <a:rPr lang="es-ES" sz="4400" dirty="0" smtClean="0"/>
              <a:t/>
            </a:r>
            <a:br>
              <a:rPr lang="es-ES" sz="4400" dirty="0" smtClean="0"/>
            </a:br>
            <a:endParaRPr lang="es-ES_tradnl" dirty="0"/>
          </a:p>
        </p:txBody>
      </p:sp>
      <p:sp>
        <p:nvSpPr>
          <p:cNvPr id="3" name="2 Marcador de contenido"/>
          <p:cNvSpPr>
            <a:spLocks noGrp="1"/>
          </p:cNvSpPr>
          <p:nvPr>
            <p:ph idx="1"/>
          </p:nvPr>
        </p:nvSpPr>
        <p:spPr/>
        <p:txBody>
          <a:bodyPr>
            <a:normAutofit fontScale="70000" lnSpcReduction="20000"/>
          </a:bodyPr>
          <a:lstStyle/>
          <a:p>
            <a:pPr>
              <a:buNone/>
            </a:pPr>
            <a:r>
              <a:rPr lang="es-MX" sz="3200" b="1" dirty="0" smtClean="0"/>
              <a:t>	</a:t>
            </a:r>
            <a:r>
              <a:rPr lang="es-MX" sz="3200" dirty="0" smtClean="0"/>
              <a:t>Estas no son para nada visibles, y por ello, de difícil detección; cuando son diagnosticadas se tornan socialmente de difícil aceptación sobre todo en el entorno familiar. De las repercusiones psicológicas que se mencionan son las siguientes: brotes súbitos de angustia, miedos a cuestiones indefinidas, depresión, insomnio, súbitos fracasos escolares, aumento o disminución masivo de peso, pánico, terrores nocturnos, inseguridad, llanto, pesadillas, miedo a salir a la calle, dificultad para concentrarse, desconfianza a gente cercana, miedo al sexo contrario, pensamientos o conductas suicidas, alteraciones en las respuestas sexuales futuras, aislamiento, cambio repentino con respecto a la autoestima, entre otros.</a:t>
            </a:r>
            <a:r>
              <a:rPr lang="es-ES" sz="3200" dirty="0" smtClean="0"/>
              <a:t> </a:t>
            </a:r>
          </a:p>
          <a:p>
            <a:endParaRPr lang="es-ES_tradn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8715436" cy="6286544"/>
          </a:xfrm>
        </p:spPr>
        <p:txBody>
          <a:bodyPr>
            <a:normAutofit/>
          </a:bodyPr>
          <a:lstStyle/>
          <a:p>
            <a:r>
              <a:rPr lang="es-MX" sz="1800" b="1" dirty="0"/>
              <a:t>CONSECUENCIAS SOCIALES Y FAMILIARES:</a:t>
            </a:r>
            <a:endParaRPr lang="es-ES" sz="1800" dirty="0"/>
          </a:p>
          <a:p>
            <a:pPr>
              <a:buNone/>
            </a:pPr>
            <a:r>
              <a:rPr lang="es-MX" sz="1800" dirty="0"/>
              <a:t> </a:t>
            </a:r>
            <a:endParaRPr lang="es-ES" sz="1800" dirty="0"/>
          </a:p>
          <a:p>
            <a:pPr>
              <a:buNone/>
            </a:pPr>
            <a:r>
              <a:rPr lang="es-MX" sz="1800" dirty="0" smtClean="0"/>
              <a:t>	En </a:t>
            </a:r>
            <a:r>
              <a:rPr lang="es-MX" sz="1800" dirty="0"/>
              <a:t>primera instancia podemos mencionar  la negación por parte del agresor (no importando si vive cerca de la familia o fuera de ella), la negación  por parte de la familia con respecto al agresor (sobre todo por parte de los padres), la </a:t>
            </a:r>
            <a:r>
              <a:rPr lang="es-MX" sz="1800" dirty="0" smtClean="0"/>
              <a:t>negación </a:t>
            </a:r>
            <a:r>
              <a:rPr lang="es-MX" sz="1800" dirty="0"/>
              <a:t>por parte de la familia con respecto al niño (a</a:t>
            </a:r>
            <a:r>
              <a:rPr lang="es-MX" sz="1800" dirty="0" smtClean="0"/>
              <a:t>)</a:t>
            </a:r>
          </a:p>
          <a:p>
            <a:endParaRPr lang="es-MX" sz="1800" dirty="0"/>
          </a:p>
          <a:p>
            <a:pPr>
              <a:buNone/>
            </a:pPr>
            <a:r>
              <a:rPr lang="es-MX" sz="1800" dirty="0" smtClean="0"/>
              <a:t>	problemas </a:t>
            </a:r>
            <a:r>
              <a:rPr lang="es-MX" sz="1800" dirty="0"/>
              <a:t>de tipo económico (sobre todo si el agresor es el que proporciona el gasto familiar)</a:t>
            </a:r>
            <a:endParaRPr lang="es-ES" sz="1800" dirty="0"/>
          </a:p>
        </p:txBody>
      </p:sp>
      <p:pic>
        <p:nvPicPr>
          <p:cNvPr id="4" name="3 Imagen"/>
          <p:cNvPicPr/>
          <p:nvPr/>
        </p:nvPicPr>
        <p:blipFill>
          <a:blip r:embed="rId2" cstate="print"/>
          <a:srcRect/>
          <a:stretch>
            <a:fillRect/>
          </a:stretch>
        </p:blipFill>
        <p:spPr bwMode="auto">
          <a:xfrm>
            <a:off x="1357290" y="3857628"/>
            <a:ext cx="1890773" cy="2592729"/>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7772400" cy="965969"/>
          </a:xfrm>
        </p:spPr>
        <p:txBody>
          <a:bodyPr/>
          <a:lstStyle/>
          <a:p>
            <a:pPr algn="ctr"/>
            <a:r>
              <a:rPr lang="es-MX" dirty="0" smtClean="0"/>
              <a:t>Derechos sexuales</a:t>
            </a:r>
            <a:endParaRPr lang="es-MX" dirty="0"/>
          </a:p>
        </p:txBody>
      </p:sp>
      <p:sp>
        <p:nvSpPr>
          <p:cNvPr id="3" name="2 Subtítulo"/>
          <p:cNvSpPr>
            <a:spLocks noGrp="1"/>
          </p:cNvSpPr>
          <p:nvPr>
            <p:ph type="subTitle" idx="1"/>
          </p:nvPr>
        </p:nvSpPr>
        <p:spPr>
          <a:xfrm>
            <a:off x="683568" y="1412776"/>
            <a:ext cx="7344816" cy="4464496"/>
          </a:xfrm>
        </p:spPr>
        <p:txBody>
          <a:bodyPr>
            <a:noAutofit/>
          </a:bodyPr>
          <a:lstStyle/>
          <a:p>
            <a:r>
              <a:rPr lang="es-MX" sz="1900" b="1" dirty="0">
                <a:solidFill>
                  <a:schemeClr val="tx1"/>
                </a:solidFill>
              </a:rPr>
              <a:t>Los derechos sexuales son derechos humanos universales basados en la libertad, dignidad e igualdad inherentes a todos los seres humanos. Dado que la salud es un derecho humano fundamental, la salud sexual debe ser un derecho humano básico. Para asegurar el desarrollo de una sexualidad saludable en los seres humanos y las sociedades, los derechos sexuales siguientes deben ser reconocidos, promovidos, respetados y defendidos por todas las sociedades con todos sus medios. La salud sexual es el resultado de un ambiente que reconoce, respeta y ejerce estos derechos sexuales:</a:t>
            </a:r>
          </a:p>
          <a:p>
            <a:pPr marL="457200" indent="-457200" algn="l">
              <a:buFont typeface="Arial" pitchFamily="34" charset="0"/>
              <a:buChar char="•"/>
            </a:pPr>
            <a:r>
              <a:rPr lang="es-MX" sz="1900" b="1" dirty="0">
                <a:solidFill>
                  <a:schemeClr val="tx1"/>
                </a:solidFill>
              </a:rPr>
              <a:t>El derecho a la libertad sexual. La libertad sexual abarca la posibilidad de la plena expresión del potencial sexual de los individuos. Sin embargo, esto excluye toda forma de coerción , explotación y abuso sexuales en cualquier tiempo y situación de la vida.</a:t>
            </a:r>
          </a:p>
          <a:p>
            <a:r>
              <a:rPr lang="es-MX" sz="1900" b="1" dirty="0">
                <a:solidFill>
                  <a:schemeClr val="tx1"/>
                </a:solidFill>
              </a:rPr>
              <a:t/>
            </a:r>
            <a:br>
              <a:rPr lang="es-MX" sz="1900" b="1" dirty="0">
                <a:solidFill>
                  <a:schemeClr val="tx1"/>
                </a:solidFill>
              </a:rPr>
            </a:br>
            <a:endParaRPr lang="es-MX" sz="1900" b="1" dirty="0">
              <a:solidFill>
                <a:schemeClr val="tx1"/>
              </a:solidFill>
            </a:endParaRPr>
          </a:p>
        </p:txBody>
      </p:sp>
    </p:spTree>
    <p:extLst>
      <p:ext uri="{BB962C8B-B14F-4D97-AF65-F5344CB8AC3E}">
        <p14:creationId xmlns:p14="http://schemas.microsoft.com/office/powerpoint/2010/main" val="56484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120680"/>
          </a:xfrm>
        </p:spPr>
        <p:txBody>
          <a:bodyPr>
            <a:normAutofit fontScale="40000" lnSpcReduction="20000"/>
          </a:bodyPr>
          <a:lstStyle/>
          <a:p>
            <a:r>
              <a:rPr lang="es-MX" sz="4000" b="1" dirty="0" smtClean="0"/>
              <a:t>El derecho a la autonomía , integridad y seguridad sexuales del cuerpo.</a:t>
            </a:r>
            <a:r>
              <a:rPr lang="es-MX" sz="4000" dirty="0" smtClean="0"/>
              <a:t> </a:t>
            </a:r>
            <a:br>
              <a:rPr lang="es-MX" sz="4000" dirty="0" smtClean="0"/>
            </a:br>
            <a:r>
              <a:rPr lang="es-MX" sz="4000" dirty="0" smtClean="0"/>
              <a:t>Este derecho incluye la capacidad de tomar decisiones autónomas sobre la propia vida sexual dentro del contexto de la ética personal y social. También están incluidas la capacidad de control y disfrute de nuestros cuerpos, libres de tortura, mutilación y violencia de cualquier tipo.</a:t>
            </a:r>
          </a:p>
          <a:p>
            <a:pPr marL="0" indent="0">
              <a:buNone/>
            </a:pPr>
            <a:endParaRPr lang="es-MX" sz="4000" dirty="0" smtClean="0"/>
          </a:p>
          <a:p>
            <a:r>
              <a:rPr lang="es-MX" sz="4000" b="1" dirty="0" smtClean="0"/>
              <a:t>El derecho a la privacidad sexual.</a:t>
            </a:r>
            <a:r>
              <a:rPr lang="es-MX" sz="4000" dirty="0" smtClean="0"/>
              <a:t> </a:t>
            </a:r>
            <a:br>
              <a:rPr lang="es-MX" sz="4000" dirty="0" smtClean="0"/>
            </a:br>
            <a:r>
              <a:rPr lang="es-MX" sz="4000" dirty="0" smtClean="0"/>
              <a:t>Este involucra el derecho a las decisiones y conductas individuales realizadas en el ámbito de la intimidad siempre y cuando no interfieran en los derechos sexuales de otros.</a:t>
            </a:r>
          </a:p>
          <a:p>
            <a:pPr marL="0" indent="0">
              <a:buNone/>
            </a:pPr>
            <a:endParaRPr lang="es-MX" sz="4000" dirty="0" smtClean="0"/>
          </a:p>
          <a:p>
            <a:r>
              <a:rPr lang="es-MX" sz="4000" b="1" dirty="0" smtClean="0"/>
              <a:t>El derecho a la equidad sexual.</a:t>
            </a:r>
            <a:r>
              <a:rPr lang="es-MX" sz="4000" dirty="0" smtClean="0"/>
              <a:t> </a:t>
            </a:r>
            <a:br>
              <a:rPr lang="es-MX" sz="4000" dirty="0" smtClean="0"/>
            </a:br>
            <a:r>
              <a:rPr lang="es-MX" sz="4000" dirty="0" smtClean="0"/>
              <a:t>Este derecho se refiere a la oposición a todas las formas de discriminación, independientemente del sexo, género, orientación sexual, edad, raza, clase social, religión o limitación física o emocional.</a:t>
            </a:r>
          </a:p>
          <a:p>
            <a:pPr marL="0" indent="0">
              <a:buNone/>
            </a:pPr>
            <a:endParaRPr lang="es-MX" sz="4000" dirty="0" smtClean="0"/>
          </a:p>
          <a:p>
            <a:r>
              <a:rPr lang="es-MX" sz="4000" b="1" dirty="0" smtClean="0"/>
              <a:t>El derecho al placer sexual.</a:t>
            </a:r>
            <a:r>
              <a:rPr lang="es-MX" sz="4000" dirty="0" smtClean="0"/>
              <a:t/>
            </a:r>
            <a:br>
              <a:rPr lang="es-MX" sz="4000" dirty="0" smtClean="0"/>
            </a:br>
            <a:r>
              <a:rPr lang="es-MX" sz="4000" dirty="0" smtClean="0"/>
              <a:t>El placer sexual, incluyendo el autoerotismo, es fuente de bienestar físico, psicológico, intelectual y espiritual.</a:t>
            </a:r>
          </a:p>
          <a:p>
            <a:pPr marL="0" indent="0">
              <a:buNone/>
            </a:pPr>
            <a:endParaRPr lang="es-MX" sz="4000" dirty="0" smtClean="0"/>
          </a:p>
          <a:p>
            <a:r>
              <a:rPr lang="es-MX" sz="4000" b="1" dirty="0" smtClean="0"/>
              <a:t>El derecho a la expresión sexual emocional.</a:t>
            </a:r>
            <a:r>
              <a:rPr lang="es-MX" sz="4000" dirty="0" smtClean="0"/>
              <a:t> </a:t>
            </a:r>
            <a:br>
              <a:rPr lang="es-MX" sz="4000" dirty="0" smtClean="0"/>
            </a:br>
            <a:r>
              <a:rPr lang="es-MX" sz="4000" dirty="0" smtClean="0"/>
              <a:t>La expresión sexual va más allá del placer erótico o los actos sexuales. Todo individuo tiene derecho a expresar su sexualidad a través de la comunicación, el contacto, la expresión emocional y el amor.</a:t>
            </a:r>
          </a:p>
          <a:p>
            <a:endParaRPr lang="es-MX" sz="4000" dirty="0" smtClean="0"/>
          </a:p>
          <a:p>
            <a:pPr marL="0" indent="0">
              <a:buNone/>
            </a:pPr>
            <a:endParaRPr lang="es-MX" dirty="0"/>
          </a:p>
        </p:txBody>
      </p:sp>
    </p:spTree>
    <p:extLst>
      <p:ext uri="{BB962C8B-B14F-4D97-AF65-F5344CB8AC3E}">
        <p14:creationId xmlns:p14="http://schemas.microsoft.com/office/powerpoint/2010/main" val="1554965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229600" cy="5832648"/>
          </a:xfrm>
        </p:spPr>
        <p:txBody>
          <a:bodyPr>
            <a:normAutofit fontScale="47500" lnSpcReduction="20000"/>
          </a:bodyPr>
          <a:lstStyle/>
          <a:p>
            <a:r>
              <a:rPr lang="es-MX" sz="3500" b="1" dirty="0" smtClean="0"/>
              <a:t>El derecho a la libre asociación sexual.</a:t>
            </a:r>
            <a:r>
              <a:rPr lang="es-MX" sz="3500" dirty="0" smtClean="0"/>
              <a:t> </a:t>
            </a:r>
            <a:br>
              <a:rPr lang="es-MX" sz="3500" dirty="0" smtClean="0"/>
            </a:br>
            <a:r>
              <a:rPr lang="es-MX" sz="3500" dirty="0" smtClean="0"/>
              <a:t>Significa la posibilidad de contraer o no matrimonio, de divorciarse y de establecer otros tipos de asociaciones sexuales responsables.</a:t>
            </a:r>
          </a:p>
          <a:p>
            <a:endParaRPr lang="es-MX" sz="3500" dirty="0" smtClean="0"/>
          </a:p>
          <a:p>
            <a:r>
              <a:rPr lang="es-MX" sz="3500" b="1" dirty="0" smtClean="0"/>
              <a:t>El derecho a la toma de decisiones reproductivas, libres y responsables.</a:t>
            </a:r>
            <a:r>
              <a:rPr lang="es-MX" sz="3500" dirty="0" smtClean="0"/>
              <a:t> </a:t>
            </a:r>
            <a:br>
              <a:rPr lang="es-MX" sz="3500" dirty="0" smtClean="0"/>
            </a:br>
            <a:r>
              <a:rPr lang="es-MX" sz="3500" dirty="0" smtClean="0"/>
              <a:t>Esto abarca el derecho a decidir tener o no hijos, el número y el espacio entre cada uno, y el derecho al acceso pleno a los métodos de regulación de la fecundidad.</a:t>
            </a:r>
          </a:p>
          <a:p>
            <a:endParaRPr lang="es-MX" sz="3500" dirty="0" smtClean="0"/>
          </a:p>
          <a:p>
            <a:r>
              <a:rPr lang="es-MX" sz="3500" b="1" dirty="0" smtClean="0"/>
              <a:t>El derecho a información basada en el conocimiento científico. </a:t>
            </a:r>
            <a:r>
              <a:rPr lang="es-MX" sz="3500" dirty="0" smtClean="0"/>
              <a:t/>
            </a:r>
            <a:br>
              <a:rPr lang="es-MX" sz="3500" dirty="0" smtClean="0"/>
            </a:br>
            <a:r>
              <a:rPr lang="es-MX" sz="3500" dirty="0" smtClean="0"/>
              <a:t>Este derecho implica que la información sexual debe ser generada a través de la investigación científica libre y ética, así como el derecho a la difusión apropiada en todos los niveles sociales.</a:t>
            </a:r>
          </a:p>
          <a:p>
            <a:endParaRPr lang="es-MX" sz="3500" dirty="0" smtClean="0"/>
          </a:p>
          <a:p>
            <a:r>
              <a:rPr lang="es-MX" sz="3500" b="1" dirty="0" smtClean="0"/>
              <a:t>El derecho a la educación sexual integral.</a:t>
            </a:r>
            <a:r>
              <a:rPr lang="es-MX" sz="3500" dirty="0" smtClean="0"/>
              <a:t> </a:t>
            </a:r>
            <a:br>
              <a:rPr lang="es-MX" sz="3500" dirty="0" smtClean="0"/>
            </a:br>
            <a:r>
              <a:rPr lang="es-MX" sz="3500" dirty="0" smtClean="0"/>
              <a:t>Este es un proceso que se inicia con el nacimiento y dura toda la vida y que debería involucrar a todas las instituciones sociales.</a:t>
            </a:r>
          </a:p>
          <a:p>
            <a:endParaRPr lang="es-MX" sz="3500" dirty="0" smtClean="0"/>
          </a:p>
          <a:p>
            <a:r>
              <a:rPr lang="es-MX" sz="3500" b="1" dirty="0" smtClean="0"/>
              <a:t>El derecho al atención de la salud sexual.</a:t>
            </a:r>
            <a:r>
              <a:rPr lang="es-MX" sz="3500" dirty="0" smtClean="0"/>
              <a:t> </a:t>
            </a:r>
            <a:br>
              <a:rPr lang="es-MX" sz="3500" dirty="0" smtClean="0"/>
            </a:br>
            <a:r>
              <a:rPr lang="es-MX" sz="3500" dirty="0" smtClean="0"/>
              <a:t>La atención de la salud sexual debe estar disponible para la prevención y el tratamiento de todos los problemas, preocupaciones y trastornos sexuales.</a:t>
            </a:r>
          </a:p>
          <a:p>
            <a:pPr marL="0" indent="0">
              <a:buNone/>
            </a:pPr>
            <a:endParaRPr lang="es-MX" dirty="0"/>
          </a:p>
        </p:txBody>
      </p:sp>
    </p:spTree>
    <p:extLst>
      <p:ext uri="{BB962C8B-B14F-4D97-AF65-F5344CB8AC3E}">
        <p14:creationId xmlns:p14="http://schemas.microsoft.com/office/powerpoint/2010/main" val="158843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Teoría de la Personalidad de </a:t>
            </a:r>
            <a:r>
              <a:rPr lang="es-MX" dirty="0" err="1"/>
              <a:t>Dollard</a:t>
            </a:r>
            <a:r>
              <a:rPr lang="es-MX" dirty="0"/>
              <a:t> y Miller </a:t>
            </a:r>
            <a:r>
              <a:rPr lang="es-MX" dirty="0" smtClean="0"/>
              <a:t> </a:t>
            </a:r>
            <a:endParaRPr lang="es-MX" dirty="0"/>
          </a:p>
        </p:txBody>
      </p:sp>
      <p:sp>
        <p:nvSpPr>
          <p:cNvPr id="3" name="2 Marcador de contenido"/>
          <p:cNvSpPr>
            <a:spLocks noGrp="1"/>
          </p:cNvSpPr>
          <p:nvPr>
            <p:ph idx="1"/>
          </p:nvPr>
        </p:nvSpPr>
        <p:spPr>
          <a:xfrm>
            <a:off x="457200" y="1600201"/>
            <a:ext cx="8229600" cy="4133056"/>
          </a:xfrm>
        </p:spPr>
        <p:txBody>
          <a:bodyPr>
            <a:normAutofit/>
          </a:bodyPr>
          <a:lstStyle/>
          <a:p>
            <a:pPr marL="0" indent="0" fontAlgn="base">
              <a:buNone/>
            </a:pPr>
            <a:r>
              <a:rPr lang="es-MX" dirty="0"/>
              <a:t>Su teoría presenta el esfuerzo de dos investigadores sofisticados, tanto en el laboratorio como en la clínica, para modificar y simplificar la teoría del reforzamiento de Hull, a fin de que pudiera ser usada fácil y efectivamente al tratar con los eventos de principal interés para los psicólogos clínicos y sociales.</a:t>
            </a:r>
          </a:p>
          <a:p>
            <a:pPr marL="0" indent="0">
              <a:buNone/>
            </a:pPr>
            <a:endParaRPr lang="es-MX" dirty="0"/>
          </a:p>
        </p:txBody>
      </p:sp>
    </p:spTree>
    <p:extLst>
      <p:ext uri="{BB962C8B-B14F-4D97-AF65-F5344CB8AC3E}">
        <p14:creationId xmlns:p14="http://schemas.microsoft.com/office/powerpoint/2010/main" val="428644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8229600" cy="3312367"/>
          </a:xfrm>
        </p:spPr>
        <p:txBody>
          <a:bodyPr>
            <a:normAutofit fontScale="85000" lnSpcReduction="20000"/>
          </a:bodyPr>
          <a:lstStyle/>
          <a:p>
            <a:pPr fontAlgn="base"/>
            <a:r>
              <a:rPr lang="es-MX" b="1" dirty="0" smtClean="0"/>
              <a:t>Habito</a:t>
            </a:r>
            <a:endParaRPr lang="es-MX" dirty="0" smtClean="0"/>
          </a:p>
          <a:p>
            <a:pPr marL="0" indent="0" fontAlgn="base">
              <a:buNone/>
            </a:pPr>
            <a:r>
              <a:rPr lang="es-MX" dirty="0" smtClean="0"/>
              <a:t>El </a:t>
            </a:r>
            <a:r>
              <a:rPr lang="es-MX" dirty="0"/>
              <a:t>hábito es uno de los aspectos claves en la teoría E-R, y consecuentemente es el concepto importante para ellos.</a:t>
            </a:r>
          </a:p>
          <a:p>
            <a:pPr marL="0" indent="0" fontAlgn="base">
              <a:buNone/>
            </a:pPr>
            <a:r>
              <a:rPr lang="es-MX" dirty="0" smtClean="0"/>
              <a:t>Es </a:t>
            </a:r>
            <a:r>
              <a:rPr lang="es-MX" dirty="0"/>
              <a:t>un eslabón o asociación entre un estimulo y una respuesta. Los cimentos de esta teoría se basan en la especificación de las condiciones bajo las cuales se forma, rompen o remplazan estos eslabones</a:t>
            </a:r>
            <a:r>
              <a:rPr lang="es-MX" dirty="0" smtClean="0"/>
              <a:t>.</a:t>
            </a:r>
            <a:endParaRPr lang="es-MX" dirty="0"/>
          </a:p>
        </p:txBody>
      </p:sp>
    </p:spTree>
    <p:extLst>
      <p:ext uri="{BB962C8B-B14F-4D97-AF65-F5344CB8AC3E}">
        <p14:creationId xmlns:p14="http://schemas.microsoft.com/office/powerpoint/2010/main" val="161869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pPr fontAlgn="base"/>
            <a:r>
              <a:rPr lang="es-MX" b="1" dirty="0"/>
              <a:t>Pulsión</a:t>
            </a:r>
            <a:endParaRPr lang="es-MX" dirty="0"/>
          </a:p>
          <a:p>
            <a:pPr marL="0" indent="0" fontAlgn="base">
              <a:buNone/>
            </a:pPr>
            <a:r>
              <a:rPr lang="es-MX" dirty="0"/>
              <a:t>Es un fuerte estimulo que instiga al individuo a la acción. </a:t>
            </a:r>
            <a:r>
              <a:rPr lang="es-MX" dirty="0" err="1"/>
              <a:t>Energetiza</a:t>
            </a:r>
            <a:r>
              <a:rPr lang="es-MX" dirty="0"/>
              <a:t> la conducta, pero no la dirige por si mismo. Cualquier estimulo puede convertirse en pulsión si alcanza suficiente intensidad.</a:t>
            </a:r>
          </a:p>
          <a:p>
            <a:pPr marL="0" indent="0">
              <a:buNone/>
            </a:pPr>
            <a:endParaRPr lang="es-MX" dirty="0"/>
          </a:p>
        </p:txBody>
      </p:sp>
    </p:spTree>
    <p:extLst>
      <p:ext uri="{BB962C8B-B14F-4D97-AF65-F5344CB8AC3E}">
        <p14:creationId xmlns:p14="http://schemas.microsoft.com/office/powerpoint/2010/main" val="226337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29600" cy="4525963"/>
          </a:xfrm>
        </p:spPr>
        <p:txBody>
          <a:bodyPr>
            <a:normAutofit fontScale="92500" lnSpcReduction="20000"/>
          </a:bodyPr>
          <a:lstStyle/>
          <a:p>
            <a:pPr fontAlgn="base"/>
            <a:r>
              <a:rPr lang="es-MX" b="1" dirty="0"/>
              <a:t>Pulsiones secundarias</a:t>
            </a:r>
            <a:endParaRPr lang="es-MX" dirty="0"/>
          </a:p>
          <a:p>
            <a:pPr marL="0" indent="0" fontAlgn="base">
              <a:buNone/>
            </a:pPr>
            <a:r>
              <a:rPr lang="es-MX" dirty="0"/>
              <a:t>Su efecto sobre los sujetos humanos se ve complicado por el gran número, adquiridas o derivadas, que eventualmente hacen su aparición. En el proceso de crecimiento, un individuo, por lo general, desarrolla un gran número de pulsiones secundarias que sirven para instigar y dirigir su conducta. Las aprendidas son adquiridas sobre la base de las primarias; sirven como un cimiento para el funcionamiento del individuo, a su vez coadyuvado por las punciones innatas.</a:t>
            </a:r>
          </a:p>
          <a:p>
            <a:endParaRPr lang="es-MX" dirty="0"/>
          </a:p>
        </p:txBody>
      </p:sp>
    </p:spTree>
    <p:extLst>
      <p:ext uri="{BB962C8B-B14F-4D97-AF65-F5344CB8AC3E}">
        <p14:creationId xmlns:p14="http://schemas.microsoft.com/office/powerpoint/2010/main" val="270647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29600" cy="4525963"/>
          </a:xfrm>
        </p:spPr>
        <p:txBody>
          <a:bodyPr/>
          <a:lstStyle/>
          <a:p>
            <a:pPr fontAlgn="base"/>
            <a:r>
              <a:rPr lang="es-MX" b="1" dirty="0"/>
              <a:t>El proceso del aprendizaje</a:t>
            </a:r>
            <a:endParaRPr lang="es-MX" dirty="0"/>
          </a:p>
          <a:p>
            <a:pPr marL="0" indent="0" fontAlgn="base">
              <a:buNone/>
            </a:pPr>
            <a:r>
              <a:rPr lang="es-MX" dirty="0"/>
              <a:t>Sugieren que hay cuatro elementos conceptúales importantes en dicho proceso. Son: pulsión, señal o estimulo, respuesta y reforzamiento.</a:t>
            </a:r>
          </a:p>
          <a:p>
            <a:endParaRPr lang="es-MX" dirty="0"/>
          </a:p>
        </p:txBody>
      </p:sp>
    </p:spTree>
    <p:extLst>
      <p:ext uri="{BB962C8B-B14F-4D97-AF65-F5344CB8AC3E}">
        <p14:creationId xmlns:p14="http://schemas.microsoft.com/office/powerpoint/2010/main" val="144583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5112568"/>
          </a:xfrm>
        </p:spPr>
        <p:txBody>
          <a:bodyPr>
            <a:normAutofit fontScale="92500"/>
          </a:bodyPr>
          <a:lstStyle/>
          <a:p>
            <a:pPr marL="0" indent="0">
              <a:buNone/>
            </a:pPr>
            <a:r>
              <a:rPr lang="es-MX" dirty="0" smtClean="0"/>
              <a:t>Una </a:t>
            </a:r>
            <a:r>
              <a:rPr lang="es-MX" dirty="0"/>
              <a:t>señal es un estimulo que guía la respuesta del organismo. El estimulo adecuado, dispone o predispone al individuo a actuar; la señal, dirige o determina la naturaleza exacta de la respuesta</a:t>
            </a:r>
            <a:r>
              <a:rPr lang="es-MX" dirty="0" smtClean="0"/>
              <a:t>.</a:t>
            </a:r>
          </a:p>
          <a:p>
            <a:pPr marL="0" indent="0">
              <a:buNone/>
            </a:pPr>
            <a:r>
              <a:rPr lang="es-MX" dirty="0" smtClean="0"/>
              <a:t>Cualquier </a:t>
            </a:r>
            <a:r>
              <a:rPr lang="es-MX" dirty="0"/>
              <a:t>estimulo puede convertirse en una pulsión con solo tener la fuerza necesaria; en esta forma, el mismo estimulo puede tener valor tanto como pulsión y como señal y entonces activar y dirigir la conducta.</a:t>
            </a:r>
          </a:p>
        </p:txBody>
      </p:sp>
    </p:spTree>
    <p:extLst>
      <p:ext uri="{BB962C8B-B14F-4D97-AF65-F5344CB8AC3E}">
        <p14:creationId xmlns:p14="http://schemas.microsoft.com/office/powerpoint/2010/main" val="3516174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143</TotalTime>
  <Words>1152</Words>
  <Application>Microsoft Office PowerPoint</Application>
  <PresentationFormat>Presentación en pantalla (4:3)</PresentationFormat>
  <Paragraphs>133</Paragraphs>
  <Slides>36</Slides>
  <Notes>1</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Brío</vt:lpstr>
      <vt:lpstr>Presentación de PowerPoint</vt:lpstr>
      <vt:lpstr>Violencia y Agresividad</vt:lpstr>
      <vt:lpstr>Presentación de PowerPoint</vt:lpstr>
      <vt:lpstr>Teoría de la Personalidad de Dollard y Miller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 S I C O L Ó G I C A</vt:lpstr>
      <vt:lpstr>S E X U A L</vt:lpstr>
      <vt:lpstr>E C O N Ó M I C A</vt:lpstr>
      <vt:lpstr>C U L T U R A L</vt:lpstr>
      <vt:lpstr>J U V E N I L   O   E S C O L A R</vt:lpstr>
      <vt:lpstr>L A B O R A L</vt:lpstr>
      <vt:lpstr>Presentación de PowerPoint</vt:lpstr>
      <vt:lpstr>Violencia física</vt:lpstr>
      <vt:lpstr>Violencia cultural</vt:lpstr>
      <vt:lpstr>Violencia familiar</vt:lpstr>
      <vt:lpstr>Violencia contra mujeres</vt:lpstr>
      <vt:lpstr>Violencia hacia los hombres</vt:lpstr>
      <vt:lpstr>Violencia hacia niños y ancianos</vt:lpstr>
      <vt:lpstr>Violencia en el noviazgo</vt:lpstr>
      <vt:lpstr>medios de comunicación e influencia social! </vt:lpstr>
      <vt:lpstr>Presentación de PowerPoint</vt:lpstr>
      <vt:lpstr>La mujer en los medios de comunicación </vt:lpstr>
      <vt:lpstr>CONSECUENCIAS FÍSICAS: </vt:lpstr>
      <vt:lpstr>  CONSECUENCIAS            PSICOLÓGICAS: </vt:lpstr>
      <vt:lpstr>Presentación de PowerPoint</vt:lpstr>
      <vt:lpstr>Derechos sexuales</vt:lpstr>
      <vt:lpstr>Presentación de PowerPoint</vt:lpstr>
      <vt:lpstr>Presentación de PowerPoint</vt:lpstr>
    </vt:vector>
  </TitlesOfParts>
  <Company>Windows 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T!</dc:creator>
  <cp:lastModifiedBy>Amalia</cp:lastModifiedBy>
  <cp:revision>17</cp:revision>
  <dcterms:created xsi:type="dcterms:W3CDTF">2013-04-23T03:06:55Z</dcterms:created>
  <dcterms:modified xsi:type="dcterms:W3CDTF">2013-04-23T17:57:44Z</dcterms:modified>
</cp:coreProperties>
</file>