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67" r:id="rId3"/>
    <p:sldId id="266" r:id="rId4"/>
    <p:sldId id="256" r:id="rId5"/>
    <p:sldId id="263" r:id="rId6"/>
    <p:sldId id="257" r:id="rId7"/>
    <p:sldId id="265" r:id="rId8"/>
    <p:sldId id="264" r:id="rId9"/>
    <p:sldId id="258" r:id="rId10"/>
    <p:sldId id="259" r:id="rId11"/>
    <p:sldId id="260" r:id="rId12"/>
    <p:sldId id="261" r:id="rId13"/>
    <p:sldId id="268" r:id="rId14"/>
    <p:sldId id="269" r:id="rId15"/>
    <p:sldId id="270" r:id="rId16"/>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C9D0DB72-083E-4E67-9919-1FD84F73F159}" type="datetimeFigureOut">
              <a:rPr lang="es-MX" smtClean="0"/>
              <a:pPr/>
              <a:t>07/04/2013</a:t>
            </a:fld>
            <a:endParaRPr lang="es-MX"/>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MX"/>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476319F9-50F5-482D-A105-E07C7C9F1BB0}" type="slidenum">
              <a:rPr lang="es-MX" smtClean="0"/>
              <a:pPr/>
              <a:t>‹Nº›</a:t>
            </a:fld>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9D0DB72-083E-4E67-9919-1FD84F73F159}" type="datetimeFigureOut">
              <a:rPr lang="es-MX" smtClean="0"/>
              <a:pPr/>
              <a:t>07/04/2013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76319F9-50F5-482D-A105-E07C7C9F1BB0}"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C9D0DB72-083E-4E67-9919-1FD84F73F159}" type="datetimeFigureOut">
              <a:rPr lang="es-MX" smtClean="0"/>
              <a:pPr/>
              <a:t>07/04/2013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76319F9-50F5-482D-A105-E07C7C9F1BB0}"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C9D0DB72-083E-4E67-9919-1FD84F73F159}" type="datetimeFigureOut">
              <a:rPr lang="es-MX" smtClean="0"/>
              <a:pPr/>
              <a:t>07/04/2013</a:t>
            </a:fld>
            <a:endParaRPr lang="es-MX"/>
          </a:p>
        </p:txBody>
      </p:sp>
      <p:sp>
        <p:nvSpPr>
          <p:cNvPr id="9" name="8 Marcador de número de diapositiva"/>
          <p:cNvSpPr>
            <a:spLocks noGrp="1"/>
          </p:cNvSpPr>
          <p:nvPr>
            <p:ph type="sldNum" sz="quarter" idx="15"/>
          </p:nvPr>
        </p:nvSpPr>
        <p:spPr/>
        <p:txBody>
          <a:bodyPr rtlCol="0"/>
          <a:lstStyle/>
          <a:p>
            <a:fld id="{476319F9-50F5-482D-A105-E07C7C9F1BB0}" type="slidenum">
              <a:rPr lang="es-MX" smtClean="0"/>
              <a:pPr/>
              <a:t>‹Nº›</a:t>
            </a:fld>
            <a:endParaRPr lang="es-MX"/>
          </a:p>
        </p:txBody>
      </p:sp>
      <p:sp>
        <p:nvSpPr>
          <p:cNvPr id="10" name="9 Marcador de pie de página"/>
          <p:cNvSpPr>
            <a:spLocks noGrp="1"/>
          </p:cNvSpPr>
          <p:nvPr>
            <p:ph type="ftr" sz="quarter" idx="16"/>
          </p:nvPr>
        </p:nvSpPr>
        <p:spPr/>
        <p:txBody>
          <a:bodyPr rtlCol="0"/>
          <a:lstStyle/>
          <a:p>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C9D0DB72-083E-4E67-9919-1FD84F73F159}" type="datetimeFigureOut">
              <a:rPr lang="es-MX" smtClean="0"/>
              <a:pPr/>
              <a:t>07/04/2013</a:t>
            </a:fld>
            <a:endParaRPr lang="es-MX"/>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MX"/>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476319F9-50F5-482D-A105-E07C7C9F1BB0}"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C9D0DB72-083E-4E67-9919-1FD84F73F159}" type="datetimeFigureOut">
              <a:rPr lang="es-MX" smtClean="0"/>
              <a:pPr/>
              <a:t>07/04/2013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76319F9-50F5-482D-A105-E07C7C9F1BB0}" type="slidenum">
              <a:rPr lang="es-MX" smtClean="0"/>
              <a:pPr/>
              <a:t>‹Nº›</a:t>
            </a:fld>
            <a:endParaRPr lang="es-MX"/>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C9D0DB72-083E-4E67-9919-1FD84F73F159}" type="datetimeFigureOut">
              <a:rPr lang="es-MX" smtClean="0"/>
              <a:pPr/>
              <a:t>07/04/2013</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476319F9-50F5-482D-A105-E07C7C9F1BB0}" type="slidenum">
              <a:rPr lang="es-MX" smtClean="0"/>
              <a:pPr/>
              <a:t>‹Nº›</a:t>
            </a:fld>
            <a:endParaRPr lang="es-MX"/>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C9D0DB72-083E-4E67-9919-1FD84F73F159}" type="datetimeFigureOut">
              <a:rPr lang="es-MX" smtClean="0"/>
              <a:pPr/>
              <a:t>07/04/2013</a:t>
            </a:fld>
            <a:endParaRPr lang="es-MX"/>
          </a:p>
        </p:txBody>
      </p:sp>
      <p:sp>
        <p:nvSpPr>
          <p:cNvPr id="7" name="6 Marcador de número de diapositiva"/>
          <p:cNvSpPr>
            <a:spLocks noGrp="1"/>
          </p:cNvSpPr>
          <p:nvPr>
            <p:ph type="sldNum" sz="quarter" idx="11"/>
          </p:nvPr>
        </p:nvSpPr>
        <p:spPr/>
        <p:txBody>
          <a:bodyPr rtlCol="0"/>
          <a:lstStyle/>
          <a:p>
            <a:fld id="{476319F9-50F5-482D-A105-E07C7C9F1BB0}" type="slidenum">
              <a:rPr lang="es-MX" smtClean="0"/>
              <a:pPr/>
              <a:t>‹Nº›</a:t>
            </a:fld>
            <a:endParaRPr lang="es-MX"/>
          </a:p>
        </p:txBody>
      </p:sp>
      <p:sp>
        <p:nvSpPr>
          <p:cNvPr id="8" name="7 Marcador de pie de página"/>
          <p:cNvSpPr>
            <a:spLocks noGrp="1"/>
          </p:cNvSpPr>
          <p:nvPr>
            <p:ph type="ftr" sz="quarter" idx="12"/>
          </p:nvPr>
        </p:nvSpPr>
        <p:spPr/>
        <p:txBody>
          <a:bodyPr rtlCol="0"/>
          <a:lstStyle/>
          <a:p>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9D0DB72-083E-4E67-9919-1FD84F73F159}" type="datetimeFigureOut">
              <a:rPr lang="es-MX" smtClean="0"/>
              <a:pPr/>
              <a:t>07/04/2013</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476319F9-50F5-482D-A105-E07C7C9F1BB0}"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C9D0DB72-083E-4E67-9919-1FD84F73F159}" type="datetimeFigureOut">
              <a:rPr lang="es-MX" smtClean="0"/>
              <a:pPr/>
              <a:t>07/04/2013</a:t>
            </a:fld>
            <a:endParaRPr lang="es-MX"/>
          </a:p>
        </p:txBody>
      </p:sp>
      <p:sp>
        <p:nvSpPr>
          <p:cNvPr id="22" name="21 Marcador de número de diapositiva"/>
          <p:cNvSpPr>
            <a:spLocks noGrp="1"/>
          </p:cNvSpPr>
          <p:nvPr>
            <p:ph type="sldNum" sz="quarter" idx="15"/>
          </p:nvPr>
        </p:nvSpPr>
        <p:spPr/>
        <p:txBody>
          <a:bodyPr rtlCol="0"/>
          <a:lstStyle/>
          <a:p>
            <a:fld id="{476319F9-50F5-482D-A105-E07C7C9F1BB0}" type="slidenum">
              <a:rPr lang="es-MX" smtClean="0"/>
              <a:pPr/>
              <a:t>‹Nº›</a:t>
            </a:fld>
            <a:endParaRPr lang="es-MX"/>
          </a:p>
        </p:txBody>
      </p:sp>
      <p:sp>
        <p:nvSpPr>
          <p:cNvPr id="23" name="22 Marcador de pie de página"/>
          <p:cNvSpPr>
            <a:spLocks noGrp="1"/>
          </p:cNvSpPr>
          <p:nvPr>
            <p:ph type="ftr" sz="quarter" idx="16"/>
          </p:nvPr>
        </p:nvSpPr>
        <p:spPr/>
        <p:txBody>
          <a:bodyPr rtlCol="0"/>
          <a:lstStyle/>
          <a:p>
            <a:endParaRPr lang="es-MX"/>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C9D0DB72-083E-4E67-9919-1FD84F73F159}" type="datetimeFigureOut">
              <a:rPr lang="es-MX" smtClean="0"/>
              <a:pPr/>
              <a:t>07/04/2013</a:t>
            </a:fld>
            <a:endParaRPr lang="es-MX"/>
          </a:p>
        </p:txBody>
      </p:sp>
      <p:sp>
        <p:nvSpPr>
          <p:cNvPr id="18" name="17 Marcador de número de diapositiva"/>
          <p:cNvSpPr>
            <a:spLocks noGrp="1"/>
          </p:cNvSpPr>
          <p:nvPr>
            <p:ph type="sldNum" sz="quarter" idx="11"/>
          </p:nvPr>
        </p:nvSpPr>
        <p:spPr/>
        <p:txBody>
          <a:bodyPr rtlCol="0"/>
          <a:lstStyle/>
          <a:p>
            <a:fld id="{476319F9-50F5-482D-A105-E07C7C9F1BB0}" type="slidenum">
              <a:rPr lang="es-MX" smtClean="0"/>
              <a:pPr/>
              <a:t>‹Nº›</a:t>
            </a:fld>
            <a:endParaRPr lang="es-MX"/>
          </a:p>
        </p:txBody>
      </p:sp>
      <p:sp>
        <p:nvSpPr>
          <p:cNvPr id="21" name="20 Marcador de pie de página"/>
          <p:cNvSpPr>
            <a:spLocks noGrp="1"/>
          </p:cNvSpPr>
          <p:nvPr>
            <p:ph type="ftr" sz="quarter" idx="12"/>
          </p:nvPr>
        </p:nvSpPr>
        <p:spPr/>
        <p:txBody>
          <a:bodyPr rtlCol="0"/>
          <a:lstStyle/>
          <a:p>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9D0DB72-083E-4E67-9919-1FD84F73F159}" type="datetimeFigureOut">
              <a:rPr lang="es-MX" smtClean="0"/>
              <a:pPr/>
              <a:t>07/04/2013</a:t>
            </a:fld>
            <a:endParaRPr lang="es-MX"/>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MX"/>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76319F9-50F5-482D-A105-E07C7C9F1BB0}"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2.xml"/><Relationship Id="rId1" Type="http://schemas.openxmlformats.org/officeDocument/2006/relationships/video" Target="file:///C:\Users\Blanca\Downloads\Victorias%20Secret%20What%20Is%20Sexy.mp4"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74638"/>
            <a:ext cx="8748464" cy="1426170"/>
          </a:xfrm>
        </p:spPr>
        <p:txBody>
          <a:bodyPr>
            <a:normAutofit/>
          </a:bodyPr>
          <a:lstStyle/>
          <a:p>
            <a:pPr algn="ctr"/>
            <a:r>
              <a:rPr lang="es-MX" sz="2400" b="1" dirty="0" smtClean="0">
                <a:solidFill>
                  <a:schemeClr val="tx1"/>
                </a:solidFill>
              </a:rPr>
              <a:t>Universidad nacional autónoma de </a:t>
            </a:r>
            <a:r>
              <a:rPr lang="es-MX" sz="2400" b="1" dirty="0" err="1" smtClean="0">
                <a:solidFill>
                  <a:schemeClr val="tx1"/>
                </a:solidFill>
              </a:rPr>
              <a:t>mexico</a:t>
            </a:r>
            <a:r>
              <a:rPr lang="es-MX" sz="2400" b="1" dirty="0" smtClean="0">
                <a:solidFill>
                  <a:schemeClr val="tx1"/>
                </a:solidFill>
              </a:rPr>
              <a:t/>
            </a:r>
            <a:br>
              <a:rPr lang="es-MX" sz="2400" b="1" dirty="0" smtClean="0">
                <a:solidFill>
                  <a:schemeClr val="tx1"/>
                </a:solidFill>
              </a:rPr>
            </a:br>
            <a:r>
              <a:rPr lang="es-MX" sz="2400" b="1" dirty="0" smtClean="0">
                <a:solidFill>
                  <a:schemeClr val="tx1"/>
                </a:solidFill>
              </a:rPr>
              <a:t>colegio de ciencia y humanidades</a:t>
            </a:r>
            <a:br>
              <a:rPr lang="es-MX" sz="2400" b="1" dirty="0" smtClean="0">
                <a:solidFill>
                  <a:schemeClr val="tx1"/>
                </a:solidFill>
              </a:rPr>
            </a:br>
            <a:r>
              <a:rPr lang="es-MX" sz="2400" b="1" dirty="0" smtClean="0">
                <a:solidFill>
                  <a:schemeClr val="tx1"/>
                </a:solidFill>
              </a:rPr>
              <a:t>plantel </a:t>
            </a:r>
            <a:r>
              <a:rPr lang="es-MX" sz="2400" b="1" dirty="0" err="1" smtClean="0">
                <a:solidFill>
                  <a:schemeClr val="tx1"/>
                </a:solidFill>
              </a:rPr>
              <a:t>azcaptozalco</a:t>
            </a:r>
            <a:endParaRPr lang="es-MX" sz="2400" b="1" dirty="0">
              <a:solidFill>
                <a:schemeClr val="tx1"/>
              </a:solidFill>
            </a:endParaRPr>
          </a:p>
        </p:txBody>
      </p:sp>
      <p:sp>
        <p:nvSpPr>
          <p:cNvPr id="3" name="2 Marcador de contenido"/>
          <p:cNvSpPr>
            <a:spLocks noGrp="1"/>
          </p:cNvSpPr>
          <p:nvPr>
            <p:ph sz="quarter" idx="1"/>
          </p:nvPr>
        </p:nvSpPr>
        <p:spPr>
          <a:xfrm>
            <a:off x="323528" y="1916832"/>
            <a:ext cx="8064896" cy="4557120"/>
          </a:xfrm>
        </p:spPr>
        <p:txBody>
          <a:bodyPr>
            <a:normAutofit lnSpcReduction="10000"/>
          </a:bodyPr>
          <a:lstStyle/>
          <a:p>
            <a:pPr algn="ctr"/>
            <a:r>
              <a:rPr lang="es-MX" sz="4800" b="1" dirty="0" smtClean="0">
                <a:solidFill>
                  <a:srgbClr val="00B0F0"/>
                </a:solidFill>
                <a:latin typeface="Berlin Sans FB" pitchFamily="34" charset="0"/>
              </a:rPr>
              <a:t>Tema: Eros nos Visita</a:t>
            </a:r>
          </a:p>
          <a:p>
            <a:pPr marL="0" indent="0" algn="ctr">
              <a:buNone/>
            </a:pPr>
            <a:r>
              <a:rPr lang="es-MX" b="1" dirty="0" smtClean="0">
                <a:solidFill>
                  <a:schemeClr val="accent1">
                    <a:lumMod val="75000"/>
                  </a:schemeClr>
                </a:solidFill>
                <a:latin typeface="Berlin Sans FB" pitchFamily="34" charset="0"/>
              </a:rPr>
              <a:t>Integrantes</a:t>
            </a:r>
            <a:r>
              <a:rPr lang="es-MX" b="1" dirty="0" smtClean="0">
                <a:solidFill>
                  <a:schemeClr val="accent1">
                    <a:lumMod val="75000"/>
                  </a:schemeClr>
                </a:solidFill>
                <a:latin typeface="Berlin Sans FB" pitchFamily="34" charset="0"/>
              </a:rPr>
              <a:t>:</a:t>
            </a:r>
          </a:p>
          <a:p>
            <a:pPr algn="ctr">
              <a:buNone/>
            </a:pPr>
            <a:r>
              <a:rPr lang="es-MX" b="1" dirty="0" smtClean="0">
                <a:solidFill>
                  <a:schemeClr val="accent1">
                    <a:lumMod val="75000"/>
                  </a:schemeClr>
                </a:solidFill>
                <a:latin typeface="Berlin Sans FB" pitchFamily="34" charset="0"/>
              </a:rPr>
              <a:t>     </a:t>
            </a:r>
            <a:r>
              <a:rPr lang="es-MX" b="1" dirty="0" smtClean="0">
                <a:solidFill>
                  <a:schemeClr val="accent1">
                    <a:lumMod val="75000"/>
                  </a:schemeClr>
                </a:solidFill>
                <a:latin typeface="Berlin Sans FB" pitchFamily="34" charset="0"/>
              </a:rPr>
              <a:t>Antonio </a:t>
            </a:r>
            <a:r>
              <a:rPr lang="es-MX" b="1" dirty="0" err="1" smtClean="0">
                <a:solidFill>
                  <a:schemeClr val="accent1">
                    <a:lumMod val="75000"/>
                  </a:schemeClr>
                </a:solidFill>
                <a:latin typeface="Berlin Sans FB" pitchFamily="34" charset="0"/>
              </a:rPr>
              <a:t>Vazquez</a:t>
            </a:r>
            <a:endParaRPr lang="es-MX" b="1" dirty="0" smtClean="0">
              <a:solidFill>
                <a:schemeClr val="accent1">
                  <a:lumMod val="75000"/>
                </a:schemeClr>
              </a:solidFill>
              <a:latin typeface="Berlin Sans FB" pitchFamily="34" charset="0"/>
            </a:endParaRPr>
          </a:p>
          <a:p>
            <a:pPr algn="ctr">
              <a:buNone/>
            </a:pPr>
            <a:r>
              <a:rPr lang="es-MX" b="1" dirty="0" smtClean="0">
                <a:solidFill>
                  <a:schemeClr val="accent1">
                    <a:lumMod val="75000"/>
                  </a:schemeClr>
                </a:solidFill>
                <a:latin typeface="Berlin Sans FB" pitchFamily="34" charset="0"/>
              </a:rPr>
              <a:t>Karina </a:t>
            </a:r>
            <a:r>
              <a:rPr lang="es-MX" b="1" dirty="0" err="1" smtClean="0">
                <a:solidFill>
                  <a:schemeClr val="accent1">
                    <a:lumMod val="75000"/>
                  </a:schemeClr>
                </a:solidFill>
                <a:latin typeface="Berlin Sans FB" pitchFamily="34" charset="0"/>
              </a:rPr>
              <a:t>Sanchez</a:t>
            </a:r>
            <a:endParaRPr lang="es-MX" b="1" dirty="0" smtClean="0">
              <a:solidFill>
                <a:schemeClr val="accent1">
                  <a:lumMod val="75000"/>
                </a:schemeClr>
              </a:solidFill>
              <a:latin typeface="Berlin Sans FB" pitchFamily="34" charset="0"/>
            </a:endParaRPr>
          </a:p>
          <a:p>
            <a:pPr algn="ctr">
              <a:buNone/>
            </a:pPr>
            <a:r>
              <a:rPr lang="es-MX" b="1" dirty="0" smtClean="0">
                <a:solidFill>
                  <a:schemeClr val="accent1">
                    <a:lumMod val="75000"/>
                  </a:schemeClr>
                </a:solidFill>
                <a:latin typeface="Berlin Sans FB" pitchFamily="34" charset="0"/>
              </a:rPr>
              <a:t>Blanca </a:t>
            </a:r>
            <a:r>
              <a:rPr lang="es-MX" b="1" dirty="0" err="1" smtClean="0">
                <a:solidFill>
                  <a:schemeClr val="accent1">
                    <a:lumMod val="75000"/>
                  </a:schemeClr>
                </a:solidFill>
                <a:latin typeface="Berlin Sans FB" pitchFamily="34" charset="0"/>
              </a:rPr>
              <a:t>Hernandez</a:t>
            </a:r>
            <a:endParaRPr lang="es-MX" b="1" dirty="0" smtClean="0">
              <a:solidFill>
                <a:schemeClr val="accent1">
                  <a:lumMod val="75000"/>
                </a:schemeClr>
              </a:solidFill>
              <a:latin typeface="Berlin Sans FB" pitchFamily="34" charset="0"/>
            </a:endParaRPr>
          </a:p>
          <a:p>
            <a:pPr algn="ctr">
              <a:buNone/>
            </a:pPr>
            <a:r>
              <a:rPr lang="es-MX" b="1" dirty="0" smtClean="0">
                <a:solidFill>
                  <a:schemeClr val="accent1">
                    <a:lumMod val="75000"/>
                  </a:schemeClr>
                </a:solidFill>
                <a:latin typeface="Berlin Sans FB" pitchFamily="34" charset="0"/>
              </a:rPr>
              <a:t>Said Quiroz</a:t>
            </a:r>
          </a:p>
          <a:p>
            <a:pPr algn="ctr">
              <a:buNone/>
            </a:pPr>
            <a:r>
              <a:rPr lang="es-MX" b="1" dirty="0" smtClean="0">
                <a:solidFill>
                  <a:schemeClr val="accent1">
                    <a:lumMod val="75000"/>
                  </a:schemeClr>
                </a:solidFill>
                <a:latin typeface="Berlin Sans FB" pitchFamily="34" charset="0"/>
              </a:rPr>
              <a:t>Ismael </a:t>
            </a:r>
            <a:r>
              <a:rPr lang="es-MX" b="1" dirty="0" smtClean="0">
                <a:solidFill>
                  <a:schemeClr val="accent1">
                    <a:lumMod val="75000"/>
                  </a:schemeClr>
                </a:solidFill>
                <a:latin typeface="Berlin Sans FB" pitchFamily="34" charset="0"/>
              </a:rPr>
              <a:t>Silva</a:t>
            </a:r>
          </a:p>
          <a:p>
            <a:pPr>
              <a:buNone/>
            </a:pPr>
            <a:r>
              <a:rPr lang="es-MX" b="1" dirty="0" smtClean="0">
                <a:solidFill>
                  <a:schemeClr val="accent1">
                    <a:lumMod val="75000"/>
                  </a:schemeClr>
                </a:solidFill>
                <a:latin typeface="Berlin Sans FB" pitchFamily="34" charset="0"/>
              </a:rPr>
              <a:t>GRUPO 615- 20 marzo 2013</a:t>
            </a:r>
            <a:endParaRPr lang="es-MX" b="1" dirty="0" smtClean="0">
              <a:solidFill>
                <a:schemeClr val="accent1">
                  <a:lumMod val="75000"/>
                </a:schemeClr>
              </a:solidFill>
              <a:latin typeface="Berlin Sans FB" pitchFamily="34" charset="0"/>
            </a:endParaRPr>
          </a:p>
          <a:p>
            <a:pPr algn="ctr">
              <a:buNone/>
            </a:pPr>
            <a:endParaRPr lang="es-MX" b="1" dirty="0">
              <a:solidFill>
                <a:schemeClr val="accent1">
                  <a:lumMod val="75000"/>
                </a:schemeClr>
              </a:solidFill>
              <a:latin typeface="Berlin Sans FB" pitchFamily="34" charset="0"/>
            </a:endParaRPr>
          </a:p>
          <a:p>
            <a:pPr>
              <a:buNone/>
            </a:pPr>
            <a:r>
              <a:rPr lang="es-MX" b="1" dirty="0" smtClean="0">
                <a:solidFill>
                  <a:schemeClr val="accent1">
                    <a:lumMod val="75000"/>
                  </a:schemeClr>
                </a:solidFill>
                <a:latin typeface="Berlin Sans FB" pitchFamily="34" charset="0"/>
              </a:rPr>
              <a:t>Profesora Amalia Pichardo Hernández</a:t>
            </a:r>
            <a:endParaRPr lang="es-MX" b="1" dirty="0" smtClean="0">
              <a:solidFill>
                <a:schemeClr val="accent1">
                  <a:lumMod val="75000"/>
                </a:schemeClr>
              </a:solidFill>
              <a:latin typeface="Berlin Sans FB"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67544" y="260648"/>
            <a:ext cx="7457256" cy="6213304"/>
          </a:xfrm>
        </p:spPr>
        <p:txBody>
          <a:bodyPr/>
          <a:lstStyle/>
          <a:p>
            <a:r>
              <a:rPr lang="es-MX" sz="4000" dirty="0" smtClean="0">
                <a:latin typeface="Berlin Sans FB" pitchFamily="34" charset="0"/>
              </a:rPr>
              <a:t>Dibujo y Pintura</a:t>
            </a:r>
          </a:p>
          <a:p>
            <a:endParaRPr lang="es-MX" dirty="0" smtClean="0"/>
          </a:p>
          <a:p>
            <a:endParaRPr lang="es-MX" dirty="0" smtClean="0"/>
          </a:p>
          <a:p>
            <a:endParaRPr lang="es-MX" dirty="0" smtClean="0"/>
          </a:p>
          <a:p>
            <a:endParaRPr lang="es-MX" dirty="0" smtClean="0"/>
          </a:p>
          <a:p>
            <a:endParaRPr lang="es-MX" dirty="0" smtClean="0"/>
          </a:p>
          <a:p>
            <a:endParaRPr lang="es-MX" dirty="0" smtClean="0"/>
          </a:p>
          <a:p>
            <a:endParaRPr lang="es-MX" dirty="0" smtClean="0"/>
          </a:p>
          <a:p>
            <a:endParaRPr lang="es-MX" dirty="0" smtClean="0"/>
          </a:p>
          <a:p>
            <a:endParaRPr lang="es-MX" dirty="0" smtClean="0"/>
          </a:p>
          <a:p>
            <a:endParaRPr lang="es-MX" dirty="0" smtClean="0"/>
          </a:p>
          <a:p>
            <a:pPr>
              <a:buNone/>
            </a:pPr>
            <a:endParaRPr lang="es-MX" dirty="0" smtClean="0"/>
          </a:p>
          <a:p>
            <a:r>
              <a:rPr lang="es-MX" dirty="0" smtClean="0"/>
              <a:t>Los cinco sentidos, de Hans </a:t>
            </a:r>
            <a:r>
              <a:rPr lang="es-MX" dirty="0" err="1" smtClean="0"/>
              <a:t>Makart</a:t>
            </a:r>
            <a:r>
              <a:rPr lang="es-MX" dirty="0" smtClean="0"/>
              <a:t>.</a:t>
            </a:r>
          </a:p>
        </p:txBody>
      </p:sp>
      <p:sp>
        <p:nvSpPr>
          <p:cNvPr id="1639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MX" sz="1800" b="0" i="0" u="none" strike="noStrike" cap="none" normalizeH="0" baseline="0" smtClean="0">
                <a:ln>
                  <a:noFill/>
                </a:ln>
                <a:solidFill>
                  <a:schemeClr val="tx1"/>
                </a:solidFill>
                <a:effectLst/>
                <a:latin typeface="Arial" charset="0"/>
                <a:cs typeface="Arial" charset="0"/>
              </a:rPr>
              <a:t/>
            </a:r>
            <a:br>
              <a:rPr kumimoji="0" lang="es-MX" sz="1800" b="0" i="0" u="none" strike="noStrike" cap="none" normalizeH="0" baseline="0" smtClean="0">
                <a:ln>
                  <a:noFill/>
                </a:ln>
                <a:solidFill>
                  <a:schemeClr val="tx1"/>
                </a:solidFill>
                <a:effectLst/>
                <a:latin typeface="Arial" charset="0"/>
                <a:cs typeface="Arial" charset="0"/>
              </a:rPr>
            </a:br>
            <a:endParaRPr kumimoji="0" lang="es-MX" sz="1800" b="0" i="0" u="none" strike="noStrike" cap="none" normalizeH="0" baseline="0" smtClean="0">
              <a:ln>
                <a:noFill/>
              </a:ln>
              <a:solidFill>
                <a:schemeClr val="tx1"/>
              </a:solidFill>
              <a:effectLst/>
              <a:latin typeface="Arial" charset="0"/>
              <a:cs typeface="Arial" charset="0"/>
            </a:endParaRPr>
          </a:p>
        </p:txBody>
      </p:sp>
      <p:pic>
        <p:nvPicPr>
          <p:cNvPr id="16394" name="Picture 10" descr="https://upload.wikimedia.org/wikipedia/commons/thumb/2/22/Makart_Fuenf_Sinne.jpg/400px-Makart_Fuenf_Sinne.jpg"/>
          <p:cNvPicPr>
            <a:picLocks noChangeAspect="1" noChangeArrowheads="1"/>
          </p:cNvPicPr>
          <p:nvPr/>
        </p:nvPicPr>
        <p:blipFill>
          <a:blip r:embed="rId2" cstate="print"/>
          <a:srcRect/>
          <a:stretch>
            <a:fillRect/>
          </a:stretch>
        </p:blipFill>
        <p:spPr bwMode="auto">
          <a:xfrm>
            <a:off x="1619672" y="980728"/>
            <a:ext cx="5598368" cy="4968552"/>
          </a:xfrm>
          <a:prstGeom prst="rect">
            <a:avLst/>
          </a:prstGeom>
          <a:noFill/>
        </p:spPr>
      </p:pic>
    </p:spTree>
  </p:cSld>
  <p:clrMapOvr>
    <a:masterClrMapping/>
  </p:clrMapOvr>
  <p:transition spd="slow">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95536" y="548680"/>
            <a:ext cx="7529264" cy="6309320"/>
          </a:xfrm>
        </p:spPr>
        <p:txBody>
          <a:bodyPr>
            <a:normAutofit/>
          </a:bodyPr>
          <a:lstStyle/>
          <a:p>
            <a:r>
              <a:rPr lang="es-MX" sz="4800" dirty="0" smtClean="0">
                <a:latin typeface="Berlin Sans FB" pitchFamily="34" charset="0"/>
              </a:rPr>
              <a:t>Cine</a:t>
            </a:r>
          </a:p>
          <a:p>
            <a:endParaRPr lang="es-MX" dirty="0" smtClean="0"/>
          </a:p>
          <a:p>
            <a:endParaRPr lang="es-MX" dirty="0" smtClean="0"/>
          </a:p>
          <a:p>
            <a:endParaRPr lang="es-MX" dirty="0" smtClean="0"/>
          </a:p>
          <a:p>
            <a:endParaRPr lang="es-MX" dirty="0" smtClean="0"/>
          </a:p>
          <a:p>
            <a:endParaRPr lang="es-MX" dirty="0" smtClean="0"/>
          </a:p>
          <a:p>
            <a:endParaRPr lang="es-MX" dirty="0" smtClean="0"/>
          </a:p>
          <a:p>
            <a:endParaRPr lang="es-MX" dirty="0" smtClean="0"/>
          </a:p>
          <a:p>
            <a:endParaRPr lang="es-MX" dirty="0" smtClean="0"/>
          </a:p>
          <a:p>
            <a:endParaRPr lang="es-MX" dirty="0" smtClean="0"/>
          </a:p>
          <a:p>
            <a:endParaRPr lang="es-MX" dirty="0" smtClean="0"/>
          </a:p>
          <a:p>
            <a:endParaRPr lang="es-MX" dirty="0" smtClean="0"/>
          </a:p>
          <a:p>
            <a:r>
              <a:rPr lang="es-MX" dirty="0" smtClean="0"/>
              <a:t>Imágenes de un filme erótico austriaco de 1906</a:t>
            </a:r>
          </a:p>
          <a:p>
            <a:endParaRPr lang="es-MX" dirty="0"/>
          </a:p>
        </p:txBody>
      </p:sp>
      <p:pic>
        <p:nvPicPr>
          <p:cNvPr id="17410" name="Picture 2" descr="File:Johann Schwarzer movies about 1906.jpg"/>
          <p:cNvPicPr>
            <a:picLocks noChangeAspect="1" noChangeArrowheads="1"/>
          </p:cNvPicPr>
          <p:nvPr/>
        </p:nvPicPr>
        <p:blipFill>
          <a:blip r:embed="rId2" cstate="print"/>
          <a:srcRect/>
          <a:stretch>
            <a:fillRect/>
          </a:stretch>
        </p:blipFill>
        <p:spPr bwMode="auto">
          <a:xfrm>
            <a:off x="3203848" y="260648"/>
            <a:ext cx="3960440" cy="5976664"/>
          </a:xfrm>
          <a:prstGeom prst="rect">
            <a:avLst/>
          </a:prstGeom>
          <a:noFill/>
        </p:spPr>
      </p:pic>
    </p:spTree>
  </p:cSld>
  <p:clrMapOvr>
    <a:masterClrMapping/>
  </p:clrMapOvr>
  <p:transition spd="slow">
    <p:strips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b="1" dirty="0" smtClean="0">
                <a:solidFill>
                  <a:srgbClr val="FFC000"/>
                </a:solidFill>
                <a:latin typeface="Berlin Sans FB" pitchFamily="34" charset="0"/>
              </a:rPr>
              <a:t>El erotismo en el mercado &amp; la sexualidad.</a:t>
            </a:r>
            <a:endParaRPr lang="es-MX" b="1" dirty="0">
              <a:solidFill>
                <a:srgbClr val="FFC000"/>
              </a:solidFill>
              <a:latin typeface="Berlin Sans FB" pitchFamily="34" charset="0"/>
            </a:endParaRPr>
          </a:p>
        </p:txBody>
      </p:sp>
      <p:sp>
        <p:nvSpPr>
          <p:cNvPr id="3" name="2 Marcador de contenido"/>
          <p:cNvSpPr>
            <a:spLocks noGrp="1"/>
          </p:cNvSpPr>
          <p:nvPr>
            <p:ph sz="quarter" idx="1"/>
          </p:nvPr>
        </p:nvSpPr>
        <p:spPr/>
        <p:txBody>
          <a:bodyPr>
            <a:normAutofit/>
          </a:bodyPr>
          <a:lstStyle/>
          <a:p>
            <a:pPr algn="just"/>
            <a:r>
              <a:rPr lang="es-MX" sz="2000" dirty="0" smtClean="0">
                <a:latin typeface="Century Gothic" pitchFamily="34" charset="0"/>
              </a:rPr>
              <a:t>La sensualidad y el erotismo se han convertido recursos para generar un mayor impacto y 'seducir al consumidor'.</a:t>
            </a:r>
          </a:p>
          <a:p>
            <a:pPr algn="just"/>
            <a:endParaRPr lang="es-MX" sz="2000" dirty="0" smtClean="0">
              <a:latin typeface="Century Gothic" pitchFamily="34" charset="0"/>
            </a:endParaRPr>
          </a:p>
          <a:p>
            <a:pPr algn="just"/>
            <a:r>
              <a:rPr lang="es-MX" sz="2000" dirty="0" smtClean="0">
                <a:latin typeface="Century Gothic" pitchFamily="34" charset="0"/>
              </a:rPr>
              <a:t>Las curvas venden. Impactan. as curvas femeninas se han convertido en el reclamo con más éxito y más utilizado en multitud de campañas y anuncios publicitarios.</a:t>
            </a:r>
            <a:endParaRPr lang="es-MX" sz="2000" baseline="30000" dirty="0" smtClean="0">
              <a:latin typeface="Century Gothic" pitchFamily="34" charset="0"/>
            </a:endParaRPr>
          </a:p>
          <a:p>
            <a:pPr algn="just"/>
            <a:endParaRPr lang="es-MX" sz="2000" baseline="30000" dirty="0" smtClean="0">
              <a:latin typeface="Century Gothic" pitchFamily="34" charset="0"/>
            </a:endParaRPr>
          </a:p>
          <a:p>
            <a:pPr algn="just"/>
            <a:r>
              <a:rPr lang="es-MX" sz="2000" dirty="0" smtClean="0">
                <a:latin typeface="Century Gothic" pitchFamily="34" charset="0"/>
              </a:rPr>
              <a:t>el erotismo es utilizado en campañas publicitarias. Imágenes en las cuales no es necesaria la exposición del cuerpo desnudo, sino la insinuación de un acto o hecho, ya sea con el cuerpo de una persona o con objetos que hacen alusión al erotismo.</a:t>
            </a:r>
            <a:endParaRPr lang="es-MX" sz="2000" dirty="0">
              <a:latin typeface="Century Gothic" pitchFamily="34" charset="0"/>
            </a:endParaRPr>
          </a:p>
        </p:txBody>
      </p:sp>
      <p:sp>
        <p:nvSpPr>
          <p:cNvPr id="4" name="3 Flecha abajo"/>
          <p:cNvSpPr/>
          <p:nvPr/>
        </p:nvSpPr>
        <p:spPr>
          <a:xfrm>
            <a:off x="3347864" y="2348880"/>
            <a:ext cx="432048"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4 Flecha abajo"/>
          <p:cNvSpPr/>
          <p:nvPr/>
        </p:nvSpPr>
        <p:spPr>
          <a:xfrm>
            <a:off x="3419872" y="4005064"/>
            <a:ext cx="432048"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ransition spd="slow">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95536" y="476672"/>
            <a:ext cx="7467600" cy="4873752"/>
          </a:xfrm>
        </p:spPr>
        <p:txBody>
          <a:bodyPr>
            <a:normAutofit/>
          </a:bodyPr>
          <a:lstStyle/>
          <a:p>
            <a:pPr algn="just"/>
            <a:r>
              <a:rPr lang="es-MX" sz="2000" dirty="0" smtClean="0">
                <a:latin typeface="Century Gothic" pitchFamily="34" charset="0"/>
              </a:rPr>
              <a:t>Entendemos erotismo en la publicidad como cualquier forma de comunicación no personal sobre una empresa, producto, servicio o idea que usa mensajes con información sexual. Esto puede incluir desde escenas de desnudo, imágenes de atractivo físico, comportamiento sugestivo, interacción entre personas y otros factores como sonidos y efectos de cámara.</a:t>
            </a:r>
            <a:endParaRPr lang="es-MX" sz="2000" dirty="0">
              <a:latin typeface="Century Gothic" pitchFamily="34" charset="0"/>
            </a:endParaRPr>
          </a:p>
        </p:txBody>
      </p:sp>
      <p:pic>
        <p:nvPicPr>
          <p:cNvPr id="5" name="Victorias Secret What Is Sexy.mp4">
            <a:hlinkClick r:id="" action="ppaction://media"/>
          </p:cNvPr>
          <p:cNvPicPr>
            <a:picLocks noRot="1" noChangeAspect="1"/>
          </p:cNvPicPr>
          <p:nvPr>
            <a:videoFile r:link="rId1"/>
          </p:nvPr>
        </p:nvPicPr>
        <p:blipFill>
          <a:blip r:embed="rId3" cstate="print"/>
          <a:stretch>
            <a:fillRect/>
          </a:stretch>
        </p:blipFill>
        <p:spPr>
          <a:xfrm>
            <a:off x="1835695" y="2736304"/>
            <a:ext cx="5532107" cy="4149080"/>
          </a:xfrm>
          <a:prstGeom prst="rect">
            <a:avLst/>
          </a:prstGeom>
        </p:spPr>
      </p:pic>
    </p:spTree>
  </p:cSld>
  <p:clrMapOvr>
    <a:masterClrMapping/>
  </p:clrMapOvr>
  <p:transition spd="slow">
    <p:zoom dir="in"/>
  </p:transition>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fullScrn="1">
              <p:cMediaNode vol="80000">
                <p:cTn id="7"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95536" y="332656"/>
            <a:ext cx="6408712" cy="6141296"/>
          </a:xfrm>
        </p:spPr>
        <p:txBody>
          <a:bodyPr>
            <a:normAutofit/>
          </a:bodyPr>
          <a:lstStyle/>
          <a:p>
            <a:pPr algn="just"/>
            <a:r>
              <a:rPr lang="es-MX" sz="2000" dirty="0" smtClean="0">
                <a:latin typeface="Century Gothic" pitchFamily="34" charset="0"/>
              </a:rPr>
              <a:t>Hoy en día se usa el erotismo para promocionar un gran número de categorías; entre las más comunes está la ropa interior.</a:t>
            </a:r>
          </a:p>
          <a:p>
            <a:endParaRPr lang="es-MX" dirty="0" smtClean="0"/>
          </a:p>
          <a:p>
            <a:endParaRPr lang="es-MX" dirty="0" smtClean="0"/>
          </a:p>
          <a:p>
            <a:endParaRPr lang="es-MX" dirty="0" smtClean="0"/>
          </a:p>
          <a:p>
            <a:pPr>
              <a:buNone/>
            </a:pPr>
            <a:endParaRPr lang="es-MX" dirty="0" smtClean="0"/>
          </a:p>
          <a:p>
            <a:pPr>
              <a:buNone/>
            </a:pPr>
            <a:endParaRPr lang="es-MX" dirty="0" smtClean="0"/>
          </a:p>
          <a:p>
            <a:r>
              <a:rPr lang="es-MX" sz="2000" dirty="0" smtClean="0">
                <a:latin typeface="Century Gothic" pitchFamily="34" charset="0"/>
              </a:rPr>
              <a:t>Otras categorías donde se recurre frecuentemente a contenido sexual son bebidas, jeans(vaqueros), ropa/complementos y fragancias (incluyendo la provocativa campaña </a:t>
            </a:r>
            <a:r>
              <a:rPr lang="es-MX" sz="2000" dirty="0" err="1" smtClean="0">
                <a:latin typeface="Century Gothic" pitchFamily="34" charset="0"/>
              </a:rPr>
              <a:t>deTom</a:t>
            </a:r>
            <a:r>
              <a:rPr lang="es-MX" sz="2000" dirty="0" smtClean="0">
                <a:latin typeface="Century Gothic" pitchFamily="34" charset="0"/>
              </a:rPr>
              <a:t> Ford):</a:t>
            </a:r>
            <a:endParaRPr lang="es-MX" sz="2000" dirty="0">
              <a:latin typeface="Century Gothic" pitchFamily="34" charset="0"/>
            </a:endParaRPr>
          </a:p>
        </p:txBody>
      </p:sp>
      <p:pic>
        <p:nvPicPr>
          <p:cNvPr id="1026" name="Picture 2" descr="http://bp1.blogger.com/_ogDW4-otYgw/SHuwLqjOL6I/AAAAAAAAA_s/BkX7UMz7x_U/s400/El+erotismo+en+la+publicidad+-+CK+underwear+1.jpg"/>
          <p:cNvPicPr>
            <a:picLocks noChangeAspect="1" noChangeArrowheads="1"/>
          </p:cNvPicPr>
          <p:nvPr/>
        </p:nvPicPr>
        <p:blipFill>
          <a:blip r:embed="rId2" cstate="print"/>
          <a:srcRect/>
          <a:stretch>
            <a:fillRect/>
          </a:stretch>
        </p:blipFill>
        <p:spPr bwMode="auto">
          <a:xfrm>
            <a:off x="5436096" y="1052736"/>
            <a:ext cx="3096344" cy="2136477"/>
          </a:xfrm>
          <a:prstGeom prst="rect">
            <a:avLst/>
          </a:prstGeom>
          <a:noFill/>
        </p:spPr>
      </p:pic>
      <p:pic>
        <p:nvPicPr>
          <p:cNvPr id="1028" name="Picture 4" descr="http://bp1.blogger.com/_ogDW4-otYgw/SHdMQxG5vTI/AAAAAAAAA7c/yck6i-hVYoo/s320/El+erotismo+en+la+publicidad+-+Guess+parfum.jpg"/>
          <p:cNvPicPr>
            <a:picLocks noChangeAspect="1" noChangeArrowheads="1"/>
          </p:cNvPicPr>
          <p:nvPr/>
        </p:nvPicPr>
        <p:blipFill>
          <a:blip r:embed="rId3" cstate="print"/>
          <a:srcRect/>
          <a:stretch>
            <a:fillRect/>
          </a:stretch>
        </p:blipFill>
        <p:spPr bwMode="auto">
          <a:xfrm>
            <a:off x="6588224" y="3501008"/>
            <a:ext cx="2555776" cy="3407702"/>
          </a:xfrm>
          <a:prstGeom prst="rect">
            <a:avLst/>
          </a:prstGeom>
          <a:noFill/>
        </p:spPr>
      </p:pic>
    </p:spTree>
  </p:cSld>
  <p:clrMapOvr>
    <a:masterClrMapping/>
  </p:clrMapOvr>
  <p:transition spd="slow">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95536" y="260648"/>
            <a:ext cx="6264696" cy="6213304"/>
          </a:xfrm>
        </p:spPr>
        <p:txBody>
          <a:bodyPr>
            <a:normAutofit fontScale="92500" lnSpcReduction="10000"/>
          </a:bodyPr>
          <a:lstStyle/>
          <a:p>
            <a:r>
              <a:rPr lang="es-MX" sz="2000" dirty="0" smtClean="0">
                <a:latin typeface="Century Gothic" pitchFamily="34" charset="0"/>
              </a:rPr>
              <a:t>El contenido erótico en la publicidad tiene diferentes efectos:</a:t>
            </a:r>
            <a:br>
              <a:rPr lang="es-MX" sz="2000" dirty="0" smtClean="0">
                <a:latin typeface="Century Gothic" pitchFamily="34" charset="0"/>
              </a:rPr>
            </a:br>
            <a:r>
              <a:rPr lang="es-MX" sz="2000" dirty="0" smtClean="0">
                <a:latin typeface="Century Gothic" pitchFamily="34" charset="0"/>
              </a:rPr>
              <a:t/>
            </a:r>
            <a:br>
              <a:rPr lang="es-MX" sz="2000" dirty="0" smtClean="0">
                <a:latin typeface="Century Gothic" pitchFamily="34" charset="0"/>
              </a:rPr>
            </a:br>
            <a:r>
              <a:rPr lang="es-MX" sz="2000" dirty="0" smtClean="0">
                <a:latin typeface="Century Gothic" pitchFamily="34" charset="0"/>
              </a:rPr>
              <a:t>(i) incrementa la atención puesta en los anuncios,</a:t>
            </a:r>
            <a:br>
              <a:rPr lang="es-MX" sz="2000" dirty="0" smtClean="0">
                <a:latin typeface="Century Gothic" pitchFamily="34" charset="0"/>
              </a:rPr>
            </a:br>
            <a:r>
              <a:rPr lang="es-MX" sz="2000" dirty="0" smtClean="0">
                <a:latin typeface="Century Gothic" pitchFamily="34" charset="0"/>
              </a:rPr>
              <a:t/>
            </a:r>
            <a:br>
              <a:rPr lang="es-MX" sz="2000" dirty="0" smtClean="0">
                <a:latin typeface="Century Gothic" pitchFamily="34" charset="0"/>
              </a:rPr>
            </a:br>
            <a:r>
              <a:rPr lang="es-MX" sz="2000" dirty="0" smtClean="0">
                <a:latin typeface="Century Gothic" pitchFamily="34" charset="0"/>
              </a:rPr>
              <a:t>(</a:t>
            </a:r>
            <a:r>
              <a:rPr lang="es-MX" sz="2000" dirty="0" err="1" smtClean="0">
                <a:latin typeface="Century Gothic" pitchFamily="34" charset="0"/>
              </a:rPr>
              <a:t>ii</a:t>
            </a:r>
            <a:r>
              <a:rPr lang="es-MX" sz="2000" dirty="0" smtClean="0">
                <a:latin typeface="Century Gothic" pitchFamily="34" charset="0"/>
              </a:rPr>
              <a:t>) aumenta la recordación de las imágenes sexuales,</a:t>
            </a:r>
            <a:br>
              <a:rPr lang="es-MX" sz="2000" dirty="0" smtClean="0">
                <a:latin typeface="Century Gothic" pitchFamily="34" charset="0"/>
              </a:rPr>
            </a:br>
            <a:r>
              <a:rPr lang="es-MX" sz="2000" dirty="0" smtClean="0">
                <a:latin typeface="Century Gothic" pitchFamily="34" charset="0"/>
              </a:rPr>
              <a:t/>
            </a:r>
            <a:br>
              <a:rPr lang="es-MX" sz="2000" dirty="0" smtClean="0">
                <a:latin typeface="Century Gothic" pitchFamily="34" charset="0"/>
              </a:rPr>
            </a:br>
            <a:r>
              <a:rPr lang="es-MX" sz="2000" dirty="0" smtClean="0">
                <a:latin typeface="Century Gothic" pitchFamily="34" charset="0"/>
              </a:rPr>
              <a:t>(</a:t>
            </a:r>
            <a:r>
              <a:rPr lang="es-MX" sz="2000" dirty="0" err="1" smtClean="0">
                <a:latin typeface="Century Gothic" pitchFamily="34" charset="0"/>
              </a:rPr>
              <a:t>iii</a:t>
            </a:r>
            <a:r>
              <a:rPr lang="es-MX" sz="2000" dirty="0" smtClean="0">
                <a:latin typeface="Century Gothic" pitchFamily="34" charset="0"/>
              </a:rPr>
              <a:t>) reduce el nivel de comprensión y recordación de las marcas,</a:t>
            </a:r>
            <a:br>
              <a:rPr lang="es-MX" sz="2000" dirty="0" smtClean="0">
                <a:latin typeface="Century Gothic" pitchFamily="34" charset="0"/>
              </a:rPr>
            </a:br>
            <a:r>
              <a:rPr lang="es-MX" sz="2000" dirty="0" smtClean="0">
                <a:latin typeface="Century Gothic" pitchFamily="34" charset="0"/>
              </a:rPr>
              <a:t/>
            </a:r>
            <a:br>
              <a:rPr lang="es-MX" sz="2000" dirty="0" smtClean="0">
                <a:latin typeface="Century Gothic" pitchFamily="34" charset="0"/>
              </a:rPr>
            </a:br>
            <a:r>
              <a:rPr lang="es-MX" sz="2000" dirty="0" smtClean="0">
                <a:latin typeface="Century Gothic" pitchFamily="34" charset="0"/>
              </a:rPr>
              <a:t>(</a:t>
            </a:r>
            <a:r>
              <a:rPr lang="es-MX" sz="2000" dirty="0" err="1" smtClean="0">
                <a:latin typeface="Century Gothic" pitchFamily="34" charset="0"/>
              </a:rPr>
              <a:t>iv</a:t>
            </a:r>
            <a:r>
              <a:rPr lang="es-MX" sz="2000" dirty="0" smtClean="0">
                <a:latin typeface="Century Gothic" pitchFamily="34" charset="0"/>
              </a:rPr>
              <a:t>) reduce la comprensión el mensaje si es utilizado en forma “gratuita” o sin relación directa con el mensaje,</a:t>
            </a:r>
            <a:br>
              <a:rPr lang="es-MX" sz="2000" dirty="0" smtClean="0">
                <a:latin typeface="Century Gothic" pitchFamily="34" charset="0"/>
              </a:rPr>
            </a:br>
            <a:r>
              <a:rPr lang="es-MX" sz="2000" dirty="0" smtClean="0">
                <a:latin typeface="Century Gothic" pitchFamily="34" charset="0"/>
              </a:rPr>
              <a:t/>
            </a:r>
            <a:br>
              <a:rPr lang="es-MX" sz="2000" dirty="0" smtClean="0">
                <a:latin typeface="Century Gothic" pitchFamily="34" charset="0"/>
              </a:rPr>
            </a:br>
            <a:r>
              <a:rPr lang="es-MX" sz="2000" dirty="0" smtClean="0">
                <a:latin typeface="Century Gothic" pitchFamily="34" charset="0"/>
              </a:rPr>
              <a:t>(v) afecta más favorablemente si se incluyen imágenes del sexo opuesto y en forma desproporcionada a los jóvenes,</a:t>
            </a:r>
            <a:br>
              <a:rPr lang="es-MX" sz="2000" dirty="0" smtClean="0">
                <a:latin typeface="Century Gothic" pitchFamily="34" charset="0"/>
              </a:rPr>
            </a:br>
            <a:r>
              <a:rPr lang="es-MX" sz="2000" dirty="0" smtClean="0">
                <a:latin typeface="Century Gothic" pitchFamily="34" charset="0"/>
              </a:rPr>
              <a:t/>
            </a:r>
            <a:br>
              <a:rPr lang="es-MX" sz="2000" dirty="0" smtClean="0">
                <a:latin typeface="Century Gothic" pitchFamily="34" charset="0"/>
              </a:rPr>
            </a:br>
            <a:r>
              <a:rPr lang="es-MX" sz="2000" dirty="0" smtClean="0">
                <a:latin typeface="Century Gothic" pitchFamily="34" charset="0"/>
              </a:rPr>
              <a:t>(vi) enfoca el proceso cognitivo en las imágenes sexuales, por encima del mensaje publicitario</a:t>
            </a:r>
            <a:r>
              <a:rPr lang="es-MX" sz="2000" dirty="0" smtClean="0"/>
              <a:t>.</a:t>
            </a:r>
          </a:p>
          <a:p>
            <a:endParaRPr lang="es-MX" sz="2000" dirty="0" smtClean="0"/>
          </a:p>
          <a:p>
            <a:endParaRPr lang="es-MX" sz="2000" dirty="0" smtClean="0"/>
          </a:p>
          <a:p>
            <a:endParaRPr lang="es-MX" sz="2000" dirty="0"/>
          </a:p>
        </p:txBody>
      </p:sp>
      <p:pic>
        <p:nvPicPr>
          <p:cNvPr id="26626" name="Picture 2" descr="http://1.bp.blogspot.com/_O_bY4K3mlXA/SkEcL_fGZSI/AAAAAAAAAA8/0pHJ80ms8xs/s400/sublim4.jpg"/>
          <p:cNvPicPr>
            <a:picLocks noChangeAspect="1" noChangeArrowheads="1"/>
          </p:cNvPicPr>
          <p:nvPr/>
        </p:nvPicPr>
        <p:blipFill>
          <a:blip r:embed="rId2" cstate="print"/>
          <a:srcRect/>
          <a:stretch>
            <a:fillRect/>
          </a:stretch>
        </p:blipFill>
        <p:spPr bwMode="auto">
          <a:xfrm>
            <a:off x="6012160" y="836712"/>
            <a:ext cx="3131840" cy="4054162"/>
          </a:xfrm>
          <a:prstGeom prst="rect">
            <a:avLst/>
          </a:prstGeom>
          <a:noFill/>
        </p:spPr>
      </p:pic>
    </p:spTree>
  </p:cSld>
  <p:clrMapOvr>
    <a:masterClrMapping/>
  </p:clrMapOvr>
  <p:transition spd="slow">
    <p:strips dir="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611560" y="332656"/>
            <a:ext cx="8064896" cy="1584176"/>
          </a:xfrm>
        </p:spPr>
        <p:txBody>
          <a:bodyPr>
            <a:normAutofit/>
          </a:bodyPr>
          <a:lstStyle/>
          <a:p>
            <a:pPr marL="0" indent="0" algn="ctr">
              <a:buNone/>
            </a:pPr>
            <a:r>
              <a:rPr lang="es-MX" sz="9600" dirty="0" smtClean="0">
                <a:solidFill>
                  <a:srgbClr val="00FF99"/>
                </a:solidFill>
                <a:latin typeface="Berlin Sans FB" pitchFamily="34" charset="0"/>
              </a:rPr>
              <a:t>Eros no visita</a:t>
            </a:r>
            <a:endParaRPr lang="es-MX" sz="9600" dirty="0">
              <a:solidFill>
                <a:srgbClr val="00FF99"/>
              </a:solidFill>
              <a:latin typeface="Berlin Sans FB" pitchFamily="34" charset="0"/>
            </a:endParaRPr>
          </a:p>
        </p:txBody>
      </p:sp>
      <p:pic>
        <p:nvPicPr>
          <p:cNvPr id="1028" name="Picture 4" descr="http://1.bp.blogspot.com/_Gihn8edX2_Y/S-NN2x8geFI/AAAAAAAAALU/Qc9Ju8vxDeY/s1600/Cupido+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3648" y="1772816"/>
            <a:ext cx="6408712" cy="4806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7010921"/>
      </p:ext>
    </p:extLst>
  </p:cSld>
  <p:clrMapOvr>
    <a:masterClrMapping/>
  </p:clrMapOvr>
  <p:transition spd="slow">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0"/>
            <a:ext cx="7467600" cy="1143000"/>
          </a:xfrm>
        </p:spPr>
        <p:txBody>
          <a:bodyPr/>
          <a:lstStyle/>
          <a:p>
            <a:pPr algn="ctr"/>
            <a:r>
              <a:rPr lang="es-MX" b="1" dirty="0" smtClean="0">
                <a:solidFill>
                  <a:srgbClr val="00B0F0"/>
                </a:solidFill>
                <a:latin typeface="Berlin Sans FB" pitchFamily="34" charset="0"/>
              </a:rPr>
              <a:t>EROS NOS VISITA</a:t>
            </a:r>
            <a:endParaRPr lang="es-MX" b="1" dirty="0">
              <a:solidFill>
                <a:srgbClr val="00B0F0"/>
              </a:solidFill>
              <a:latin typeface="Berlin Sans FB" pitchFamily="34" charset="0"/>
            </a:endParaRPr>
          </a:p>
        </p:txBody>
      </p:sp>
      <p:sp>
        <p:nvSpPr>
          <p:cNvPr id="3" name="2 Marcador de contenido"/>
          <p:cNvSpPr>
            <a:spLocks noGrp="1"/>
          </p:cNvSpPr>
          <p:nvPr>
            <p:ph sz="quarter" idx="1"/>
          </p:nvPr>
        </p:nvSpPr>
        <p:spPr>
          <a:xfrm>
            <a:off x="467544" y="1340768"/>
            <a:ext cx="7467600" cy="2260848"/>
          </a:xfrm>
        </p:spPr>
        <p:txBody>
          <a:bodyPr>
            <a:normAutofit/>
          </a:bodyPr>
          <a:lstStyle/>
          <a:p>
            <a:pPr algn="just"/>
            <a:r>
              <a:rPr lang="es-MX" sz="2000" dirty="0" smtClean="0">
                <a:latin typeface="Century Gothic" pitchFamily="34" charset="0"/>
              </a:rPr>
              <a:t>Era el dios primordial responsable de la atracción sexual, el amor y el sexo, venerado también como un dios de la fertilidad.</a:t>
            </a:r>
          </a:p>
          <a:p>
            <a:pPr algn="just"/>
            <a:endParaRPr lang="es-MX" sz="2000" dirty="0" smtClean="0">
              <a:latin typeface="Century Gothic" pitchFamily="34" charset="0"/>
            </a:endParaRPr>
          </a:p>
          <a:p>
            <a:pPr algn="just"/>
            <a:r>
              <a:rPr lang="es-MX" sz="2000" dirty="0" smtClean="0">
                <a:latin typeface="Century Gothic" pitchFamily="34" charset="0"/>
              </a:rPr>
              <a:t>Era principalmente el patrón del amor entre hombres.</a:t>
            </a:r>
          </a:p>
          <a:p>
            <a:pPr algn="just">
              <a:buNone/>
            </a:pPr>
            <a:endParaRPr lang="es-MX" sz="2000" dirty="0" smtClean="0">
              <a:latin typeface="Century Gothic" pitchFamily="34" charset="0"/>
            </a:endParaRPr>
          </a:p>
          <a:p>
            <a:pPr marL="0" indent="0" algn="just">
              <a:buNone/>
            </a:pPr>
            <a:endParaRPr lang="es-MX" sz="2000" dirty="0" smtClean="0">
              <a:latin typeface="Century Gothic" pitchFamily="34" charset="0"/>
            </a:endParaRPr>
          </a:p>
        </p:txBody>
      </p:sp>
      <p:sp>
        <p:nvSpPr>
          <p:cNvPr id="4" name="3 Flecha abajo"/>
          <p:cNvSpPr/>
          <p:nvPr/>
        </p:nvSpPr>
        <p:spPr>
          <a:xfrm>
            <a:off x="3131840" y="2348880"/>
            <a:ext cx="432048"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026" name="Picture 2" descr="http://tejiendoelmundo.files.wordpress.com/2010/02/eros_psique.jpg"/>
          <p:cNvPicPr>
            <a:picLocks noChangeAspect="1" noChangeArrowheads="1"/>
          </p:cNvPicPr>
          <p:nvPr/>
        </p:nvPicPr>
        <p:blipFill rotWithShape="1">
          <a:blip r:embed="rId2">
            <a:extLst>
              <a:ext uri="{28A0092B-C50C-407E-A947-70E740481C1C}">
                <a14:useLocalDpi xmlns:a14="http://schemas.microsoft.com/office/drawing/2010/main" val="0"/>
              </a:ext>
            </a:extLst>
          </a:blip>
          <a:srcRect b="15601"/>
          <a:stretch/>
        </p:blipFill>
        <p:spPr bwMode="auto">
          <a:xfrm>
            <a:off x="3131840" y="3185034"/>
            <a:ext cx="2648095" cy="345835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strips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267744" y="332656"/>
            <a:ext cx="6172200" cy="1894362"/>
          </a:xfrm>
        </p:spPr>
        <p:txBody>
          <a:bodyPr>
            <a:normAutofit/>
          </a:bodyPr>
          <a:lstStyle/>
          <a:p>
            <a:pPr algn="ctr"/>
            <a:r>
              <a:rPr lang="es-MX" sz="8800" dirty="0" smtClean="0">
                <a:solidFill>
                  <a:srgbClr val="00B0F0"/>
                </a:solidFill>
                <a:latin typeface="Showcard Gothic" pitchFamily="82" charset="0"/>
              </a:rPr>
              <a:t>EROTISMO</a:t>
            </a:r>
            <a:endParaRPr lang="es-MX" sz="8800" dirty="0">
              <a:solidFill>
                <a:srgbClr val="00B0F0"/>
              </a:solidFill>
              <a:latin typeface="Showcard Gothic" pitchFamily="82" charset="0"/>
            </a:endParaRPr>
          </a:p>
        </p:txBody>
      </p:sp>
      <p:sp>
        <p:nvSpPr>
          <p:cNvPr id="3" name="2 Subtítulo"/>
          <p:cNvSpPr>
            <a:spLocks noGrp="1"/>
          </p:cNvSpPr>
          <p:nvPr>
            <p:ph type="subTitle" idx="1"/>
          </p:nvPr>
        </p:nvSpPr>
        <p:spPr>
          <a:xfrm>
            <a:off x="2195736" y="2636912"/>
            <a:ext cx="6948264" cy="3738010"/>
          </a:xfrm>
        </p:spPr>
        <p:txBody>
          <a:bodyPr/>
          <a:lstStyle/>
          <a:p>
            <a:pPr algn="just"/>
            <a:r>
              <a:rPr lang="es-MX" dirty="0" smtClean="0">
                <a:latin typeface="Century Gothic" pitchFamily="34" charset="0"/>
              </a:rPr>
              <a:t>Del griego: Eros.</a:t>
            </a:r>
          </a:p>
          <a:p>
            <a:pPr algn="just"/>
            <a:endParaRPr lang="es-MX" dirty="0" smtClean="0">
              <a:latin typeface="Century Gothic" pitchFamily="34" charset="0"/>
            </a:endParaRPr>
          </a:p>
          <a:p>
            <a:pPr algn="just"/>
            <a:r>
              <a:rPr lang="es-MX" dirty="0" smtClean="0">
                <a:latin typeface="Century Gothic" pitchFamily="34" charset="0"/>
              </a:rPr>
              <a:t>* Amor apasionado unido con el deseo sexual.</a:t>
            </a:r>
          </a:p>
          <a:p>
            <a:pPr algn="just"/>
            <a:r>
              <a:rPr lang="es-MX" dirty="0" smtClean="0">
                <a:latin typeface="Century Gothic" pitchFamily="34" charset="0"/>
              </a:rPr>
              <a:t>* Personificado en el dios Eros.</a:t>
            </a:r>
          </a:p>
          <a:p>
            <a:pPr algn="just">
              <a:buFont typeface="Arial" charset="0"/>
              <a:buChar char="•"/>
            </a:pPr>
            <a:r>
              <a:rPr lang="es-MX" dirty="0" smtClean="0">
                <a:latin typeface="Century Gothic" pitchFamily="34" charset="0"/>
              </a:rPr>
              <a:t>Tiene una relación con la sensualidad,      la sexualidad y las capacidades de atracción entre seres humanos.</a:t>
            </a:r>
          </a:p>
          <a:p>
            <a:pPr algn="just">
              <a:buFont typeface="Arial" charset="0"/>
              <a:buChar char="•"/>
            </a:pPr>
            <a:r>
              <a:rPr lang="es-MX" dirty="0" smtClean="0">
                <a:latin typeface="Century Gothic" pitchFamily="34" charset="0"/>
              </a:rPr>
              <a:t>Por un lado el erotismos se entiende por la Picardía (entendida como acción o dicho en el que hay malicia o atrevimiento pero no una clara insinuación).</a:t>
            </a:r>
          </a:p>
          <a:p>
            <a:pPr algn="just"/>
            <a:r>
              <a:rPr lang="es-MX" dirty="0" smtClean="0">
                <a:latin typeface="Century Gothic" pitchFamily="34" charset="0"/>
              </a:rPr>
              <a:t>* Y por el lado de la pornografía, donde se refiere a los “juegos sexuales”.</a:t>
            </a:r>
          </a:p>
          <a:p>
            <a:pPr algn="just"/>
            <a:endParaRPr lang="es-MX" dirty="0"/>
          </a:p>
        </p:txBody>
      </p:sp>
      <p:sp>
        <p:nvSpPr>
          <p:cNvPr id="4" name="3 Flecha abajo"/>
          <p:cNvSpPr/>
          <p:nvPr/>
        </p:nvSpPr>
        <p:spPr>
          <a:xfrm>
            <a:off x="5364088" y="2204864"/>
            <a:ext cx="720080" cy="100811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ransition spd="slow">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95536" y="332656"/>
            <a:ext cx="7529264" cy="6141296"/>
          </a:xfrm>
        </p:spPr>
        <p:txBody>
          <a:bodyPr>
            <a:normAutofit/>
          </a:bodyPr>
          <a:lstStyle/>
          <a:p>
            <a:pPr algn="just" fontAlgn="base"/>
            <a:r>
              <a:rPr lang="es-MX" sz="2200" dirty="0" smtClean="0">
                <a:latin typeface="Century Gothic" pitchFamily="34" charset="0"/>
              </a:rPr>
              <a:t>Se define como el amor sensual, aquel que deleita los sentidos y los satisface, capacidad para sentir deseo, excitación, orgasmo y placer.</a:t>
            </a:r>
          </a:p>
          <a:p>
            <a:pPr algn="just" fontAlgn="base">
              <a:buNone/>
            </a:pPr>
            <a:r>
              <a:rPr lang="es-MX" sz="2200" dirty="0" smtClean="0">
                <a:latin typeface="Century Gothic" pitchFamily="34" charset="0"/>
              </a:rPr>
              <a:t> </a:t>
            </a:r>
          </a:p>
          <a:p>
            <a:pPr algn="just" fontAlgn="base"/>
            <a:r>
              <a:rPr lang="es-MX" sz="2200" dirty="0" smtClean="0">
                <a:latin typeface="Century Gothic" pitchFamily="34" charset="0"/>
              </a:rPr>
              <a:t>Abarca las caricias, las fantasías y la imaginación que evocan internamente aquellos recuerdos o imágenes que desencadenan la excitación sexual.</a:t>
            </a:r>
          </a:p>
          <a:p>
            <a:pPr algn="just" fontAlgn="base">
              <a:buNone/>
            </a:pPr>
            <a:endParaRPr lang="es-MX" sz="2200" dirty="0" smtClean="0">
              <a:latin typeface="Century Gothic" pitchFamily="34" charset="0"/>
            </a:endParaRPr>
          </a:p>
          <a:p>
            <a:pPr algn="just" fontAlgn="base"/>
            <a:r>
              <a:rPr lang="es-MX" sz="2200" dirty="0" smtClean="0">
                <a:latin typeface="Century Gothic" pitchFamily="34" charset="0"/>
              </a:rPr>
              <a:t>Característica de algunos fenómenos o eventos humanos referentes a la sexualidad, sin que necesariamente tengan relación o contacto con las partes genitales.</a:t>
            </a:r>
          </a:p>
          <a:p>
            <a:pPr algn="just" fontAlgn="base"/>
            <a:endParaRPr lang="es-MX" sz="2200" dirty="0" smtClean="0">
              <a:latin typeface="Century Gothic" pitchFamily="34" charset="0"/>
            </a:endParaRPr>
          </a:p>
          <a:p>
            <a:pPr algn="just" fontAlgn="base"/>
            <a:r>
              <a:rPr lang="es-MX" sz="2200" dirty="0" smtClean="0">
                <a:latin typeface="Century Gothic" pitchFamily="34" charset="0"/>
              </a:rPr>
              <a:t>Amor sensual. Carácter de lo que excita el amor sensual. Exaltación del amor físico en el arte.</a:t>
            </a:r>
          </a:p>
          <a:p>
            <a:endParaRPr lang="es-MX" dirty="0"/>
          </a:p>
        </p:txBody>
      </p:sp>
      <p:sp>
        <p:nvSpPr>
          <p:cNvPr id="4" name="3 Flecha abajo"/>
          <p:cNvSpPr/>
          <p:nvPr/>
        </p:nvSpPr>
        <p:spPr>
          <a:xfrm>
            <a:off x="3131840" y="1412776"/>
            <a:ext cx="504056"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4 Flecha abajo"/>
          <p:cNvSpPr/>
          <p:nvPr/>
        </p:nvSpPr>
        <p:spPr>
          <a:xfrm>
            <a:off x="3203848" y="2924944"/>
            <a:ext cx="432048"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5 Flecha abajo"/>
          <p:cNvSpPr/>
          <p:nvPr/>
        </p:nvSpPr>
        <p:spPr>
          <a:xfrm>
            <a:off x="3131840" y="4725144"/>
            <a:ext cx="432048"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ransition spd="slow">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611560" y="476672"/>
            <a:ext cx="7313240" cy="5997280"/>
          </a:xfrm>
        </p:spPr>
        <p:txBody>
          <a:bodyPr>
            <a:normAutofit fontScale="92500" lnSpcReduction="10000"/>
          </a:bodyPr>
          <a:lstStyle/>
          <a:p>
            <a:pPr algn="just"/>
            <a:r>
              <a:rPr lang="es-MX" sz="2000" dirty="0" smtClean="0">
                <a:latin typeface="Century Gothic" pitchFamily="34" charset="0"/>
              </a:rPr>
              <a:t>El erotismo comprende: </a:t>
            </a:r>
          </a:p>
          <a:p>
            <a:pPr algn="just"/>
            <a:endParaRPr lang="es-MX" sz="2000" dirty="0" smtClean="0">
              <a:latin typeface="Century Gothic" pitchFamily="34" charset="0"/>
            </a:endParaRPr>
          </a:p>
          <a:p>
            <a:pPr algn="just">
              <a:buNone/>
            </a:pPr>
            <a:endParaRPr lang="es-MX" sz="2000" dirty="0" smtClean="0">
              <a:latin typeface="Century Gothic" pitchFamily="34" charset="0"/>
            </a:endParaRPr>
          </a:p>
          <a:p>
            <a:pPr algn="just"/>
            <a:r>
              <a:rPr lang="es-MX" sz="2000" dirty="0" smtClean="0">
                <a:latin typeface="Century Gothic" pitchFamily="34" charset="0"/>
              </a:rPr>
              <a:t>expresiones faciales complejas, actividades del cuerpo y manifestaciones verbales.</a:t>
            </a:r>
          </a:p>
          <a:p>
            <a:pPr algn="just">
              <a:buNone/>
            </a:pPr>
            <a:endParaRPr lang="es-MX" sz="2000" dirty="0" smtClean="0">
              <a:latin typeface="Century Gothic" pitchFamily="34" charset="0"/>
            </a:endParaRPr>
          </a:p>
          <a:p>
            <a:pPr algn="just">
              <a:buNone/>
            </a:pPr>
            <a:endParaRPr lang="es-MX" sz="2000" dirty="0" smtClean="0">
              <a:latin typeface="Century Gothic" pitchFamily="34" charset="0"/>
            </a:endParaRPr>
          </a:p>
          <a:p>
            <a:pPr algn="just"/>
            <a:r>
              <a:rPr lang="es-MX" sz="2000" dirty="0" smtClean="0">
                <a:latin typeface="Century Gothic" pitchFamily="34" charset="0"/>
              </a:rPr>
              <a:t>Puede verse completamente inocente:</a:t>
            </a:r>
          </a:p>
          <a:p>
            <a:pPr algn="just"/>
            <a:endParaRPr lang="es-MX" sz="2000" dirty="0" smtClean="0">
              <a:latin typeface="Century Gothic" pitchFamily="34" charset="0"/>
            </a:endParaRPr>
          </a:p>
          <a:p>
            <a:pPr algn="just">
              <a:buNone/>
            </a:pPr>
            <a:endParaRPr lang="es-MX" sz="2000" dirty="0" smtClean="0">
              <a:latin typeface="Century Gothic" pitchFamily="34" charset="0"/>
            </a:endParaRPr>
          </a:p>
          <a:p>
            <a:pPr algn="just">
              <a:buNone/>
            </a:pPr>
            <a:endParaRPr lang="es-MX" sz="2000" dirty="0" smtClean="0">
              <a:latin typeface="Century Gothic" pitchFamily="34" charset="0"/>
            </a:endParaRPr>
          </a:p>
          <a:p>
            <a:pPr algn="just"/>
            <a:r>
              <a:rPr lang="es-MX" sz="2000" dirty="0" smtClean="0">
                <a:latin typeface="Century Gothic" pitchFamily="34" charset="0"/>
              </a:rPr>
              <a:t>una mirada profunda y sostenida en un momento inesperado, pasar al lado de la persona deseada y susurrarle algo bonito al oído, rozarla como “sin querer”, hasta algo profundamente intimo y sexual como simple y directamente ser sorprendido por tu pareja al llegar a tu casa y encontrarla con un conjunto muy sensual, preparada para ofrecerte una noche interminable.</a:t>
            </a:r>
          </a:p>
        </p:txBody>
      </p:sp>
      <p:sp>
        <p:nvSpPr>
          <p:cNvPr id="4" name="3 Flecha abajo"/>
          <p:cNvSpPr/>
          <p:nvPr/>
        </p:nvSpPr>
        <p:spPr>
          <a:xfrm>
            <a:off x="2915816" y="908720"/>
            <a:ext cx="360040"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4 Flecha abajo"/>
          <p:cNvSpPr/>
          <p:nvPr/>
        </p:nvSpPr>
        <p:spPr>
          <a:xfrm>
            <a:off x="3275856" y="3284984"/>
            <a:ext cx="504056"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Tree>
  </p:cSld>
  <p:clrMapOvr>
    <a:masterClrMapping/>
  </p:clrMapOvr>
  <p:transition spd="slow">
    <p:plu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476672"/>
            <a:ext cx="7467600" cy="634082"/>
          </a:xfrm>
        </p:spPr>
        <p:txBody>
          <a:bodyPr>
            <a:noAutofit/>
          </a:bodyPr>
          <a:lstStyle/>
          <a:p>
            <a:pPr algn="ctr"/>
            <a:r>
              <a:rPr lang="es-MX" sz="4400" b="1" dirty="0" smtClean="0">
                <a:solidFill>
                  <a:srgbClr val="00B050"/>
                </a:solidFill>
                <a:latin typeface="Berlin Sans FB" pitchFamily="34" charset="0"/>
              </a:rPr>
              <a:t>El poder del Erotismo</a:t>
            </a:r>
            <a:endParaRPr lang="es-MX" sz="4400" b="1" dirty="0">
              <a:solidFill>
                <a:srgbClr val="00B050"/>
              </a:solidFill>
              <a:latin typeface="Berlin Sans FB" pitchFamily="34" charset="0"/>
            </a:endParaRPr>
          </a:p>
        </p:txBody>
      </p:sp>
      <p:sp>
        <p:nvSpPr>
          <p:cNvPr id="3" name="2 Marcador de contenido"/>
          <p:cNvSpPr>
            <a:spLocks noGrp="1"/>
          </p:cNvSpPr>
          <p:nvPr>
            <p:ph sz="quarter" idx="1"/>
          </p:nvPr>
        </p:nvSpPr>
        <p:spPr/>
        <p:txBody>
          <a:bodyPr>
            <a:normAutofit/>
          </a:bodyPr>
          <a:lstStyle/>
          <a:p>
            <a:pPr algn="just"/>
            <a:r>
              <a:rPr lang="es-MX" sz="2000" dirty="0" smtClean="0">
                <a:latin typeface="Century Gothic" pitchFamily="34" charset="0"/>
              </a:rPr>
              <a:t>Es poderoso, por que camina de la mano del deseo y del sexo, dos cosas de tanto peso que son capaces de nublar conocimientos, hacer débil al fuerte, fuerte al débil y hacer que todo gire en torno a ellas, como una fuerza intrínseca, que no podemos controlar.</a:t>
            </a:r>
            <a:endParaRPr lang="es-MX" sz="2000" dirty="0">
              <a:latin typeface="Century Gothic" pitchFamily="34" charset="0"/>
            </a:endParaRPr>
          </a:p>
        </p:txBody>
      </p:sp>
      <p:pic>
        <p:nvPicPr>
          <p:cNvPr id="22530" name="Picture 2" descr="http://img.terra.com.mx/galeria_de_fotos/images/308/615522.jpg"/>
          <p:cNvPicPr>
            <a:picLocks noChangeAspect="1" noChangeArrowheads="1"/>
          </p:cNvPicPr>
          <p:nvPr/>
        </p:nvPicPr>
        <p:blipFill>
          <a:blip r:embed="rId2" cstate="print"/>
          <a:srcRect/>
          <a:stretch>
            <a:fillRect/>
          </a:stretch>
        </p:blipFill>
        <p:spPr bwMode="auto">
          <a:xfrm>
            <a:off x="4644008" y="3284984"/>
            <a:ext cx="2448272" cy="3432157"/>
          </a:xfrm>
          <a:prstGeom prst="rect">
            <a:avLst/>
          </a:prstGeom>
          <a:noFill/>
        </p:spPr>
      </p:pic>
      <p:pic>
        <p:nvPicPr>
          <p:cNvPr id="22532" name="Picture 4" descr="http://3.bp.blogspot.com/-y-2Jd1CtCEE/UQp0emzvGsI/AAAAAAAAB4A/RoRc-USV9IU/s1600/Erotismo_16.jpg"/>
          <p:cNvPicPr>
            <a:picLocks noChangeAspect="1" noChangeArrowheads="1"/>
          </p:cNvPicPr>
          <p:nvPr/>
        </p:nvPicPr>
        <p:blipFill>
          <a:blip r:embed="rId3" cstate="print"/>
          <a:srcRect/>
          <a:stretch>
            <a:fillRect/>
          </a:stretch>
        </p:blipFill>
        <p:spPr bwMode="auto">
          <a:xfrm>
            <a:off x="1691680" y="3284984"/>
            <a:ext cx="2304256" cy="3456384"/>
          </a:xfrm>
          <a:prstGeom prst="rect">
            <a:avLst/>
          </a:prstGeom>
          <a:noFill/>
        </p:spPr>
      </p:pic>
    </p:spTree>
  </p:cSld>
  <p:clrMapOvr>
    <a:masterClrMapping/>
  </p:clrMapOvr>
  <p:transition spd="slow">
    <p:newsflash/>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395536" y="404664"/>
            <a:ext cx="7529264" cy="6069288"/>
          </a:xfrm>
        </p:spPr>
        <p:txBody>
          <a:bodyPr>
            <a:normAutofit/>
          </a:bodyPr>
          <a:lstStyle/>
          <a:p>
            <a:pPr algn="just"/>
            <a:r>
              <a:rPr lang="es-MX" sz="2000" dirty="0" smtClean="0">
                <a:latin typeface="Century Gothic" pitchFamily="34" charset="0"/>
              </a:rPr>
              <a:t>El erotismo es más poderoso por la parte que no permite ver y nos deja inventar que por la parte visible y explícita que nos ofrece.  De esta manera siempre hay posibilidad de ajuste a nuestros gustos y deseos.</a:t>
            </a:r>
          </a:p>
          <a:p>
            <a:pPr algn="just"/>
            <a:endParaRPr lang="es-MX" sz="2000" dirty="0" smtClean="0">
              <a:latin typeface="Century Gothic" pitchFamily="34" charset="0"/>
            </a:endParaRPr>
          </a:p>
          <a:p>
            <a:pPr algn="just"/>
            <a:r>
              <a:rPr lang="es-MX" sz="2000" dirty="0" smtClean="0">
                <a:latin typeface="Century Gothic" pitchFamily="34" charset="0"/>
              </a:rPr>
              <a:t>Un ejemplo claro de esto son las fotos de cuerpos que insinúan, pero no dejan ver. Ante esta imagen, cada persona se puede montar su propia fantasía sobre la intención que tiene ese cuerpo desnudo, por que se nos muestra de esa manera,  que pretende conseguir.</a:t>
            </a:r>
            <a:endParaRPr lang="es-MX" sz="2000" dirty="0">
              <a:latin typeface="Century Gothic" pitchFamily="34" charset="0"/>
            </a:endParaRPr>
          </a:p>
        </p:txBody>
      </p:sp>
      <p:sp>
        <p:nvSpPr>
          <p:cNvPr id="4" name="3 Flecha abajo"/>
          <p:cNvSpPr/>
          <p:nvPr/>
        </p:nvSpPr>
        <p:spPr>
          <a:xfrm>
            <a:off x="3275856" y="1772816"/>
            <a:ext cx="360040"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8434" name="Picture 2" descr="Campaña de Toom Ford"/>
          <p:cNvPicPr>
            <a:picLocks noChangeAspect="1" noChangeArrowheads="1"/>
          </p:cNvPicPr>
          <p:nvPr/>
        </p:nvPicPr>
        <p:blipFill>
          <a:blip r:embed="rId2" cstate="print"/>
          <a:srcRect/>
          <a:stretch>
            <a:fillRect/>
          </a:stretch>
        </p:blipFill>
        <p:spPr bwMode="auto">
          <a:xfrm rot="5400000">
            <a:off x="2336329" y="3360415"/>
            <a:ext cx="2857500" cy="3714751"/>
          </a:xfrm>
          <a:prstGeom prst="rect">
            <a:avLst/>
          </a:prstGeom>
          <a:noFill/>
        </p:spPr>
      </p:pic>
    </p:spTree>
  </p:cSld>
  <p:clrMapOvr>
    <a:masterClrMapping/>
  </p:clrMapOvr>
  <p:transition spd="slow">
    <p:cover dir="l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algn="ctr"/>
            <a:r>
              <a:rPr lang="es-MX" b="1" dirty="0" smtClean="0">
                <a:solidFill>
                  <a:srgbClr val="00B050"/>
                </a:solidFill>
                <a:latin typeface="Century Gothic" pitchFamily="34" charset="0"/>
              </a:rPr>
              <a:t>El erotismo a través de medios expresivos:</a:t>
            </a:r>
            <a:r>
              <a:rPr lang="es-MX" dirty="0" smtClean="0"/>
              <a:t/>
            </a:r>
            <a:br>
              <a:rPr lang="es-MX" dirty="0" smtClean="0"/>
            </a:br>
            <a:endParaRPr lang="es-MX" dirty="0"/>
          </a:p>
        </p:txBody>
      </p:sp>
      <p:sp>
        <p:nvSpPr>
          <p:cNvPr id="3" name="2 Marcador de contenido"/>
          <p:cNvSpPr>
            <a:spLocks noGrp="1"/>
          </p:cNvSpPr>
          <p:nvPr>
            <p:ph sz="quarter" idx="1"/>
          </p:nvPr>
        </p:nvSpPr>
        <p:spPr/>
        <p:txBody>
          <a:bodyPr>
            <a:normAutofit fontScale="85000" lnSpcReduction="20000"/>
          </a:bodyPr>
          <a:lstStyle/>
          <a:p>
            <a:r>
              <a:rPr lang="es-MX" sz="4700" b="1" dirty="0" smtClean="0">
                <a:latin typeface="Berlin Sans FB" pitchFamily="34" charset="0"/>
              </a:rPr>
              <a:t>Literatura</a:t>
            </a:r>
          </a:p>
          <a:p>
            <a:endParaRPr lang="es-MX" dirty="0" smtClean="0"/>
          </a:p>
          <a:p>
            <a:endParaRPr lang="es-MX" dirty="0" smtClean="0"/>
          </a:p>
          <a:p>
            <a:endParaRPr lang="es-MX" dirty="0" smtClean="0"/>
          </a:p>
          <a:p>
            <a:endParaRPr lang="es-MX" dirty="0" smtClean="0"/>
          </a:p>
          <a:p>
            <a:endParaRPr lang="es-MX" dirty="0" smtClean="0"/>
          </a:p>
          <a:p>
            <a:endParaRPr lang="es-MX" dirty="0" smtClean="0"/>
          </a:p>
          <a:p>
            <a:endParaRPr lang="es-MX" dirty="0" smtClean="0"/>
          </a:p>
          <a:p>
            <a:endParaRPr lang="es-MX" dirty="0" smtClean="0"/>
          </a:p>
          <a:p>
            <a:endParaRPr lang="es-MX" dirty="0" smtClean="0"/>
          </a:p>
          <a:p>
            <a:endParaRPr lang="es-MX" dirty="0" smtClean="0"/>
          </a:p>
          <a:p>
            <a:endParaRPr lang="es-MX" dirty="0" smtClean="0"/>
          </a:p>
          <a:p>
            <a:pPr>
              <a:buNone/>
            </a:pPr>
            <a:endParaRPr lang="es-MX" dirty="0" smtClean="0"/>
          </a:p>
          <a:p>
            <a:pPr algn="just"/>
            <a:r>
              <a:rPr lang="es-MX" dirty="0" err="1" smtClean="0">
                <a:latin typeface="Century Gothic" pitchFamily="34" charset="0"/>
              </a:rPr>
              <a:t>Marguerite</a:t>
            </a:r>
            <a:r>
              <a:rPr lang="es-MX" dirty="0" smtClean="0">
                <a:latin typeface="Century Gothic" pitchFamily="34" charset="0"/>
              </a:rPr>
              <a:t> Duras: El amante, Ojos azules </a:t>
            </a:r>
            <a:r>
              <a:rPr lang="es-MX" smtClean="0">
                <a:latin typeface="Century Gothic" pitchFamily="34" charset="0"/>
              </a:rPr>
              <a:t>pelo negro</a:t>
            </a:r>
            <a:endParaRPr lang="es-MX" dirty="0" smtClean="0">
              <a:latin typeface="Century Gothic" pitchFamily="34" charset="0"/>
            </a:endParaRPr>
          </a:p>
        </p:txBody>
      </p:sp>
      <p:pic>
        <p:nvPicPr>
          <p:cNvPr id="1026" name="Picture 2" descr="https://upload.wikimedia.org/wikipedia/commons/thumb/2/25/Carracci_Angelique_et_Medor.jpg/350px-Carracci_Angelique_et_Medor.jpg"/>
          <p:cNvPicPr>
            <a:picLocks noChangeAspect="1" noChangeArrowheads="1"/>
          </p:cNvPicPr>
          <p:nvPr/>
        </p:nvPicPr>
        <p:blipFill>
          <a:blip r:embed="rId2" cstate="print"/>
          <a:srcRect/>
          <a:stretch>
            <a:fillRect/>
          </a:stretch>
        </p:blipFill>
        <p:spPr bwMode="auto">
          <a:xfrm>
            <a:off x="3563888" y="980728"/>
            <a:ext cx="3816424" cy="4752528"/>
          </a:xfrm>
          <a:prstGeom prst="rect">
            <a:avLst/>
          </a:prstGeom>
          <a:noFill/>
        </p:spPr>
      </p:pic>
    </p:spTree>
  </p:cSld>
  <p:clrMapOvr>
    <a:masterClrMapping/>
  </p:clrMapOvr>
  <p:transition spd="slow">
    <p:cover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173</TotalTime>
  <Words>395</Words>
  <Application>Microsoft Office PowerPoint</Application>
  <PresentationFormat>Presentación en pantalla (4:3)</PresentationFormat>
  <Paragraphs>105</Paragraphs>
  <Slides>15</Slides>
  <Notes>0</Notes>
  <HiddenSlides>0</HiddenSlides>
  <MMClips>1</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Mirador</vt:lpstr>
      <vt:lpstr>Universidad nacional autónoma de mexico colegio de ciencia y humanidades plantel azcaptozalco</vt:lpstr>
      <vt:lpstr>Presentación de PowerPoint</vt:lpstr>
      <vt:lpstr>EROS NOS VISITA</vt:lpstr>
      <vt:lpstr>EROTISMO</vt:lpstr>
      <vt:lpstr>Presentación de PowerPoint</vt:lpstr>
      <vt:lpstr>Presentación de PowerPoint</vt:lpstr>
      <vt:lpstr>El poder del Erotismo</vt:lpstr>
      <vt:lpstr>Presentación de PowerPoint</vt:lpstr>
      <vt:lpstr>El erotismo a través de medios expresivos: </vt:lpstr>
      <vt:lpstr>Presentación de PowerPoint</vt:lpstr>
      <vt:lpstr>Presentación de PowerPoint</vt:lpstr>
      <vt:lpstr>El erotismo en el mercado &amp; la sexualidad.</vt:lpstr>
      <vt:lpstr>Presentación de PowerPoint</vt:lpstr>
      <vt:lpstr>Presentación de PowerPoint</vt:lpstr>
      <vt:lpstr>Presentación de PowerPoint</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EROTISMO</dc:title>
  <dc:creator>Blanca</dc:creator>
  <cp:lastModifiedBy>Amalia</cp:lastModifiedBy>
  <cp:revision>19</cp:revision>
  <dcterms:created xsi:type="dcterms:W3CDTF">2013-03-20T03:08:18Z</dcterms:created>
  <dcterms:modified xsi:type="dcterms:W3CDTF">2013-04-08T02:39:50Z</dcterms:modified>
</cp:coreProperties>
</file>