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7" r:id="rId2"/>
    <p:sldId id="268" r:id="rId3"/>
    <p:sldId id="269" r:id="rId4"/>
    <p:sldId id="270" r:id="rId5"/>
    <p:sldId id="266" r:id="rId6"/>
    <p:sldId id="264" r:id="rId7"/>
    <p:sldId id="265" r:id="rId8"/>
    <p:sldId id="259" r:id="rId9"/>
    <p:sldId id="260" r:id="rId10"/>
    <p:sldId id="257" r:id="rId11"/>
    <p:sldId id="258" r:id="rId12"/>
    <p:sldId id="256" r:id="rId13"/>
    <p:sldId id="261" r:id="rId14"/>
    <p:sldId id="262"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C1FEEE4-C901-404B-A21F-3F7E3BFEBBEF}" type="datetimeFigureOut">
              <a:rPr lang="es-ES" smtClean="0"/>
              <a:pPr/>
              <a:t>13/03/2013</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57E7352A-E1DC-4930-90AD-3C0A6B7EAE81}"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C1FEEE4-C901-404B-A21F-3F7E3BFEBBEF}" type="datetimeFigureOut">
              <a:rPr lang="es-ES" smtClean="0"/>
              <a:pPr/>
              <a:t>13/03/2013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7E7352A-E1DC-4930-90AD-3C0A6B7EAE8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C1FEEE4-C901-404B-A21F-3F7E3BFEBBEF}" type="datetimeFigureOut">
              <a:rPr lang="es-ES" smtClean="0"/>
              <a:pPr/>
              <a:t>13/03/2013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7E7352A-E1DC-4930-90AD-3C0A6B7EAE8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C1FEEE4-C901-404B-A21F-3F7E3BFEBBEF}" type="datetimeFigureOut">
              <a:rPr lang="es-ES" smtClean="0"/>
              <a:pPr/>
              <a:t>13/03/2013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7E7352A-E1DC-4930-90AD-3C0A6B7EAE8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C1FEEE4-C901-404B-A21F-3F7E3BFEBBEF}" type="datetimeFigureOut">
              <a:rPr lang="es-ES" smtClean="0"/>
              <a:pPr/>
              <a:t>13/03/2013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7E7352A-E1DC-4930-90AD-3C0A6B7EAE81}"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C1FEEE4-C901-404B-A21F-3F7E3BFEBBEF}" type="datetimeFigureOut">
              <a:rPr lang="es-ES" smtClean="0"/>
              <a:pPr/>
              <a:t>13/03/2013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7E7352A-E1DC-4930-90AD-3C0A6B7EAE8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C1FEEE4-C901-404B-A21F-3F7E3BFEBBEF}" type="datetimeFigureOut">
              <a:rPr lang="es-ES" smtClean="0"/>
              <a:pPr/>
              <a:t>13/03/2013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7E7352A-E1DC-4930-90AD-3C0A6B7EAE8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C1FEEE4-C901-404B-A21F-3F7E3BFEBBEF}" type="datetimeFigureOut">
              <a:rPr lang="es-ES" smtClean="0"/>
              <a:pPr/>
              <a:t>13/03/2013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7E7352A-E1DC-4930-90AD-3C0A6B7EAE8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C1FEEE4-C901-404B-A21F-3F7E3BFEBBEF}" type="datetimeFigureOut">
              <a:rPr lang="es-ES" smtClean="0"/>
              <a:pPr/>
              <a:t>13/03/2013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7E7352A-E1DC-4930-90AD-3C0A6B7EAE8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C1FEEE4-C901-404B-A21F-3F7E3BFEBBEF}" type="datetimeFigureOut">
              <a:rPr lang="es-ES" smtClean="0"/>
              <a:pPr/>
              <a:t>13/03/2013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7E7352A-E1DC-4930-90AD-3C0A6B7EAE8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C1FEEE4-C901-404B-A21F-3F7E3BFEBBEF}" type="datetimeFigureOut">
              <a:rPr lang="es-ES" smtClean="0"/>
              <a:pPr/>
              <a:t>13/03/2013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57E7352A-E1DC-4930-90AD-3C0A6B7EAE81}"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C1FEEE4-C901-404B-A21F-3F7E3BFEBBEF}" type="datetimeFigureOut">
              <a:rPr lang="es-ES" smtClean="0"/>
              <a:pPr/>
              <a:t>13/03/2013</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E7352A-E1DC-4930-90AD-3C0A6B7EAE81}"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Etapas de Desarrollo Psicosexual</a:t>
            </a:r>
            <a:endParaRPr lang="es-ES" b="1" dirty="0"/>
          </a:p>
        </p:txBody>
      </p:sp>
      <p:sp>
        <p:nvSpPr>
          <p:cNvPr id="3" name="2 Subtítulo"/>
          <p:cNvSpPr>
            <a:spLocks noGrp="1"/>
          </p:cNvSpPr>
          <p:nvPr>
            <p:ph idx="1"/>
          </p:nvPr>
        </p:nvSpPr>
        <p:spPr/>
        <p:txBody>
          <a:bodyPr>
            <a:normAutofit/>
          </a:bodyPr>
          <a:lstStyle/>
          <a:p>
            <a:endParaRPr lang="es-ES" dirty="0" smtClean="0"/>
          </a:p>
          <a:p>
            <a:r>
              <a:rPr lang="es-MX" dirty="0"/>
              <a:t>Díaz Rodríguez Monserrat </a:t>
            </a:r>
            <a:r>
              <a:rPr lang="es-MX" dirty="0" err="1"/>
              <a:t>Heikki</a:t>
            </a:r>
            <a:r>
              <a:rPr lang="es-MX" dirty="0"/>
              <a:t/>
            </a:r>
            <a:br>
              <a:rPr lang="es-MX" dirty="0"/>
            </a:br>
            <a:r>
              <a:rPr lang="es-MX" dirty="0"/>
              <a:t>Gómez Romero </a:t>
            </a:r>
            <a:r>
              <a:rPr lang="es-MX" dirty="0" err="1"/>
              <a:t>Maydelid</a:t>
            </a:r>
            <a:r>
              <a:rPr lang="es-MX" dirty="0"/>
              <a:t/>
            </a:r>
            <a:br>
              <a:rPr lang="es-MX" dirty="0"/>
            </a:br>
            <a:r>
              <a:rPr lang="es-MX" dirty="0"/>
              <a:t>Jaime García Alejandro</a:t>
            </a:r>
            <a:br>
              <a:rPr lang="es-MX" dirty="0"/>
            </a:br>
            <a:r>
              <a:rPr lang="es-MX" dirty="0"/>
              <a:t>Palacios Irigoyen Brandon</a:t>
            </a:r>
            <a:br>
              <a:rPr lang="es-MX" dirty="0"/>
            </a:br>
            <a:r>
              <a:rPr lang="es-MX" dirty="0"/>
              <a:t>Rosales Hernández Michelle</a:t>
            </a:r>
            <a:br>
              <a:rPr lang="es-MX" dirty="0"/>
            </a:br>
            <a:r>
              <a:rPr lang="es-MX" dirty="0"/>
              <a:t>Vázquez Sánchez Bryan </a:t>
            </a:r>
            <a:br>
              <a:rPr lang="es-MX" dirty="0"/>
            </a:br>
            <a:r>
              <a:rPr lang="es-MX" dirty="0" err="1"/>
              <a:t>WebRep</a:t>
            </a:r>
            <a:endParaRPr lang="es-MX" dirty="0"/>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logys.net/UserFiles/image/salud/2009/saludinfantil/09/edip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285797">
            <a:off x="2915816" y="596262"/>
            <a:ext cx="3816424" cy="4770530"/>
          </a:xfrm>
          <a:prstGeom prst="rect">
            <a:avLst/>
          </a:prstGeom>
          <a:noFill/>
          <a:extLst>
            <a:ext uri="{909E8E84-426E-40DD-AFC4-6F175D3DCCD1}">
              <a14:hiddenFill xmlns:a14="http://schemas.microsoft.com/office/drawing/2010/main">
                <a:solidFill>
                  <a:srgbClr val="FFFFFF"/>
                </a:solidFill>
              </a14:hiddenFill>
            </a:ext>
          </a:extLst>
        </p:spPr>
      </p:pic>
      <p:sp>
        <p:nvSpPr>
          <p:cNvPr id="4" name="3 Título"/>
          <p:cNvSpPr>
            <a:spLocks noGrp="1"/>
          </p:cNvSpPr>
          <p:nvPr>
            <p:ph type="title"/>
          </p:nvPr>
        </p:nvSpPr>
        <p:spPr>
          <a:xfrm flipV="1">
            <a:off x="457200" y="0"/>
            <a:ext cx="8229600" cy="274638"/>
          </a:xfrm>
        </p:spPr>
        <p:txBody>
          <a:bodyPr>
            <a:normAutofit fontScale="90000"/>
          </a:bodyPr>
          <a:lstStyle/>
          <a:p>
            <a:endParaRPr lang="es-MX" dirty="0"/>
          </a:p>
        </p:txBody>
      </p:sp>
      <p:sp>
        <p:nvSpPr>
          <p:cNvPr id="5" name="4 Marcador de contenido"/>
          <p:cNvSpPr>
            <a:spLocks noGrp="1"/>
          </p:cNvSpPr>
          <p:nvPr>
            <p:ph sz="quarter" idx="1"/>
          </p:nvPr>
        </p:nvSpPr>
        <p:spPr>
          <a:xfrm>
            <a:off x="457200" y="476672"/>
            <a:ext cx="8229600" cy="5649491"/>
          </a:xfrm>
        </p:spPr>
        <p:txBody>
          <a:bodyPr>
            <a:normAutofit lnSpcReduction="10000"/>
          </a:bodyPr>
          <a:lstStyle/>
          <a:p>
            <a:r>
              <a:rPr lang="es-MX" dirty="0" smtClean="0"/>
              <a:t>Uno de los conflictos psicosociales mas controvertidos y que se menciona con mas frecuencia se presenta durante la etapa fálica (de los 3 a los 5 o 6 años), y se caracteriza por una </a:t>
            </a:r>
            <a:r>
              <a:rPr lang="es-MX" dirty="0" err="1" smtClean="0"/>
              <a:t>autoestimulación</a:t>
            </a:r>
            <a:r>
              <a:rPr lang="es-MX" dirty="0" smtClean="0"/>
              <a:t> genital temprana. Este conflicto es el tema de la tragedia griega de Edipo Rey en la que Edipo esta predestinado a matar a su padre y, sin saberlo a desposar a su madre.</a:t>
            </a:r>
          </a:p>
          <a:p>
            <a:r>
              <a:rPr lang="es-MX" dirty="0" smtClean="0"/>
              <a:t>Freud estableció que todos los chicos liberan esta fantasía cuando la </a:t>
            </a:r>
            <a:r>
              <a:rPr lang="es-MX" dirty="0" err="1" smtClean="0"/>
              <a:t>autoestimulacion</a:t>
            </a:r>
            <a:r>
              <a:rPr lang="es-MX" dirty="0" smtClean="0"/>
              <a:t> genital se acompaña de imágenes de interacción sexual con la madre. Estas fantasías se acompañan de fuertes sentimientos de envidia y quizá de ira hacia el padre, con quien se identifican pero cuyo lugar desean ocupar.</a:t>
            </a:r>
          </a:p>
        </p:txBody>
      </p:sp>
    </p:spTree>
    <p:extLst>
      <p:ext uri="{BB962C8B-B14F-4D97-AF65-F5344CB8AC3E}">
        <p14:creationId xmlns:p14="http://schemas.microsoft.com/office/powerpoint/2010/main" val="23169622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flipV="1">
            <a:off x="457200" y="0"/>
            <a:ext cx="8229600" cy="274638"/>
          </a:xfrm>
        </p:spPr>
        <p:txBody>
          <a:bodyPr>
            <a:normAutofit fontScale="90000"/>
          </a:bodyPr>
          <a:lstStyle/>
          <a:p>
            <a:endParaRPr lang="es-MX" dirty="0"/>
          </a:p>
        </p:txBody>
      </p:sp>
      <p:sp>
        <p:nvSpPr>
          <p:cNvPr id="3" name="2 Marcador de contenido"/>
          <p:cNvSpPr>
            <a:spLocks noGrp="1"/>
          </p:cNvSpPr>
          <p:nvPr>
            <p:ph sz="quarter" idx="1"/>
          </p:nvPr>
        </p:nvSpPr>
        <p:spPr>
          <a:xfrm>
            <a:off x="457200" y="1988840"/>
            <a:ext cx="8229600" cy="2880320"/>
          </a:xfrm>
        </p:spPr>
        <p:txBody>
          <a:bodyPr>
            <a:normAutofit/>
          </a:bodyPr>
          <a:lstStyle/>
          <a:p>
            <a:r>
              <a:rPr lang="es-MX" dirty="0" smtClean="0"/>
              <a:t>Además desarrollan temores marcados de que el padre pudiera castigar tal deseo, cortándoles el pene, de ahí el fenómeno de ansiedad de castración. Este miedo ayuda al chico a mantener bajo control sus impulsos lujuriosos hacia la madre.</a:t>
            </a:r>
            <a:endParaRPr lang="es-MX" dirty="0"/>
          </a:p>
        </p:txBody>
      </p:sp>
      <p:pic>
        <p:nvPicPr>
          <p:cNvPr id="2050" name="Picture 2" descr="http://t3.gstatic.com/images?q=tbn:ANd9GcSOoM4-wBJNr2yC9muOcg-xT76e6Xdy-Fi_CGFnVFPDKawlp8o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3678212"/>
            <a:ext cx="2808312" cy="2706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52660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Etapa de Latencia</a:t>
            </a:r>
            <a:endParaRPr lang="es-ES" dirty="0"/>
          </a:p>
        </p:txBody>
      </p:sp>
      <p:sp>
        <p:nvSpPr>
          <p:cNvPr id="5" name="4 Marcador de contenido"/>
          <p:cNvSpPr>
            <a:spLocks noGrp="1"/>
          </p:cNvSpPr>
          <p:nvPr>
            <p:ph idx="1"/>
          </p:nvPr>
        </p:nvSpPr>
        <p:spPr/>
        <p:txBody>
          <a:bodyPr>
            <a:normAutofit/>
          </a:bodyPr>
          <a:lstStyle/>
          <a:p>
            <a:pPr algn="just"/>
            <a:r>
              <a:rPr lang="es-ES" dirty="0" smtClean="0"/>
              <a:t>Es la etapa que comprende entre los seis y los doce años aproximadamente.</a:t>
            </a:r>
          </a:p>
          <a:p>
            <a:pPr algn="just"/>
            <a:r>
              <a:rPr lang="es-ES" dirty="0" smtClean="0"/>
              <a:t>El niño abandona el interés por los genitales y su atención se centra en otros campos como las relaciones interpersonales.</a:t>
            </a:r>
          </a:p>
          <a:p>
            <a:pPr algn="just"/>
            <a:r>
              <a:rPr lang="es-ES" dirty="0" smtClean="0"/>
              <a:t>Muchos psicólogos afirman que es una etapa en donde el ser humano se prepara para la siguiente etapa. Por lo que se puede decir que no es una etapa psicosexual auténtica.</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Subtítulo"/>
          <p:cNvSpPr>
            <a:spLocks noGrp="1"/>
          </p:cNvSpPr>
          <p:nvPr>
            <p:ph idx="1"/>
          </p:nvPr>
        </p:nvSpPr>
        <p:spPr/>
        <p:txBody>
          <a:bodyPr/>
          <a:lstStyle/>
          <a:p>
            <a:r>
              <a:rPr lang="es-MX" b="1" dirty="0">
                <a:solidFill>
                  <a:schemeClr val="tx1"/>
                </a:solidFill>
              </a:rPr>
              <a:t>ETAPA GENITAL</a:t>
            </a:r>
            <a:endParaRPr lang="es-MX" dirty="0">
              <a:solidFill>
                <a:schemeClr val="tx1"/>
              </a:solidFill>
            </a:endParaRPr>
          </a:p>
          <a:p>
            <a:pPr algn="l"/>
            <a:endParaRPr lang="es-MX" b="1" dirty="0"/>
          </a:p>
          <a:p>
            <a:pPr algn="l"/>
            <a:r>
              <a:rPr lang="es-MX" sz="2400" b="1" dirty="0" smtClean="0">
                <a:solidFill>
                  <a:schemeClr val="tx1"/>
                </a:solidFill>
              </a:rPr>
              <a:t>RASGO</a:t>
            </a:r>
            <a:r>
              <a:rPr lang="es-MX" sz="2400" b="1" dirty="0">
                <a:solidFill>
                  <a:schemeClr val="tx1"/>
                </a:solidFill>
              </a:rPr>
              <a:t> DE CARÁCTER:</a:t>
            </a:r>
            <a:endParaRPr lang="es-MX" sz="2400" dirty="0">
              <a:solidFill>
                <a:schemeClr val="tx1"/>
              </a:solidFill>
            </a:endParaRPr>
          </a:p>
          <a:p>
            <a:pPr algn="l"/>
            <a:endParaRPr lang="es-MX" sz="2400" dirty="0">
              <a:solidFill>
                <a:schemeClr val="tx1"/>
              </a:solidFill>
            </a:endParaRPr>
          </a:p>
          <a:p>
            <a:pPr algn="l"/>
            <a:r>
              <a:rPr lang="es-MX" sz="2400" b="1" dirty="0">
                <a:solidFill>
                  <a:schemeClr val="tx1"/>
                </a:solidFill>
              </a:rPr>
              <a:t>El individuo alcanza una capacidad </a:t>
            </a:r>
            <a:r>
              <a:rPr lang="es-MX" sz="2400" b="1" dirty="0" smtClean="0">
                <a:solidFill>
                  <a:schemeClr val="tx1"/>
                </a:solidFill>
              </a:rPr>
              <a:t>de autorrealización </a:t>
            </a:r>
            <a:r>
              <a:rPr lang="es-MX" sz="2400" b="1" dirty="0">
                <a:solidFill>
                  <a:schemeClr val="tx1"/>
                </a:solidFill>
              </a:rPr>
              <a:t>y participación </a:t>
            </a:r>
            <a:r>
              <a:rPr lang="es-MX" sz="2400" b="1" dirty="0" smtClean="0">
                <a:solidFill>
                  <a:schemeClr val="tx1"/>
                </a:solidFill>
              </a:rPr>
              <a:t>consciente </a:t>
            </a:r>
            <a:r>
              <a:rPr lang="es-MX" sz="2400" b="1" dirty="0">
                <a:solidFill>
                  <a:schemeClr val="tx1"/>
                </a:solidFill>
              </a:rPr>
              <a:t>en </a:t>
            </a:r>
            <a:r>
              <a:rPr lang="es-MX" sz="2400" b="1" dirty="0" smtClean="0">
                <a:solidFill>
                  <a:schemeClr val="tx1"/>
                </a:solidFill>
              </a:rPr>
              <a:t>su trabajo</a:t>
            </a:r>
            <a:r>
              <a:rPr lang="es-MX" sz="2400" b="1" dirty="0">
                <a:solidFill>
                  <a:schemeClr val="tx1"/>
                </a:solidFill>
              </a:rPr>
              <a:t> y aplicaciones creativas para alcanzar objetivos.</a:t>
            </a:r>
            <a:endParaRPr lang="es-MX" sz="2400" dirty="0">
              <a:solidFill>
                <a:schemeClr val="tx1"/>
              </a:solidFill>
            </a:endParaRPr>
          </a:p>
          <a:p>
            <a:r>
              <a:rPr lang="es-MX" dirty="0" smtClean="0"/>
              <a:t/>
            </a:r>
            <a:br>
              <a:rPr lang="es-MX" dirty="0" smtClean="0"/>
            </a:br>
            <a:endParaRPr lang="es-MX" dirty="0"/>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7890" y="908720"/>
            <a:ext cx="4248472" cy="2808312"/>
          </a:xfrm>
          <a:prstGeom prst="rect">
            <a:avLst/>
          </a:prstGeom>
        </p:spPr>
      </p:pic>
    </p:spTree>
    <p:extLst>
      <p:ext uri="{BB962C8B-B14F-4D97-AF65-F5344CB8AC3E}">
        <p14:creationId xmlns:p14="http://schemas.microsoft.com/office/powerpoint/2010/main" val="3240484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700808"/>
            <a:ext cx="8229600" cy="4525963"/>
          </a:xfrm>
        </p:spPr>
        <p:txBody>
          <a:bodyPr/>
          <a:lstStyle/>
          <a:p>
            <a:r>
              <a:rPr lang="es-MX" sz="2400" dirty="0" smtClean="0">
                <a:latin typeface="Arial" pitchFamily="34" charset="0"/>
                <a:cs typeface="Arial" pitchFamily="34" charset="0"/>
              </a:rPr>
              <a:t>La </a:t>
            </a:r>
            <a:r>
              <a:rPr lang="es-MX" sz="2400" dirty="0">
                <a:latin typeface="Arial" pitchFamily="34" charset="0"/>
                <a:cs typeface="Arial" pitchFamily="34" charset="0"/>
              </a:rPr>
              <a:t>madurez fisiológica sexual </a:t>
            </a:r>
            <a:endParaRPr lang="es-MX" sz="2400" dirty="0" smtClean="0">
              <a:latin typeface="Arial" pitchFamily="34" charset="0"/>
              <a:cs typeface="Arial" pitchFamily="34" charset="0"/>
            </a:endParaRPr>
          </a:p>
          <a:p>
            <a:r>
              <a:rPr lang="es-MX" sz="2400" dirty="0" smtClean="0">
                <a:latin typeface="Arial" pitchFamily="34" charset="0"/>
                <a:cs typeface="Arial" pitchFamily="34" charset="0"/>
              </a:rPr>
              <a:t>Produce </a:t>
            </a:r>
            <a:r>
              <a:rPr lang="es-MX" sz="2400" dirty="0">
                <a:latin typeface="Arial" pitchFamily="34" charset="0"/>
                <a:cs typeface="Arial" pitchFamily="34" charset="0"/>
              </a:rPr>
              <a:t>una </a:t>
            </a:r>
            <a:r>
              <a:rPr lang="es-MX" sz="2400" dirty="0" smtClean="0">
                <a:latin typeface="Arial" pitchFamily="34" charset="0"/>
                <a:cs typeface="Arial" pitchFamily="34" charset="0"/>
              </a:rPr>
              <a:t>regresión en </a:t>
            </a:r>
            <a:r>
              <a:rPr lang="es-MX" sz="2400" dirty="0">
                <a:latin typeface="Arial" pitchFamily="34" charset="0"/>
                <a:cs typeface="Arial" pitchFamily="34" charset="0"/>
              </a:rPr>
              <a:t>la organización de la personalidad </a:t>
            </a:r>
          </a:p>
          <a:p>
            <a:r>
              <a:rPr lang="es-MX" sz="2400" dirty="0">
                <a:latin typeface="Arial" pitchFamily="34" charset="0"/>
                <a:cs typeface="Arial" pitchFamily="34" charset="0"/>
              </a:rPr>
              <a:t>Intensifican </a:t>
            </a:r>
            <a:r>
              <a:rPr lang="es-MX" sz="2400" dirty="0" smtClean="0">
                <a:latin typeface="Arial" pitchFamily="34" charset="0"/>
                <a:cs typeface="Arial" pitchFamily="34" charset="0"/>
              </a:rPr>
              <a:t>los impulsos del </a:t>
            </a:r>
            <a:r>
              <a:rPr lang="es-MX" sz="2400" dirty="0">
                <a:latin typeface="Arial" pitchFamily="34" charset="0"/>
                <a:cs typeface="Arial" pitchFamily="34" charset="0"/>
              </a:rPr>
              <a:t>s</a:t>
            </a:r>
            <a:r>
              <a:rPr lang="es-MX" sz="2400" dirty="0" smtClean="0">
                <a:latin typeface="Arial" pitchFamily="34" charset="0"/>
                <a:cs typeface="Arial" pitchFamily="34" charset="0"/>
              </a:rPr>
              <a:t>istema hormonal </a:t>
            </a:r>
          </a:p>
          <a:p>
            <a:endParaRPr lang="es-MX" sz="2400" dirty="0">
              <a:latin typeface="Arial" pitchFamily="34" charset="0"/>
              <a:cs typeface="Arial" pitchFamily="34" charset="0"/>
            </a:endParaRPr>
          </a:p>
          <a:p>
            <a:endParaRPr lang="es-MX" sz="2400" dirty="0">
              <a:latin typeface="Arial" pitchFamily="34" charset="0"/>
              <a:cs typeface="Arial" pitchFamily="34" charset="0"/>
            </a:endParaRPr>
          </a:p>
          <a:p>
            <a:pPr marL="0" indent="0">
              <a:buNone/>
            </a:pPr>
            <a:endParaRPr lang="es-MX" sz="2800" dirty="0"/>
          </a:p>
        </p:txBody>
      </p:sp>
      <p:sp>
        <p:nvSpPr>
          <p:cNvPr id="2" name="1 Título"/>
          <p:cNvSpPr>
            <a:spLocks noGrp="1"/>
          </p:cNvSpPr>
          <p:nvPr>
            <p:ph type="title"/>
          </p:nvPr>
        </p:nvSpPr>
        <p:spPr>
          <a:xfrm>
            <a:off x="467544" y="260648"/>
            <a:ext cx="8229600" cy="1224136"/>
          </a:xfrm>
        </p:spPr>
        <p:txBody>
          <a:bodyPr>
            <a:normAutofit fontScale="90000"/>
          </a:bodyPr>
          <a:lstStyle/>
          <a:p>
            <a:r>
              <a:rPr lang="es-MX" b="1" dirty="0" smtClean="0"/>
              <a:t/>
            </a:r>
            <a:br>
              <a:rPr lang="es-MX" b="1" dirty="0" smtClean="0"/>
            </a:br>
            <a:r>
              <a:rPr lang="es-MX" b="1" dirty="0" smtClean="0"/>
              <a:t>DESCRIPCION:</a:t>
            </a:r>
            <a:br>
              <a:rPr lang="es-MX" b="1" dirty="0" smtClean="0"/>
            </a:br>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3861048"/>
            <a:ext cx="3894250" cy="2593848"/>
          </a:xfrm>
          <a:prstGeom prst="rect">
            <a:avLst/>
          </a:prstGeom>
        </p:spPr>
      </p:pic>
    </p:spTree>
    <p:extLst>
      <p:ext uri="{BB962C8B-B14F-4D97-AF65-F5344CB8AC3E}">
        <p14:creationId xmlns:p14="http://schemas.microsoft.com/office/powerpoint/2010/main" val="3523175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p:txBody>
          <a:bodyPr/>
          <a:lstStyle/>
          <a:p>
            <a:r>
              <a:rPr lang="es-MX" dirty="0" smtClean="0"/>
              <a:t>Etapa Oral</a:t>
            </a:r>
            <a:endParaRPr lang="es-ES" dirty="0"/>
          </a:p>
        </p:txBody>
      </p:sp>
      <p:sp>
        <p:nvSpPr>
          <p:cNvPr id="10" name="9 Marcador de contenido"/>
          <p:cNvSpPr>
            <a:spLocks noGrp="1"/>
          </p:cNvSpPr>
          <p:nvPr>
            <p:ph sz="half" idx="1"/>
          </p:nvPr>
        </p:nvSpPr>
        <p:spPr/>
        <p:txBody>
          <a:bodyPr/>
          <a:lstStyle/>
          <a:p>
            <a:pPr algn="just"/>
            <a:r>
              <a:rPr lang="es-MX" dirty="0" smtClean="0"/>
              <a:t>Abarca lo dos primeros años de vida</a:t>
            </a:r>
          </a:p>
          <a:p>
            <a:pPr algn="just"/>
            <a:r>
              <a:rPr lang="es-MX" dirty="0" smtClean="0"/>
              <a:t>Enfoque por la necesidad del alimento</a:t>
            </a:r>
          </a:p>
          <a:p>
            <a:pPr algn="just"/>
            <a:r>
              <a:rPr lang="es-MX" dirty="0" smtClean="0"/>
              <a:t>Labios, boca y lengua principal fuente de placer</a:t>
            </a:r>
          </a:p>
          <a:p>
            <a:endParaRPr lang="es-ES" dirty="0"/>
          </a:p>
        </p:txBody>
      </p:sp>
      <p:sp>
        <p:nvSpPr>
          <p:cNvPr id="11" name="10 Marcador de contenido"/>
          <p:cNvSpPr>
            <a:spLocks noGrp="1"/>
          </p:cNvSpPr>
          <p:nvPr>
            <p:ph sz="half" idx="2"/>
          </p:nvPr>
        </p:nvSpPr>
        <p:spPr/>
        <p:txBody>
          <a:bodyPr/>
          <a:lstStyle/>
          <a:p>
            <a:endParaRPr lang="es-ES"/>
          </a:p>
        </p:txBody>
      </p:sp>
      <p:pic>
        <p:nvPicPr>
          <p:cNvPr id="1026" name="Picture 2" descr="http://www.guiaparapadres.com/files/article/thumb/e/el-chupo-amigo-o-enemigo_k9x1v.jpg"/>
          <p:cNvPicPr>
            <a:picLocks noChangeAspect="1" noChangeArrowheads="1"/>
          </p:cNvPicPr>
          <p:nvPr/>
        </p:nvPicPr>
        <p:blipFill>
          <a:blip r:embed="rId2"/>
          <a:srcRect/>
          <a:stretch>
            <a:fillRect/>
          </a:stretch>
        </p:blipFill>
        <p:spPr bwMode="auto">
          <a:xfrm>
            <a:off x="4929190" y="1071546"/>
            <a:ext cx="2220606" cy="2843206"/>
          </a:xfrm>
          <a:prstGeom prst="rect">
            <a:avLst/>
          </a:prstGeom>
          <a:noFill/>
        </p:spPr>
      </p:pic>
      <p:pic>
        <p:nvPicPr>
          <p:cNvPr id="1028" name="Picture 4" descr="http://4.bp.blogspot.com/-qLzGlQC6shg/T4UuaA2wGrI/AAAAAAAAAWU/XlAXWYAO8EQ/s1600/LABIOS+Y+LENGUA.jpg"/>
          <p:cNvPicPr>
            <a:picLocks noChangeAspect="1" noChangeArrowheads="1"/>
          </p:cNvPicPr>
          <p:nvPr/>
        </p:nvPicPr>
        <p:blipFill>
          <a:blip r:embed="rId3"/>
          <a:srcRect/>
          <a:stretch>
            <a:fillRect/>
          </a:stretch>
        </p:blipFill>
        <p:spPr bwMode="auto">
          <a:xfrm rot="20549704">
            <a:off x="5190387" y="4144228"/>
            <a:ext cx="3381907" cy="225742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sz="half" idx="1"/>
          </p:nvPr>
        </p:nvSpPr>
        <p:spPr/>
        <p:txBody>
          <a:bodyPr/>
          <a:lstStyle/>
          <a:p>
            <a:pPr algn="just"/>
            <a:r>
              <a:rPr lang="es-MX" dirty="0" smtClean="0"/>
              <a:t>Sino se recibe la recompensa en una etapa, habrá una fijación</a:t>
            </a:r>
          </a:p>
          <a:p>
            <a:pPr algn="just"/>
            <a:endParaRPr lang="es-MX" dirty="0" smtClean="0"/>
          </a:p>
          <a:p>
            <a:pPr algn="just"/>
            <a:r>
              <a:rPr lang="es-MX" dirty="0" smtClean="0"/>
              <a:t>Ésta se verá reflejada en la etapa adulta</a:t>
            </a:r>
            <a:endParaRPr lang="es-ES" dirty="0"/>
          </a:p>
        </p:txBody>
      </p:sp>
      <p:sp>
        <p:nvSpPr>
          <p:cNvPr id="4" name="3 Marcador de contenido"/>
          <p:cNvSpPr>
            <a:spLocks noGrp="1"/>
          </p:cNvSpPr>
          <p:nvPr>
            <p:ph sz="half" idx="2"/>
          </p:nvPr>
        </p:nvSpPr>
        <p:spPr/>
        <p:txBody>
          <a:bodyPr/>
          <a:lstStyle/>
          <a:p>
            <a:endParaRPr lang="es-ES"/>
          </a:p>
        </p:txBody>
      </p:sp>
      <p:pic>
        <p:nvPicPr>
          <p:cNvPr id="25602" name="Picture 2" descr="http://www.cuidadoysalud.com/wp-content/uploads/2012/02/C%C3%B3mo-Dejar-de-Morderte-las-U%C3%B1as.jpg"/>
          <p:cNvPicPr>
            <a:picLocks noChangeAspect="1" noChangeArrowheads="1"/>
          </p:cNvPicPr>
          <p:nvPr/>
        </p:nvPicPr>
        <p:blipFill>
          <a:blip r:embed="rId2"/>
          <a:srcRect/>
          <a:stretch>
            <a:fillRect/>
          </a:stretch>
        </p:blipFill>
        <p:spPr bwMode="auto">
          <a:xfrm rot="650772">
            <a:off x="5148464" y="1576571"/>
            <a:ext cx="2575001" cy="2575001"/>
          </a:xfrm>
          <a:prstGeom prst="rect">
            <a:avLst/>
          </a:prstGeom>
          <a:noFill/>
        </p:spPr>
      </p:pic>
      <p:pic>
        <p:nvPicPr>
          <p:cNvPr id="25604" name="Picture 4" descr="http://mexablog.com/wp-content/uploads/2009/09/meganfoxchupandodedo1.jpg"/>
          <p:cNvPicPr>
            <a:picLocks noChangeAspect="1" noChangeArrowheads="1"/>
          </p:cNvPicPr>
          <p:nvPr/>
        </p:nvPicPr>
        <p:blipFill>
          <a:blip r:embed="rId3"/>
          <a:srcRect/>
          <a:stretch>
            <a:fillRect/>
          </a:stretch>
        </p:blipFill>
        <p:spPr bwMode="auto">
          <a:xfrm>
            <a:off x="4286248" y="4143380"/>
            <a:ext cx="2428892" cy="242889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MX" dirty="0" smtClean="0"/>
              <a:t>Etapa Anal</a:t>
            </a:r>
            <a:endParaRPr lang="es-ES" dirty="0"/>
          </a:p>
        </p:txBody>
      </p:sp>
      <p:sp>
        <p:nvSpPr>
          <p:cNvPr id="10" name="9 Marcador de contenido"/>
          <p:cNvSpPr>
            <a:spLocks noGrp="1"/>
          </p:cNvSpPr>
          <p:nvPr>
            <p:ph sz="half" idx="1"/>
          </p:nvPr>
        </p:nvSpPr>
        <p:spPr/>
        <p:txBody>
          <a:bodyPr/>
          <a:lstStyle/>
          <a:p>
            <a:r>
              <a:rPr lang="es-MX" dirty="0" smtClean="0"/>
              <a:t>Se expresa como el placer al evacuar</a:t>
            </a:r>
          </a:p>
          <a:p>
            <a:r>
              <a:rPr lang="es-MX" dirty="0" smtClean="0"/>
              <a:t>Va de los 2 a los 3 años</a:t>
            </a:r>
          </a:p>
          <a:p>
            <a:r>
              <a:rPr lang="es-MX" dirty="0" smtClean="0"/>
              <a:t>En la etapa expulsiva se arrojan las heces</a:t>
            </a:r>
          </a:p>
          <a:p>
            <a:r>
              <a:rPr lang="es-MX" dirty="0" smtClean="0"/>
              <a:t>En la etapa retentiva el placer viene reteniendo las heces en el ano</a:t>
            </a:r>
            <a:endParaRPr lang="es-ES" dirty="0"/>
          </a:p>
        </p:txBody>
      </p:sp>
      <p:sp>
        <p:nvSpPr>
          <p:cNvPr id="11" name="10 Marcador de contenido"/>
          <p:cNvSpPr>
            <a:spLocks noGrp="1"/>
          </p:cNvSpPr>
          <p:nvPr>
            <p:ph sz="half" idx="2"/>
          </p:nvPr>
        </p:nvSpPr>
        <p:spPr/>
        <p:txBody>
          <a:bodyPr/>
          <a:lstStyle/>
          <a:p>
            <a:endParaRPr lang="es-ES"/>
          </a:p>
        </p:txBody>
      </p:sp>
      <p:pic>
        <p:nvPicPr>
          <p:cNvPr id="26626" name="Picture 2" descr="http://bellezaslatinas.com/files/bellezaslatinas/etapas-del-nino.jpg"/>
          <p:cNvPicPr>
            <a:picLocks noChangeAspect="1" noChangeArrowheads="1"/>
          </p:cNvPicPr>
          <p:nvPr/>
        </p:nvPicPr>
        <p:blipFill>
          <a:blip r:embed="rId2"/>
          <a:srcRect/>
          <a:stretch>
            <a:fillRect/>
          </a:stretch>
        </p:blipFill>
        <p:spPr bwMode="auto">
          <a:xfrm>
            <a:off x="4786314" y="2143116"/>
            <a:ext cx="3124200" cy="39147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r>
              <a:rPr lang="es-MX" sz="7200" dirty="0" smtClean="0">
                <a:latin typeface="Berlin Sans FB Demi" pitchFamily="34" charset="0"/>
              </a:rPr>
              <a:t>Etapa Fálica: Complejo de Edipo y de Electra</a:t>
            </a:r>
            <a:endParaRPr lang="es-ES" sz="7200" dirty="0">
              <a:latin typeface="Berlin Sans FB Dem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548680"/>
            <a:ext cx="7848872" cy="5355312"/>
          </a:xfrm>
          <a:prstGeom prst="rect">
            <a:avLst/>
          </a:prstGeom>
          <a:noFill/>
        </p:spPr>
        <p:txBody>
          <a:bodyPr wrap="square" rtlCol="0">
            <a:spAutoFit/>
          </a:bodyPr>
          <a:lstStyle/>
          <a:p>
            <a:r>
              <a:rPr lang="es-MX" b="1" dirty="0"/>
              <a:t>Complejo de Electra</a:t>
            </a:r>
            <a:r>
              <a:rPr lang="es-MX" dirty="0" smtClean="0"/>
              <a:t/>
            </a:r>
            <a:br>
              <a:rPr lang="es-MX" dirty="0" smtClean="0"/>
            </a:br>
            <a:r>
              <a:rPr lang="es-MX" dirty="0">
                <a:latin typeface="Arial" pitchFamily="34" charset="0"/>
                <a:cs typeface="Arial" pitchFamily="34" charset="0"/>
              </a:rPr>
              <a:t>El clítoris de la niña se comporta al principio exactamente como un pene, </a:t>
            </a:r>
            <a:r>
              <a:rPr lang="es-MX" dirty="0" smtClean="0">
                <a:latin typeface="Arial" pitchFamily="34" charset="0"/>
                <a:cs typeface="Arial" pitchFamily="34" charset="0"/>
              </a:rPr>
              <a:t>pero</a:t>
            </a:r>
            <a:r>
              <a:rPr lang="es-MX" dirty="0">
                <a:latin typeface="Arial" pitchFamily="34" charset="0"/>
                <a:cs typeface="Arial" pitchFamily="34" charset="0"/>
              </a:rPr>
              <a:t> </a:t>
            </a:r>
            <a:r>
              <a:rPr lang="es-MX" dirty="0" smtClean="0">
                <a:latin typeface="Arial" pitchFamily="34" charset="0"/>
                <a:cs typeface="Arial" pitchFamily="34" charset="0"/>
              </a:rPr>
              <a:t>cuando </a:t>
            </a:r>
            <a:r>
              <a:rPr lang="es-MX" dirty="0">
                <a:latin typeface="Arial" pitchFamily="34" charset="0"/>
                <a:cs typeface="Arial" pitchFamily="34" charset="0"/>
              </a:rPr>
              <a:t>la sujeto tiene la ocasión de compararlo con el pene verdadero de un </a:t>
            </a:r>
            <a:r>
              <a:rPr lang="es-MX" dirty="0" smtClean="0">
                <a:latin typeface="Arial" pitchFamily="34" charset="0"/>
                <a:cs typeface="Arial" pitchFamily="34" charset="0"/>
              </a:rPr>
              <a:t>niño</a:t>
            </a:r>
            <a:r>
              <a:rPr lang="es-MX" dirty="0">
                <a:latin typeface="Arial" pitchFamily="34" charset="0"/>
                <a:cs typeface="Arial" pitchFamily="34" charset="0"/>
              </a:rPr>
              <a:t> </a:t>
            </a:r>
            <a:r>
              <a:rPr lang="es-MX" dirty="0" smtClean="0">
                <a:latin typeface="Arial" pitchFamily="34" charset="0"/>
                <a:cs typeface="Arial" pitchFamily="34" charset="0"/>
              </a:rPr>
              <a:t>encuentra </a:t>
            </a:r>
            <a:r>
              <a:rPr lang="es-MX" dirty="0">
                <a:latin typeface="Arial" pitchFamily="34" charset="0"/>
                <a:cs typeface="Arial" pitchFamily="34" charset="0"/>
              </a:rPr>
              <a:t>pequeño el suyo y siente este hecho </a:t>
            </a:r>
            <a:r>
              <a:rPr lang="es-MX" dirty="0" smtClean="0">
                <a:latin typeface="Arial" pitchFamily="34" charset="0"/>
                <a:cs typeface="Arial" pitchFamily="34" charset="0"/>
              </a:rPr>
              <a:t>como una </a:t>
            </a:r>
            <a:r>
              <a:rPr lang="es-MX" dirty="0">
                <a:latin typeface="Arial" pitchFamily="34" charset="0"/>
                <a:cs typeface="Arial" pitchFamily="34" charset="0"/>
              </a:rPr>
              <a:t>desventaja y un motivo </a:t>
            </a:r>
            <a:r>
              <a:rPr lang="es-MX" dirty="0" smtClean="0">
                <a:latin typeface="Arial" pitchFamily="34" charset="0"/>
                <a:cs typeface="Arial" pitchFamily="34" charset="0"/>
              </a:rPr>
              <a:t>de</a:t>
            </a:r>
            <a:r>
              <a:rPr lang="es-MX" dirty="0">
                <a:latin typeface="Arial" pitchFamily="34" charset="0"/>
                <a:cs typeface="Arial" pitchFamily="34" charset="0"/>
              </a:rPr>
              <a:t> </a:t>
            </a:r>
            <a:r>
              <a:rPr lang="es-MX" dirty="0" smtClean="0">
                <a:latin typeface="Arial" pitchFamily="34" charset="0"/>
                <a:cs typeface="Arial" pitchFamily="34" charset="0"/>
              </a:rPr>
              <a:t>inferioridad</a:t>
            </a:r>
            <a:r>
              <a:rPr lang="es-MX" dirty="0">
                <a:latin typeface="Arial" pitchFamily="34" charset="0"/>
                <a:cs typeface="Arial" pitchFamily="34" charset="0"/>
              </a:rPr>
              <a:t>, cayendo en la envidia fálica. La niña no considera su falta de </a:t>
            </a:r>
            <a:r>
              <a:rPr lang="es-MX" dirty="0" smtClean="0">
                <a:latin typeface="Arial" pitchFamily="34" charset="0"/>
                <a:cs typeface="Arial" pitchFamily="34" charset="0"/>
              </a:rPr>
              <a:t>pene</a:t>
            </a:r>
            <a:r>
              <a:rPr lang="es-MX" dirty="0">
                <a:latin typeface="Arial" pitchFamily="34" charset="0"/>
                <a:cs typeface="Arial" pitchFamily="34" charset="0"/>
              </a:rPr>
              <a:t> </a:t>
            </a:r>
            <a:r>
              <a:rPr lang="es-MX" dirty="0" smtClean="0">
                <a:latin typeface="Arial" pitchFamily="34" charset="0"/>
                <a:cs typeface="Arial" pitchFamily="34" charset="0"/>
              </a:rPr>
              <a:t>como </a:t>
            </a:r>
            <a:r>
              <a:rPr lang="es-MX" dirty="0">
                <a:latin typeface="Arial" pitchFamily="34" charset="0"/>
                <a:cs typeface="Arial" pitchFamily="34" charset="0"/>
              </a:rPr>
              <a:t>un carácter sexual, sino que lo explica como un castigo a la </a:t>
            </a:r>
            <a:r>
              <a:rPr lang="es-MX" dirty="0" smtClean="0">
                <a:latin typeface="Arial" pitchFamily="34" charset="0"/>
                <a:cs typeface="Arial" pitchFamily="34" charset="0"/>
              </a:rPr>
              <a:t>masturbación,</a:t>
            </a:r>
            <a:r>
              <a:rPr lang="es-MX" dirty="0">
                <a:latin typeface="Arial" pitchFamily="34" charset="0"/>
                <a:cs typeface="Arial" pitchFamily="34" charset="0"/>
              </a:rPr>
              <a:t> </a:t>
            </a:r>
            <a:r>
              <a:rPr lang="es-MX" dirty="0" smtClean="0">
                <a:latin typeface="Arial" pitchFamily="34" charset="0"/>
                <a:cs typeface="Arial" pitchFamily="34" charset="0"/>
              </a:rPr>
              <a:t>pudiendo </a:t>
            </a:r>
            <a:r>
              <a:rPr lang="es-MX" dirty="0">
                <a:latin typeface="Arial" pitchFamily="34" charset="0"/>
                <a:cs typeface="Arial" pitchFamily="34" charset="0"/>
              </a:rPr>
              <a:t>derivar en tres fenómenos: la inhibición sexual o la neurosis, a </a:t>
            </a:r>
            <a:r>
              <a:rPr lang="es-MX" dirty="0" smtClean="0">
                <a:latin typeface="Arial" pitchFamily="34" charset="0"/>
                <a:cs typeface="Arial" pitchFamily="34" charset="0"/>
              </a:rPr>
              <a:t>la</a:t>
            </a:r>
            <a:r>
              <a:rPr lang="es-MX" dirty="0">
                <a:latin typeface="Arial" pitchFamily="34" charset="0"/>
                <a:cs typeface="Arial" pitchFamily="34" charset="0"/>
              </a:rPr>
              <a:t> </a:t>
            </a:r>
            <a:r>
              <a:rPr lang="es-MX" dirty="0" smtClean="0">
                <a:latin typeface="Arial" pitchFamily="34" charset="0"/>
                <a:cs typeface="Arial" pitchFamily="34" charset="0"/>
              </a:rPr>
              <a:t>transformación </a:t>
            </a:r>
            <a:r>
              <a:rPr lang="es-MX" dirty="0">
                <a:latin typeface="Arial" pitchFamily="34" charset="0"/>
                <a:cs typeface="Arial" pitchFamily="34" charset="0"/>
              </a:rPr>
              <a:t>del carácter en el sentido de un complejo de masculinidad o </a:t>
            </a:r>
            <a:r>
              <a:rPr lang="es-MX" dirty="0" smtClean="0">
                <a:latin typeface="Arial" pitchFamily="34" charset="0"/>
                <a:cs typeface="Arial" pitchFamily="34" charset="0"/>
              </a:rPr>
              <a:t>el advenimiento </a:t>
            </a:r>
            <a:r>
              <a:rPr lang="es-MX" dirty="0">
                <a:latin typeface="Arial" pitchFamily="34" charset="0"/>
                <a:cs typeface="Arial" pitchFamily="34" charset="0"/>
              </a:rPr>
              <a:t>de la femineidad normal.</a:t>
            </a:r>
            <a:r>
              <a:rPr lang="es-MX" dirty="0" smtClean="0">
                <a:latin typeface="Arial" pitchFamily="34" charset="0"/>
                <a:cs typeface="Arial" pitchFamily="34" charset="0"/>
              </a:rPr>
              <a:t/>
            </a:r>
            <a:br>
              <a:rPr lang="es-MX" dirty="0" smtClean="0">
                <a:latin typeface="Arial" pitchFamily="34" charset="0"/>
                <a:cs typeface="Arial" pitchFamily="34" charset="0"/>
              </a:rPr>
            </a:br>
            <a:r>
              <a:rPr lang="es-MX" dirty="0">
                <a:latin typeface="Arial" pitchFamily="34" charset="0"/>
                <a:cs typeface="Arial" pitchFamily="34" charset="0"/>
              </a:rPr>
              <a:t>La falta de pene provoca una reacción de odio hacia la madre, por el hecho </a:t>
            </a:r>
            <a:r>
              <a:rPr lang="es-MX" dirty="0" smtClean="0">
                <a:latin typeface="Arial" pitchFamily="34" charset="0"/>
                <a:cs typeface="Arial" pitchFamily="34" charset="0"/>
              </a:rPr>
              <a:t>de</a:t>
            </a:r>
            <a:r>
              <a:rPr lang="es-MX" dirty="0">
                <a:latin typeface="Arial" pitchFamily="34" charset="0"/>
                <a:cs typeface="Arial" pitchFamily="34" charset="0"/>
              </a:rPr>
              <a:t> </a:t>
            </a:r>
            <a:r>
              <a:rPr lang="es-MX" dirty="0" smtClean="0">
                <a:latin typeface="Arial" pitchFamily="34" charset="0"/>
                <a:cs typeface="Arial" pitchFamily="34" charset="0"/>
              </a:rPr>
              <a:t>considerar </a:t>
            </a:r>
            <a:r>
              <a:rPr lang="es-MX" dirty="0">
                <a:latin typeface="Arial" pitchFamily="34" charset="0"/>
                <a:cs typeface="Arial" pitchFamily="34" charset="0"/>
              </a:rPr>
              <a:t>que le ha privado de un pene. Tal situación moviliza en ella </a:t>
            </a:r>
            <a:r>
              <a:rPr lang="es-MX" dirty="0" smtClean="0">
                <a:latin typeface="Arial" pitchFamily="34" charset="0"/>
                <a:cs typeface="Arial" pitchFamily="34" charset="0"/>
              </a:rPr>
              <a:t>una</a:t>
            </a:r>
            <a:r>
              <a:rPr lang="es-MX" dirty="0">
                <a:latin typeface="Arial" pitchFamily="34" charset="0"/>
                <a:cs typeface="Arial" pitchFamily="34" charset="0"/>
              </a:rPr>
              <a:t> </a:t>
            </a:r>
            <a:r>
              <a:rPr lang="es-MX" dirty="0" smtClean="0">
                <a:latin typeface="Arial" pitchFamily="34" charset="0"/>
                <a:cs typeface="Arial" pitchFamily="34" charset="0"/>
              </a:rPr>
              <a:t>regresión </a:t>
            </a:r>
            <a:r>
              <a:rPr lang="es-MX" dirty="0">
                <a:latin typeface="Arial" pitchFamily="34" charset="0"/>
                <a:cs typeface="Arial" pitchFamily="34" charset="0"/>
              </a:rPr>
              <a:t>a la etapa anal retentiva, cargando de libido los representantes de </a:t>
            </a:r>
            <a:r>
              <a:rPr lang="es-MX" dirty="0" smtClean="0">
                <a:latin typeface="Arial" pitchFamily="34" charset="0"/>
                <a:cs typeface="Arial" pitchFamily="34" charset="0"/>
              </a:rPr>
              <a:t>los</a:t>
            </a:r>
            <a:r>
              <a:rPr lang="es-MX" dirty="0">
                <a:latin typeface="Arial" pitchFamily="34" charset="0"/>
                <a:cs typeface="Arial" pitchFamily="34" charset="0"/>
              </a:rPr>
              <a:t> </a:t>
            </a:r>
            <a:r>
              <a:rPr lang="es-MX" dirty="0" smtClean="0">
                <a:latin typeface="Arial" pitchFamily="34" charset="0"/>
                <a:cs typeface="Arial" pitchFamily="34" charset="0"/>
              </a:rPr>
              <a:t>objetos </a:t>
            </a:r>
            <a:r>
              <a:rPr lang="es-MX" dirty="0">
                <a:latin typeface="Arial" pitchFamily="34" charset="0"/>
                <a:cs typeface="Arial" pitchFamily="34" charset="0"/>
              </a:rPr>
              <a:t>a través del simbolismo de los excrementos, que estarían dedicados al </a:t>
            </a:r>
            <a:r>
              <a:rPr lang="es-MX" dirty="0" smtClean="0">
                <a:latin typeface="Arial" pitchFamily="34" charset="0"/>
                <a:cs typeface="Arial" pitchFamily="34" charset="0"/>
              </a:rPr>
              <a:t>padre</a:t>
            </a:r>
            <a:r>
              <a:rPr lang="es-MX" dirty="0">
                <a:latin typeface="Arial" pitchFamily="34" charset="0"/>
                <a:cs typeface="Arial" pitchFamily="34" charset="0"/>
              </a:rPr>
              <a:t> </a:t>
            </a:r>
            <a:r>
              <a:rPr lang="es-MX" dirty="0" smtClean="0">
                <a:latin typeface="Arial" pitchFamily="34" charset="0"/>
                <a:cs typeface="Arial" pitchFamily="34" charset="0"/>
              </a:rPr>
              <a:t>y </a:t>
            </a:r>
            <a:r>
              <a:rPr lang="es-MX" dirty="0">
                <a:latin typeface="Arial" pitchFamily="34" charset="0"/>
                <a:cs typeface="Arial" pitchFamily="34" charset="0"/>
              </a:rPr>
              <a:t>representarían un nuevo ser ofrecido a </a:t>
            </a:r>
            <a:r>
              <a:rPr lang="es-MX" dirty="0" smtClean="0">
                <a:latin typeface="Arial" pitchFamily="34" charset="0"/>
                <a:cs typeface="Arial" pitchFamily="34" charset="0"/>
              </a:rPr>
              <a:t>éste. </a:t>
            </a:r>
            <a:r>
              <a:rPr lang="es-MX" dirty="0">
                <a:latin typeface="Arial" pitchFamily="34" charset="0"/>
                <a:cs typeface="Arial" pitchFamily="34" charset="0"/>
              </a:rPr>
              <a:t>Las sensaciones anales </a:t>
            </a:r>
            <a:r>
              <a:rPr lang="es-MX" dirty="0" smtClean="0">
                <a:latin typeface="Arial" pitchFamily="34" charset="0"/>
                <a:cs typeface="Arial" pitchFamily="34" charset="0"/>
              </a:rPr>
              <a:t>son desplazadas </a:t>
            </a:r>
            <a:r>
              <a:rPr lang="es-MX" dirty="0">
                <a:latin typeface="Arial" pitchFamily="34" charset="0"/>
                <a:cs typeface="Arial" pitchFamily="34" charset="0"/>
              </a:rPr>
              <a:t>hacia la entrada de la vagina y la niña comienza a querer y </a:t>
            </a:r>
            <a:r>
              <a:rPr lang="es-MX" dirty="0" smtClean="0">
                <a:latin typeface="Arial" pitchFamily="34" charset="0"/>
                <a:cs typeface="Arial" pitchFamily="34" charset="0"/>
              </a:rPr>
              <a:t>apetecer genitalmente </a:t>
            </a:r>
            <a:r>
              <a:rPr lang="es-MX" dirty="0">
                <a:latin typeface="Arial" pitchFamily="34" charset="0"/>
                <a:cs typeface="Arial" pitchFamily="34" charset="0"/>
              </a:rPr>
              <a:t>a su padre.</a:t>
            </a:r>
            <a:r>
              <a:rPr lang="es-MX" dirty="0" smtClean="0">
                <a:latin typeface="Arial" pitchFamily="34" charset="0"/>
                <a:cs typeface="Arial" pitchFamily="34" charset="0"/>
              </a:rPr>
              <a:t/>
            </a:r>
            <a:br>
              <a:rPr lang="es-MX" dirty="0" smtClean="0">
                <a:latin typeface="Arial" pitchFamily="34" charset="0"/>
                <a:cs typeface="Arial" pitchFamily="34" charset="0"/>
              </a:rPr>
            </a:br>
            <a:r>
              <a:rPr lang="es-MX" dirty="0">
                <a:latin typeface="Arial" pitchFamily="34" charset="0"/>
                <a:cs typeface="Arial" pitchFamily="34" charset="0"/>
              </a:rPr>
              <a:t>Se despierta la ambivalencia contra la madre, que debe ser eliminada por medio </a:t>
            </a:r>
            <a:r>
              <a:rPr lang="es-MX" dirty="0" smtClean="0">
                <a:latin typeface="Arial" pitchFamily="34" charset="0"/>
                <a:cs typeface="Arial" pitchFamily="34" charset="0"/>
              </a:rPr>
              <a:t>de</a:t>
            </a:r>
            <a:r>
              <a:rPr lang="es-MX" dirty="0">
                <a:latin typeface="Arial" pitchFamily="34" charset="0"/>
                <a:cs typeface="Arial" pitchFamily="34" charset="0"/>
              </a:rPr>
              <a:t> </a:t>
            </a:r>
            <a:r>
              <a:rPr lang="es-MX" dirty="0" smtClean="0">
                <a:latin typeface="Arial" pitchFamily="34" charset="0"/>
                <a:cs typeface="Arial" pitchFamily="34" charset="0"/>
              </a:rPr>
              <a:t>la </a:t>
            </a:r>
            <a:r>
              <a:rPr lang="es-MX" dirty="0">
                <a:latin typeface="Arial" pitchFamily="34" charset="0"/>
                <a:cs typeface="Arial" pitchFamily="34" charset="0"/>
              </a:rPr>
              <a:t>identificación con ella, que refuerza la femineidad de la niña.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terra.com.co/addon/img/mujer/a98e48electra270p.jpg"/>
          <p:cNvPicPr>
            <a:picLocks noChangeAspect="1" noChangeArrowheads="1"/>
          </p:cNvPicPr>
          <p:nvPr/>
        </p:nvPicPr>
        <p:blipFill>
          <a:blip r:embed="rId2" cstate="print"/>
          <a:srcRect/>
          <a:stretch>
            <a:fillRect/>
          </a:stretch>
        </p:blipFill>
        <p:spPr bwMode="auto">
          <a:xfrm>
            <a:off x="179512" y="0"/>
            <a:ext cx="7920880"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normAutofit/>
          </a:bodyPr>
          <a:lstStyle/>
          <a:p>
            <a:r>
              <a:rPr lang="es-MX" sz="3600" dirty="0" smtClean="0"/>
              <a:t>Repercusiones del </a:t>
            </a:r>
            <a:r>
              <a:rPr lang="es-MX" sz="3600" i="1" dirty="0" smtClean="0"/>
              <a:t>Complejo de Electra</a:t>
            </a:r>
            <a:endParaRPr lang="es-MX" sz="3600" dirty="0"/>
          </a:p>
        </p:txBody>
      </p:sp>
      <p:sp>
        <p:nvSpPr>
          <p:cNvPr id="7" name="6 Subtítulo"/>
          <p:cNvSpPr>
            <a:spLocks noGrp="1"/>
          </p:cNvSpPr>
          <p:nvPr>
            <p:ph idx="1"/>
          </p:nvPr>
        </p:nvSpPr>
        <p:spPr/>
        <p:txBody>
          <a:bodyPr>
            <a:normAutofit/>
          </a:bodyPr>
          <a:lstStyle/>
          <a:p>
            <a:pPr algn="l"/>
            <a:endParaRPr lang="es-MX" sz="1800" dirty="0">
              <a:solidFill>
                <a:schemeClr val="tx1"/>
              </a:solidFill>
              <a:latin typeface="Century Gothic" pitchFamily="34" charset="0"/>
              <a:cs typeface="Arial" pitchFamily="34" charset="0"/>
            </a:endParaRPr>
          </a:p>
          <a:p>
            <a:pPr marL="285750" indent="-285750" algn="l">
              <a:buFont typeface="Arial" pitchFamily="34" charset="0"/>
              <a:buChar char="•"/>
            </a:pPr>
            <a:endParaRPr lang="es-MX" sz="1800" dirty="0" smtClean="0">
              <a:solidFill>
                <a:schemeClr val="tx1"/>
              </a:solidFill>
              <a:latin typeface="Century Gothic" pitchFamily="34" charset="0"/>
              <a:cs typeface="Arial" pitchFamily="34" charset="0"/>
            </a:endParaRPr>
          </a:p>
          <a:p>
            <a:pPr marL="285750" indent="-285750" algn="l">
              <a:buFont typeface="Arial" pitchFamily="34" charset="0"/>
              <a:buChar char="•"/>
            </a:pPr>
            <a:r>
              <a:rPr lang="es-MX" sz="1800" b="1" dirty="0" smtClean="0">
                <a:latin typeface="Century Gothic" pitchFamily="34" charset="0"/>
                <a:cs typeface="Arial" pitchFamily="34" charset="0"/>
              </a:rPr>
              <a:t>Esta teoría provocó una gran consternación al paso de los años por su carácter sexista y degradante.</a:t>
            </a:r>
          </a:p>
          <a:p>
            <a:pPr marL="285750" indent="-285750" algn="l">
              <a:buFont typeface="Arial" pitchFamily="34" charset="0"/>
              <a:buChar char="•"/>
            </a:pPr>
            <a:endParaRPr lang="es-MX" sz="1800" b="1" dirty="0">
              <a:latin typeface="Century Gothic" pitchFamily="34" charset="0"/>
              <a:cs typeface="Arial" pitchFamily="34" charset="0"/>
            </a:endParaRPr>
          </a:p>
          <a:p>
            <a:pPr marL="285750" indent="-285750" algn="l">
              <a:buFont typeface="Arial" pitchFamily="34" charset="0"/>
              <a:buChar char="•"/>
            </a:pPr>
            <a:r>
              <a:rPr lang="es-MX" sz="1800" b="1" dirty="0" smtClean="0">
                <a:latin typeface="Century Gothic" pitchFamily="34" charset="0"/>
                <a:cs typeface="Arial" pitchFamily="34" charset="0"/>
              </a:rPr>
              <a:t>No es un hecho debido a que no hay investigaciones sistemáticas que la sustenten.</a:t>
            </a:r>
          </a:p>
          <a:p>
            <a:pPr marL="285750" indent="-285750" algn="l">
              <a:buFont typeface="Arial" pitchFamily="34" charset="0"/>
              <a:buChar char="•"/>
            </a:pPr>
            <a:endParaRPr lang="es-MX" sz="1800" b="1" dirty="0">
              <a:latin typeface="Century Gothic" pitchFamily="34" charset="0"/>
              <a:cs typeface="Arial" pitchFamily="34" charset="0"/>
            </a:endParaRPr>
          </a:p>
          <a:p>
            <a:pPr marL="285750" indent="-285750" algn="l">
              <a:buFont typeface="Arial" pitchFamily="34" charset="0"/>
              <a:buChar char="•"/>
            </a:pPr>
            <a:r>
              <a:rPr lang="es-MX" sz="1800" b="1" dirty="0" smtClean="0">
                <a:latin typeface="Century Gothic" pitchFamily="34" charset="0"/>
                <a:cs typeface="Arial" pitchFamily="34" charset="0"/>
              </a:rPr>
              <a:t>Todos los trastornos psicológicos no psicóticos son resultado de los conflictos inconscientes subyacentes.</a:t>
            </a:r>
          </a:p>
          <a:p>
            <a:pPr marL="285750" indent="-285750" algn="l">
              <a:buFont typeface="Arial" pitchFamily="34" charset="0"/>
              <a:buChar char="•"/>
            </a:pPr>
            <a:endParaRPr lang="es-MX" sz="1800" dirty="0">
              <a:solidFill>
                <a:schemeClr val="tx1"/>
              </a:solidFill>
              <a:latin typeface="Century Gothic" pitchFamily="34" charset="0"/>
              <a:cs typeface="Arial" pitchFamily="34" charset="0"/>
            </a:endParaRPr>
          </a:p>
          <a:p>
            <a:pPr marL="285750" indent="-285750" algn="l">
              <a:buFont typeface="Arial" pitchFamily="34" charset="0"/>
              <a:buChar char="•"/>
            </a:pPr>
            <a:endParaRPr lang="es-MX" sz="1800" dirty="0" smtClean="0">
              <a:solidFill>
                <a:schemeClr val="tx1"/>
              </a:solidFill>
              <a:latin typeface="Century Gothic" pitchFamily="34" charset="0"/>
              <a:cs typeface="Arial" pitchFamily="34" charset="0"/>
            </a:endParaRPr>
          </a:p>
          <a:p>
            <a:pPr marL="285750" indent="-285750" algn="l">
              <a:buFont typeface="Arial" pitchFamily="34" charset="0"/>
              <a:buChar char="•"/>
            </a:pPr>
            <a:endParaRPr lang="es-MX" sz="1800" dirty="0">
              <a:solidFill>
                <a:schemeClr val="tx1"/>
              </a:solidFill>
              <a:latin typeface="Century Gothic" pitchFamily="34" charset="0"/>
              <a:cs typeface="Arial" pitchFamily="34" charset="0"/>
            </a:endParaRPr>
          </a:p>
          <a:p>
            <a:pPr marL="285750" indent="-285750" algn="l">
              <a:buFont typeface="Arial" pitchFamily="34" charset="0"/>
              <a:buChar char="•"/>
            </a:pPr>
            <a:endParaRPr lang="es-MX" sz="1800" dirty="0" smtClean="0">
              <a:solidFill>
                <a:schemeClr val="tx1"/>
              </a:solidFill>
              <a:latin typeface="Century Gothic" pitchFamily="34" charset="0"/>
              <a:cs typeface="Arial" pitchFamily="34" charset="0"/>
            </a:endParaRPr>
          </a:p>
          <a:p>
            <a:pPr marL="285750" indent="-285750" algn="l">
              <a:buFont typeface="Arial" pitchFamily="34" charset="0"/>
              <a:buChar char="•"/>
            </a:pPr>
            <a:endParaRPr lang="es-MX" sz="1800" dirty="0">
              <a:solidFill>
                <a:schemeClr val="tx1"/>
              </a:solidFill>
              <a:latin typeface="Century Gothic" pitchFamily="34" charset="0"/>
              <a:cs typeface="Arial" pitchFamily="34" charset="0"/>
            </a:endParaRPr>
          </a:p>
          <a:p>
            <a:pPr marL="285750" indent="-285750" algn="l">
              <a:buFont typeface="Arial" pitchFamily="34" charset="0"/>
              <a:buChar char="•"/>
            </a:pPr>
            <a:endParaRPr lang="es-MX" sz="1800" dirty="0" smtClean="0">
              <a:solidFill>
                <a:schemeClr val="tx1"/>
              </a:solidFill>
              <a:latin typeface="Century Gothic" pitchFamily="34" charset="0"/>
              <a:cs typeface="Arial" pitchFamily="34" charset="0"/>
            </a:endParaRPr>
          </a:p>
          <a:p>
            <a:pPr marL="285750" indent="-285750" algn="l">
              <a:buFont typeface="Arial" pitchFamily="34" charset="0"/>
              <a:buChar char="•"/>
            </a:pPr>
            <a:endParaRPr lang="es-MX" sz="1800" dirty="0">
              <a:solidFill>
                <a:schemeClr val="tx1"/>
              </a:solidFill>
              <a:latin typeface="Century Gothic" pitchFamily="34" charset="0"/>
              <a:cs typeface="Arial" pitchFamily="34" charset="0"/>
            </a:endParaRPr>
          </a:p>
          <a:p>
            <a:pPr marL="285750" indent="-285750" algn="l">
              <a:buFont typeface="Arial" pitchFamily="34" charset="0"/>
              <a:buChar char="•"/>
            </a:pPr>
            <a:endParaRPr lang="es-MX" sz="1800" dirty="0" smtClean="0">
              <a:solidFill>
                <a:schemeClr val="tx1"/>
              </a:solidFill>
              <a:latin typeface="Century Gothic" pitchFamily="34" charset="0"/>
              <a:cs typeface="Arial" pitchFamily="34" charset="0"/>
            </a:endParaRPr>
          </a:p>
          <a:p>
            <a:pPr marL="285750" indent="-285750" algn="l">
              <a:buFont typeface="Arial" pitchFamily="34" charset="0"/>
              <a:buChar char="•"/>
            </a:pPr>
            <a:endParaRPr lang="es-MX" sz="1800" dirty="0">
              <a:solidFill>
                <a:schemeClr val="tx1"/>
              </a:solidFill>
              <a:cs typeface="Arial" pitchFamily="34" charset="0"/>
            </a:endParaRPr>
          </a:p>
        </p:txBody>
      </p:sp>
    </p:spTree>
    <p:extLst>
      <p:ext uri="{BB962C8B-B14F-4D97-AF65-F5344CB8AC3E}">
        <p14:creationId xmlns:p14="http://schemas.microsoft.com/office/powerpoint/2010/main" val="2647483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Subtítulo"/>
          <p:cNvSpPr>
            <a:spLocks noGrp="1"/>
          </p:cNvSpPr>
          <p:nvPr>
            <p:ph idx="1"/>
          </p:nvPr>
        </p:nvSpPr>
        <p:spPr/>
        <p:txBody>
          <a:bodyPr>
            <a:normAutofit/>
          </a:bodyPr>
          <a:lstStyle/>
          <a:p>
            <a:pPr marL="457200" indent="-457200" algn="l">
              <a:buFont typeface="Arial" pitchFamily="34" charset="0"/>
              <a:buChar char="•"/>
            </a:pPr>
            <a:r>
              <a:rPr lang="es-MX" sz="2800" dirty="0" smtClean="0">
                <a:solidFill>
                  <a:schemeClr val="tx1"/>
                </a:solidFill>
              </a:rPr>
              <a:t>Freud llamaba a estos trastornos neurosis o trastornos neuróticos, derivando del nombre de un viejo término que se refería a los trastornos del sistema nerviosos.</a:t>
            </a:r>
          </a:p>
          <a:p>
            <a:pPr marL="457200" indent="-457200" algn="l">
              <a:buFont typeface="Arial" pitchFamily="34" charset="0"/>
              <a:buChar char="•"/>
            </a:pPr>
            <a:endParaRPr lang="es-MX" sz="2800" dirty="0">
              <a:solidFill>
                <a:schemeClr val="tx1"/>
              </a:solidFill>
            </a:endParaRPr>
          </a:p>
          <a:p>
            <a:pPr marL="457200" indent="-457200" algn="l">
              <a:buFont typeface="Arial" pitchFamily="34" charset="0"/>
              <a:buChar char="•"/>
            </a:pPr>
            <a:endParaRPr lang="es-MX" sz="2800" dirty="0" smtClean="0">
              <a:solidFill>
                <a:schemeClr val="tx1"/>
              </a:solidFill>
            </a:endParaRPr>
          </a:p>
          <a:p>
            <a:pPr algn="l"/>
            <a:endParaRPr lang="es-MX" sz="2800" dirty="0">
              <a:solidFill>
                <a:schemeClr val="tx1"/>
              </a:solidFill>
            </a:endParaRPr>
          </a:p>
          <a:p>
            <a:pPr algn="l"/>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3393026"/>
            <a:ext cx="3079754" cy="3276334"/>
          </a:xfrm>
          <a:prstGeom prst="rect">
            <a:avLst/>
          </a:prstGeom>
        </p:spPr>
      </p:pic>
    </p:spTree>
    <p:extLst>
      <p:ext uri="{BB962C8B-B14F-4D97-AF65-F5344CB8AC3E}">
        <p14:creationId xmlns:p14="http://schemas.microsoft.com/office/powerpoint/2010/main" val="33423074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342</TotalTime>
  <Words>425</Words>
  <Application>Microsoft Office PowerPoint</Application>
  <PresentationFormat>Presentación en pantalla (4:3)</PresentationFormat>
  <Paragraphs>53</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Flujo</vt:lpstr>
      <vt:lpstr>Etapas de Desarrollo Psicosexual</vt:lpstr>
      <vt:lpstr>Etapa Oral</vt:lpstr>
      <vt:lpstr>Presentación de PowerPoint</vt:lpstr>
      <vt:lpstr>Etapa Anal</vt:lpstr>
      <vt:lpstr>Presentación de PowerPoint</vt:lpstr>
      <vt:lpstr>Presentación de PowerPoint</vt:lpstr>
      <vt:lpstr>Presentación de PowerPoint</vt:lpstr>
      <vt:lpstr>Repercusiones del Complejo de Electra</vt:lpstr>
      <vt:lpstr>Presentación de PowerPoint</vt:lpstr>
      <vt:lpstr>Presentación de PowerPoint</vt:lpstr>
      <vt:lpstr>Presentación de PowerPoint</vt:lpstr>
      <vt:lpstr>Etapa de Latencia</vt:lpstr>
      <vt:lpstr>Presentación de PowerPoint</vt:lpstr>
      <vt:lpstr> DESCRIPCION: </vt:lpstr>
    </vt:vector>
  </TitlesOfParts>
  <Company>Casa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Etapa de Latencia</dc:title>
  <dc:creator>Bryan</dc:creator>
  <cp:lastModifiedBy>Amalia</cp:lastModifiedBy>
  <cp:revision>11</cp:revision>
  <dcterms:created xsi:type="dcterms:W3CDTF">2012-11-16T01:00:38Z</dcterms:created>
  <dcterms:modified xsi:type="dcterms:W3CDTF">2013-03-14T01:37:57Z</dcterms:modified>
</cp:coreProperties>
</file>