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3" r:id="rId3"/>
    <p:sldId id="264" r:id="rId4"/>
    <p:sldId id="265" r:id="rId5"/>
    <p:sldId id="266" r:id="rId6"/>
    <p:sldId id="270" r:id="rId7"/>
    <p:sldId id="275" r:id="rId8"/>
    <p:sldId id="276" r:id="rId9"/>
    <p:sldId id="271" r:id="rId10"/>
    <p:sldId id="273" r:id="rId11"/>
    <p:sldId id="272" r:id="rId12"/>
    <p:sldId id="277" r:id="rId1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CB443E-FDC4-44D7-883F-132BFEACB7C0}" type="datetimeFigureOut">
              <a:rPr lang="es-MX" smtClean="0"/>
              <a:pPr/>
              <a:t>09/10/2011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B6A19B-E6FD-4970-95A2-48A2E4067696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32" name="31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41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56" name="55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64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65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66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CB443E-FDC4-44D7-883F-132BFEACB7C0}" type="datetimeFigureOut">
              <a:rPr lang="es-MX" smtClean="0"/>
              <a:pPr/>
              <a:t>09/10/2011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B6A19B-E6FD-4970-95A2-48A2E406769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CB443E-FDC4-44D7-883F-132BFEACB7C0}" type="datetimeFigureOut">
              <a:rPr lang="es-MX" smtClean="0"/>
              <a:pPr/>
              <a:t>09/10/2011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B6A19B-E6FD-4970-95A2-48A2E406769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CB443E-FDC4-44D7-883F-132BFEACB7C0}" type="datetimeFigureOut">
              <a:rPr lang="es-MX" smtClean="0"/>
              <a:pPr/>
              <a:t>09/10/2011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B6A19B-E6FD-4970-95A2-48A2E406769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18 Forma libre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19 Forma libre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20 Forma libre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21 Forma libre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22 Forma libre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23 Forma libre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24 Forma libre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25 Forma libre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26 Forma libre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CB443E-FDC4-44D7-883F-132BFEACB7C0}" type="datetimeFigureOut">
              <a:rPr lang="es-MX" smtClean="0"/>
              <a:pPr/>
              <a:t>09/10/2011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B6A19B-E6FD-4970-95A2-48A2E4067696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7" name="6 Rectángulo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CB443E-FDC4-44D7-883F-132BFEACB7C0}" type="datetimeFigureOut">
              <a:rPr lang="es-MX" smtClean="0"/>
              <a:pPr/>
              <a:t>09/10/2011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B6A19B-E6FD-4970-95A2-48A2E406769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CB443E-FDC4-44D7-883F-132BFEACB7C0}" type="datetimeFigureOut">
              <a:rPr lang="es-MX" smtClean="0"/>
              <a:pPr/>
              <a:t>09/10/2011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B6A19B-E6FD-4970-95A2-48A2E4067696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6" name="15 Rectángulo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Rectángulo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Rectángulo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Rectángulo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Rectángulo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CB443E-FDC4-44D7-883F-132BFEACB7C0}" type="datetimeFigureOut">
              <a:rPr lang="es-MX" smtClean="0"/>
              <a:pPr/>
              <a:t>09/10/2011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B6A19B-E6FD-4970-95A2-48A2E406769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CB443E-FDC4-44D7-883F-132BFEACB7C0}" type="datetimeFigureOut">
              <a:rPr lang="es-MX" smtClean="0"/>
              <a:pPr/>
              <a:t>09/10/2011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B6A19B-E6FD-4970-95A2-48A2E406769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CB443E-FDC4-44D7-883F-132BFEACB7C0}" type="datetimeFigureOut">
              <a:rPr lang="es-MX" smtClean="0"/>
              <a:pPr/>
              <a:t>09/10/2011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B6A19B-E6FD-4970-95A2-48A2E406769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o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grpSp>
        <p:nvGrpSpPr>
          <p:cNvPr id="14" name="13 Grupo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o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BACB443E-FDC4-44D7-883F-132BFEACB7C0}" type="datetimeFigureOut">
              <a:rPr lang="es-MX" smtClean="0"/>
              <a:pPr/>
              <a:t>09/10/2011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59B6A19B-E6FD-4970-95A2-48A2E406769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ACB443E-FDC4-44D7-883F-132BFEACB7C0}" type="datetimeFigureOut">
              <a:rPr lang="es-MX" smtClean="0"/>
              <a:pPr/>
              <a:t>09/10/2011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59B6A19B-E6FD-4970-95A2-48A2E406769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teoriareducciondelimpulso.blogspot.com/2007/10/clark-lhull-1884-1952.html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57158" y="857232"/>
            <a:ext cx="8229600" cy="2357454"/>
          </a:xfrm>
        </p:spPr>
        <p:txBody>
          <a:bodyPr>
            <a:noAutofit/>
          </a:bodyPr>
          <a:lstStyle/>
          <a:p>
            <a:r>
              <a:rPr lang="es-MX" sz="6000" cap="none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Kristen ITC" pitchFamily="66" charset="0"/>
              </a:rPr>
              <a:t>Teorías</a:t>
            </a:r>
            <a:r>
              <a:rPr lang="es-MX" sz="6000" cap="none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Kristen ITC" pitchFamily="66" charset="0"/>
              </a:rPr>
              <a:t> de la </a:t>
            </a:r>
            <a:r>
              <a:rPr lang="es-MX" sz="6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Kristen ITC" pitchFamily="66" charset="0"/>
              </a:rPr>
              <a:t>MOTIVACION…</a:t>
            </a:r>
            <a:endParaRPr lang="es-MX" sz="6000" dirty="0">
              <a:solidFill>
                <a:schemeClr val="accent6">
                  <a:lumMod val="60000"/>
                  <a:lumOff val="40000"/>
                </a:schemeClr>
              </a:solidFill>
              <a:latin typeface="Kristen ITC" pitchFamily="66" charset="0"/>
            </a:endParaRPr>
          </a:p>
        </p:txBody>
      </p:sp>
      <p:pic>
        <p:nvPicPr>
          <p:cNvPr id="1026" name="Picture 2" descr="C:\Users\info\Downloads\motivacion_donkey_carro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3286124"/>
            <a:ext cx="4857784" cy="3129360"/>
          </a:xfrm>
          <a:prstGeom prst="roundRect">
            <a:avLst/>
          </a:prstGeom>
          <a:noFill/>
          <a:effectLst>
            <a:reflection blurRad="6350" stA="50000" endA="300" endPos="38500" dist="50800" dir="5400000" sy="-100000" algn="bl" rotWithShape="0"/>
            <a:softEdge rad="127000"/>
          </a:effectLst>
          <a:scene3d>
            <a:camera prst="isometricOffAxis1Right"/>
            <a:lightRig rig="threePt" dir="t"/>
          </a:scene3d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10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://comidaparaelpensamiento.files.wordpress.com/2008/07/simpsons_guerra_comid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428604"/>
            <a:ext cx="7552016" cy="6088104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28662" y="428604"/>
            <a:ext cx="7772400" cy="5784080"/>
          </a:xfrm>
        </p:spPr>
        <p:txBody>
          <a:bodyPr/>
          <a:lstStyle/>
          <a:p>
            <a:endParaRPr lang="es-MX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4400" y="571480"/>
            <a:ext cx="7772400" cy="5784080"/>
          </a:xfrm>
        </p:spPr>
        <p:txBody>
          <a:bodyPr>
            <a:normAutofit/>
          </a:bodyPr>
          <a:lstStyle/>
          <a:p>
            <a:pPr marL="582930" indent="-514350">
              <a:buFont typeface="Wingdings" pitchFamily="2" charset="2"/>
              <a:buChar char="v"/>
            </a:pPr>
            <a:r>
              <a:rPr lang="es-MX" dirty="0" smtClean="0">
                <a:latin typeface="Times" pitchFamily="18" charset="0"/>
              </a:rPr>
              <a:t>Hull considera que la necesidad fisiológica no basta para explicar la dinámica de la motivación, también es importante el </a:t>
            </a:r>
            <a:r>
              <a:rPr lang="es-MX" b="1" dirty="0" smtClean="0">
                <a:latin typeface="Times" pitchFamily="18" charset="0"/>
              </a:rPr>
              <a:t>atractivo de meta buscada</a:t>
            </a:r>
            <a:r>
              <a:rPr lang="es-MX" dirty="0" smtClean="0">
                <a:latin typeface="Times" pitchFamily="18" charset="0"/>
              </a:rPr>
              <a:t> para reducir la necesidad. Algunas características de un objeto-meta, como su calidad y cantidad, también activan la conducta.</a:t>
            </a:r>
          </a:p>
          <a:p>
            <a:pPr>
              <a:buNone/>
            </a:pPr>
            <a:endParaRPr lang="es-MX" dirty="0"/>
          </a:p>
        </p:txBody>
      </p:sp>
      <p:pic>
        <p:nvPicPr>
          <p:cNvPr id="31746" name="Picture 2" descr="http://4.bp.blogspot.com/-qOxJ2iSdJhM/TX7amSQSrWI/AAAAAAAAEIo/AjRrB94z5uE/s400/metas-sue%25C3%25B1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3214686"/>
            <a:ext cx="3810000" cy="3448051"/>
          </a:xfrm>
          <a:prstGeom prst="round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4400" y="428604"/>
            <a:ext cx="7772400" cy="5926956"/>
          </a:xfrm>
        </p:spPr>
        <p:txBody>
          <a:bodyPr>
            <a:normAutofit/>
          </a:bodyPr>
          <a:lstStyle/>
          <a:p>
            <a:r>
              <a:rPr lang="es-MX" dirty="0" smtClean="0">
                <a:latin typeface="Times" pitchFamily="18" charset="0"/>
              </a:rPr>
              <a:t>¿</a:t>
            </a:r>
            <a:r>
              <a:rPr lang="es-MX" b="1" dirty="0" smtClean="0">
                <a:latin typeface="Times" pitchFamily="18" charset="0"/>
              </a:rPr>
              <a:t>Dónde se origina la fuerza de la conducta? </a:t>
            </a:r>
            <a:endParaRPr lang="es-MX" b="1" dirty="0" smtClean="0">
              <a:latin typeface="Times" pitchFamily="18" charset="0"/>
            </a:endParaRPr>
          </a:p>
          <a:p>
            <a:r>
              <a:rPr lang="es-MX" dirty="0" smtClean="0">
                <a:latin typeface="Times" pitchFamily="18" charset="0"/>
              </a:rPr>
              <a:t>A </a:t>
            </a:r>
            <a:r>
              <a:rPr lang="es-MX" dirty="0" smtClean="0">
                <a:latin typeface="Times" pitchFamily="18" charset="0"/>
              </a:rPr>
              <a:t>veces parece que se origina dentro del organismo como estado de impulso y en este caso se conoce como </a:t>
            </a:r>
            <a:r>
              <a:rPr lang="es-MX" b="1" dirty="0" smtClean="0">
                <a:latin typeface="Times" pitchFamily="18" charset="0"/>
              </a:rPr>
              <a:t>motivación primaria</a:t>
            </a:r>
            <a:r>
              <a:rPr lang="es-MX" dirty="0" smtClean="0">
                <a:latin typeface="Times" pitchFamily="18" charset="0"/>
              </a:rPr>
              <a:t>. La motivación para la conducta puede proceder del propio reforzador, por ejemplo, la simple presencia de comida, bebida o un compañero sexual, puede desencadenar la respuesta. Tal </a:t>
            </a:r>
            <a:r>
              <a:rPr lang="es-MX" i="1" dirty="0" smtClean="0">
                <a:latin typeface="Times" pitchFamily="18" charset="0"/>
              </a:rPr>
              <a:t>motivación, originada por el propio reforzador</a:t>
            </a:r>
            <a:r>
              <a:rPr lang="es-MX" dirty="0" smtClean="0">
                <a:latin typeface="Times" pitchFamily="18" charset="0"/>
              </a:rPr>
              <a:t>, se llama </a:t>
            </a:r>
            <a:r>
              <a:rPr lang="es-MX" b="1" dirty="0" smtClean="0">
                <a:latin typeface="Times" pitchFamily="18" charset="0"/>
              </a:rPr>
              <a:t>motivación de incentivo.</a:t>
            </a:r>
            <a:r>
              <a:rPr lang="es-MX" dirty="0" smtClean="0">
                <a:latin typeface="Times" pitchFamily="18" charset="0"/>
              </a:rPr>
              <a:t> 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2.bp.blogspot.com/_w82ca1EX84o/RyUhztXAc-I/AAAAAAAAACU/fTViQ2H42gQ/S220/Clark_L_Hu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46" y="642918"/>
            <a:ext cx="3059123" cy="3357574"/>
          </a:xfrm>
          <a:prstGeom prst="ellipse">
            <a:avLst/>
          </a:prstGeom>
          <a:noFill/>
          <a:effectLst>
            <a:softEdge rad="127000"/>
          </a:effec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Kristen ITC" pitchFamily="66" charset="0"/>
                <a:hlinkClick r:id="rId3"/>
              </a:rPr>
              <a:t>Clark </a:t>
            </a:r>
            <a:r>
              <a:rPr lang="es-MX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Kristen ITC" pitchFamily="66" charset="0"/>
                <a:hlinkClick r:id="rId3"/>
              </a:rPr>
              <a:t>L.Hull</a:t>
            </a:r>
            <a:r>
              <a:rPr lang="es-MX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Kristen ITC" pitchFamily="66" charset="0"/>
                <a:hlinkClick r:id="rId3"/>
              </a:rPr>
              <a:t> (1884-1952)</a:t>
            </a:r>
            <a:r>
              <a:rPr lang="es-MX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Kristen ITC" pitchFamily="66" charset="0"/>
              </a:rPr>
              <a:t> </a:t>
            </a:r>
            <a:br>
              <a:rPr lang="es-MX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Kristen ITC" pitchFamily="66" charset="0"/>
              </a:rPr>
            </a:br>
            <a:endParaRPr lang="es-MX" dirty="0">
              <a:solidFill>
                <a:schemeClr val="accent6">
                  <a:lumMod val="60000"/>
                  <a:lumOff val="40000"/>
                </a:schemeClr>
              </a:solidFill>
              <a:latin typeface="Kristen ITC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14348" y="2714620"/>
            <a:ext cx="7772400" cy="442912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s-MX" sz="2800" dirty="0" smtClean="0">
                <a:latin typeface="Times" pitchFamily="18" charset="0"/>
              </a:rPr>
              <a:t>Nació </a:t>
            </a:r>
            <a:r>
              <a:rPr lang="es-MX" sz="2800" dirty="0" smtClean="0">
                <a:latin typeface="Times" pitchFamily="18" charset="0"/>
              </a:rPr>
              <a:t>en Akron en 1884, Psicólogo estadounidense. </a:t>
            </a:r>
            <a:endParaRPr lang="es-MX" sz="2800" dirty="0" smtClean="0">
              <a:latin typeface="Times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s-MX" sz="2800" dirty="0" smtClean="0">
                <a:latin typeface="Times" pitchFamily="18" charset="0"/>
              </a:rPr>
              <a:t>Fue </a:t>
            </a:r>
            <a:r>
              <a:rPr lang="es-MX" sz="2800" dirty="0" smtClean="0">
                <a:latin typeface="Times" pitchFamily="18" charset="0"/>
              </a:rPr>
              <a:t>profesor de psicología en las universidades de Wisconsin y de Yale. Defensor de la corriente </a:t>
            </a:r>
            <a:r>
              <a:rPr lang="es-MX" sz="2800" dirty="0" err="1" smtClean="0">
                <a:latin typeface="Times" pitchFamily="18" charset="0"/>
              </a:rPr>
              <a:t>neoconductista</a:t>
            </a:r>
            <a:r>
              <a:rPr lang="es-MX" sz="2800" dirty="0" smtClean="0">
                <a:latin typeface="Times" pitchFamily="18" charset="0"/>
              </a:rPr>
              <a:t>, aplicó el método hipotético-deductivo en el estudio de los fenómenos de aprendizaje. </a:t>
            </a:r>
            <a:endParaRPr lang="es-MX" sz="2800" dirty="0" smtClean="0">
              <a:latin typeface="Times" pitchFamily="18" charset="0"/>
            </a:endParaRPr>
          </a:p>
          <a:p>
            <a:pPr>
              <a:buFont typeface="Wingdings" pitchFamily="2" charset="2"/>
              <a:buChar char="v"/>
            </a:pPr>
            <a:endParaRPr lang="es-MX" dirty="0" smtClean="0"/>
          </a:p>
          <a:p>
            <a:pPr>
              <a:buFont typeface="Wingdings" pitchFamily="2" charset="2"/>
              <a:buChar char="v"/>
            </a:pPr>
            <a:endParaRPr lang="es-MX" dirty="0" smtClean="0"/>
          </a:p>
          <a:p>
            <a:endParaRPr lang="es-MX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57224" y="642918"/>
            <a:ext cx="7772400" cy="5286412"/>
          </a:xfrm>
        </p:spPr>
        <p:txBody>
          <a:bodyPr/>
          <a:lstStyle/>
          <a:p>
            <a:pPr>
              <a:buNone/>
            </a:pPr>
            <a:r>
              <a:rPr lang="es-MX" dirty="0" smtClean="0">
                <a:latin typeface="Times" pitchFamily="18" charset="0"/>
              </a:rPr>
              <a:t>Escribió numerosos trabajos sobre este tema, entre los que </a:t>
            </a:r>
            <a:r>
              <a:rPr lang="es-MX" dirty="0" smtClean="0">
                <a:latin typeface="Times" pitchFamily="18" charset="0"/>
              </a:rPr>
              <a:t>destacan: </a:t>
            </a:r>
          </a:p>
          <a:p>
            <a:pPr>
              <a:buNone/>
            </a:pPr>
            <a:endParaRPr lang="es-MX" dirty="0" smtClean="0">
              <a:latin typeface="Times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s-MX" dirty="0" smtClean="0">
                <a:latin typeface="Times" pitchFamily="18" charset="0"/>
              </a:rPr>
              <a:t>Examen </a:t>
            </a:r>
            <a:r>
              <a:rPr lang="es-MX" dirty="0" smtClean="0">
                <a:latin typeface="Times" pitchFamily="18" charset="0"/>
              </a:rPr>
              <a:t>de aptitud (1928), </a:t>
            </a:r>
            <a:endParaRPr lang="es-MX" dirty="0" smtClean="0">
              <a:latin typeface="Times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s-MX" dirty="0" smtClean="0">
                <a:latin typeface="Times" pitchFamily="18" charset="0"/>
              </a:rPr>
              <a:t>Principios </a:t>
            </a:r>
            <a:r>
              <a:rPr lang="es-MX" dirty="0" smtClean="0">
                <a:latin typeface="Times" pitchFamily="18" charset="0"/>
              </a:rPr>
              <a:t>de la conducta (1943) </a:t>
            </a:r>
            <a:endParaRPr lang="es-MX" dirty="0" smtClean="0">
              <a:latin typeface="Times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s-MX" dirty="0" smtClean="0">
                <a:latin typeface="Times" pitchFamily="18" charset="0"/>
              </a:rPr>
              <a:t>Un </a:t>
            </a:r>
            <a:r>
              <a:rPr lang="es-MX" dirty="0" smtClean="0">
                <a:latin typeface="Times" pitchFamily="18" charset="0"/>
              </a:rPr>
              <a:t>sistema de conducta (1952). </a:t>
            </a:r>
            <a:endParaRPr lang="es-MX" dirty="0" smtClean="0">
              <a:latin typeface="Times" pitchFamily="18" charset="0"/>
            </a:endParaRPr>
          </a:p>
          <a:p>
            <a:pPr>
              <a:buFont typeface="Wingdings" pitchFamily="2" charset="2"/>
              <a:buChar char="v"/>
            </a:pPr>
            <a:endParaRPr lang="es-MX" dirty="0" smtClean="0">
              <a:latin typeface="Times" pitchFamily="18" charset="0"/>
            </a:endParaRPr>
          </a:p>
          <a:p>
            <a:pPr>
              <a:buNone/>
            </a:pPr>
            <a:r>
              <a:rPr lang="es-MX" dirty="0" smtClean="0">
                <a:latin typeface="Times" pitchFamily="18" charset="0"/>
              </a:rPr>
              <a:t>Fallece </a:t>
            </a:r>
            <a:r>
              <a:rPr lang="es-MX" dirty="0" smtClean="0">
                <a:latin typeface="Times" pitchFamily="18" charset="0"/>
              </a:rPr>
              <a:t>en New Haven, 1952.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http://2.bp.blogspot.com/_Fh0_M2wD-Fc/SjL0nJL1DOI/AAAAAAAAAsY/ToWsDdGtlrY/s400/Impulso_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7686" y="2047844"/>
            <a:ext cx="4000528" cy="4000529"/>
          </a:xfrm>
          <a:prstGeom prst="rect">
            <a:avLst/>
          </a:prstGeom>
          <a:noFill/>
          <a:scene3d>
            <a:camera prst="perspectiveHeroicExtremeLeftFacing"/>
            <a:lightRig rig="threePt" dir="t"/>
          </a:scene3d>
          <a:sp3d>
            <a:bevelT/>
          </a:sp3d>
        </p:spPr>
      </p:pic>
      <p:sp>
        <p:nvSpPr>
          <p:cNvPr id="7" name="6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273862"/>
          </a:xfrm>
        </p:spPr>
        <p:txBody>
          <a:bodyPr/>
          <a:lstStyle/>
          <a:p>
            <a:r>
              <a:rPr lang="es-MX" dirty="0" smtClean="0">
                <a:latin typeface="Kristen ITC" pitchFamily="66" charset="0"/>
              </a:rPr>
              <a:t>Teoría … REDUCCCION DEL IMPULSO.</a:t>
            </a:r>
            <a:endParaRPr lang="es-MX" dirty="0">
              <a:latin typeface="Kristen ITC" pitchFamily="66" charset="0"/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>
          <a:xfrm>
            <a:off x="928662" y="2000240"/>
            <a:ext cx="77724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MX" sz="2800" dirty="0" smtClean="0">
                <a:latin typeface="Times" pitchFamily="18" charset="0"/>
              </a:rPr>
              <a:t>IMPULSO:</a:t>
            </a:r>
            <a:r>
              <a:rPr lang="es-MX" sz="2800" dirty="0" smtClean="0"/>
              <a:t> </a:t>
            </a:r>
            <a:r>
              <a:rPr lang="es-MX" sz="2800" dirty="0" smtClean="0"/>
              <a:t> </a:t>
            </a:r>
          </a:p>
          <a:p>
            <a:pPr>
              <a:buNone/>
            </a:pPr>
            <a:r>
              <a:rPr lang="es-MX" sz="2800" dirty="0" smtClean="0">
                <a:solidFill>
                  <a:schemeClr val="tx2">
                    <a:lumMod val="50000"/>
                  </a:schemeClr>
                </a:solidFill>
              </a:rPr>
              <a:t>es </a:t>
            </a:r>
            <a:r>
              <a:rPr lang="es-MX" sz="2800" dirty="0" smtClean="0">
                <a:solidFill>
                  <a:schemeClr val="tx2">
                    <a:lumMod val="50000"/>
                  </a:schemeClr>
                </a:solidFill>
              </a:rPr>
              <a:t>una tendencia a la actividad generada por una necesidad. Esa necesidad que es el estado de desequilibrio o malestar interno, es a su vez, provocada por una carencia, por una falta de algo, en el organismo vivo.</a:t>
            </a:r>
          </a:p>
          <a:p>
            <a:pPr>
              <a:buNone/>
            </a:pPr>
            <a:r>
              <a:rPr lang="es-MX" sz="2800" dirty="0" smtClean="0">
                <a:latin typeface="Times" pitchFamily="18" charset="0"/>
              </a:rPr>
              <a:t/>
            </a:r>
            <a:br>
              <a:rPr lang="es-MX" sz="2800" dirty="0" smtClean="0">
                <a:latin typeface="Times" pitchFamily="18" charset="0"/>
              </a:rPr>
            </a:br>
            <a:endParaRPr lang="es-MX" sz="2800" dirty="0" smtClean="0">
              <a:latin typeface="Times" pitchFamily="18" charset="0"/>
            </a:endParaRPr>
          </a:p>
          <a:p>
            <a:endParaRPr lang="es-MX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4400" y="571480"/>
            <a:ext cx="7772400" cy="6000792"/>
          </a:xfrm>
        </p:spPr>
        <p:txBody>
          <a:bodyPr>
            <a:normAutofit fontScale="85000" lnSpcReduction="10000"/>
          </a:bodyPr>
          <a:lstStyle/>
          <a:p>
            <a:endParaRPr lang="es-MX" sz="3200" dirty="0" smtClean="0">
              <a:latin typeface="Times" pitchFamily="18" charset="0"/>
            </a:endParaRPr>
          </a:p>
          <a:p>
            <a:r>
              <a:rPr lang="es-MX" sz="3200" dirty="0" smtClean="0">
                <a:latin typeface="Times" pitchFamily="18" charset="0"/>
              </a:rPr>
              <a:t>Todos </a:t>
            </a:r>
            <a:r>
              <a:rPr lang="es-MX" sz="3200" dirty="0" smtClean="0">
                <a:latin typeface="Times" pitchFamily="18" charset="0"/>
              </a:rPr>
              <a:t>los organismos poseen mecanismos reguladores que funcionan como termostatos para mantener la producción hormonal, la concentración de azúcar en la sangre o la temperatura corporal. Así, por ejemplo, en los seres humanos la temperatura normal del cuerpo es de 36ºC y se defiende contra las alteraciones por medio de varios mecanismos </a:t>
            </a:r>
            <a:r>
              <a:rPr lang="es-MX" sz="3200" dirty="0" smtClean="0">
                <a:solidFill>
                  <a:schemeClr val="accent6">
                    <a:lumMod val="75000"/>
                  </a:schemeClr>
                </a:solidFill>
                <a:latin typeface="Times" pitchFamily="18" charset="0"/>
              </a:rPr>
              <a:t>HOMEOSTÁTICOS.</a:t>
            </a:r>
            <a:endParaRPr lang="es-MX" sz="3200" dirty="0" smtClean="0">
              <a:solidFill>
                <a:schemeClr val="accent6">
                  <a:lumMod val="75000"/>
                </a:schemeClr>
              </a:solidFill>
              <a:latin typeface="Times" pitchFamily="18" charset="0"/>
            </a:endParaRPr>
          </a:p>
          <a:p>
            <a:r>
              <a:rPr lang="es-MX" sz="3200" dirty="0" smtClean="0">
                <a:latin typeface="Times" pitchFamily="18" charset="0"/>
              </a:rPr>
              <a:t>La </a:t>
            </a:r>
            <a:r>
              <a:rPr lang="es-MX" sz="3200" i="1" dirty="0" smtClean="0">
                <a:latin typeface="Times" pitchFamily="18" charset="0"/>
              </a:rPr>
              <a:t>tendencia de todos los organismos a corregir las desviaciones del estado normal y mantener el equilibrio interno</a:t>
            </a:r>
            <a:r>
              <a:rPr lang="es-MX" sz="3200" dirty="0" smtClean="0">
                <a:latin typeface="Times" pitchFamily="18" charset="0"/>
              </a:rPr>
              <a:t> recibe el nombre de </a:t>
            </a:r>
            <a:r>
              <a:rPr lang="es-MX" sz="3200" b="1" dirty="0" smtClean="0">
                <a:solidFill>
                  <a:schemeClr val="accent1">
                    <a:lumMod val="75000"/>
                  </a:schemeClr>
                </a:solidFill>
                <a:latin typeface="Times" pitchFamily="18" charset="0"/>
              </a:rPr>
              <a:t>HOMEOSTASIS FISIOLÓGICA</a:t>
            </a:r>
            <a:endParaRPr lang="es-MX" sz="3200" dirty="0" smtClean="0">
              <a:solidFill>
                <a:schemeClr val="accent1">
                  <a:lumMod val="75000"/>
                </a:schemeClr>
              </a:solidFill>
              <a:latin typeface="Times" pitchFamily="18" charset="0"/>
            </a:endParaRPr>
          </a:p>
          <a:p>
            <a:pPr>
              <a:buNone/>
            </a:pPr>
            <a:r>
              <a:rPr lang="es-MX" sz="3200" dirty="0" smtClean="0">
                <a:latin typeface="Times" pitchFamily="18" charset="0"/>
              </a:rPr>
              <a:t/>
            </a:r>
            <a:br>
              <a:rPr lang="es-MX" sz="3200" dirty="0" smtClean="0">
                <a:latin typeface="Times" pitchFamily="18" charset="0"/>
              </a:rPr>
            </a:br>
            <a:endParaRPr lang="es-MX" sz="3200" dirty="0" smtClean="0">
              <a:latin typeface="Times" pitchFamily="18" charset="0"/>
            </a:endParaRPr>
          </a:p>
          <a:p>
            <a:endParaRPr lang="es-MX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4400" y="571480"/>
            <a:ext cx="7772400" cy="578408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s-MX" b="1" dirty="0" smtClean="0">
                <a:latin typeface="Times" pitchFamily="18" charset="0"/>
              </a:rPr>
              <a:t>Clark Hull</a:t>
            </a:r>
            <a:r>
              <a:rPr lang="es-MX" dirty="0" smtClean="0">
                <a:latin typeface="Times" pitchFamily="18" charset="0"/>
              </a:rPr>
              <a:t>, en su obra </a:t>
            </a:r>
            <a:r>
              <a:rPr lang="es-MX" i="1" dirty="0" smtClean="0">
                <a:latin typeface="Times" pitchFamily="18" charset="0"/>
              </a:rPr>
              <a:t>Principios de la conducta</a:t>
            </a:r>
            <a:r>
              <a:rPr lang="es-MX" dirty="0" smtClean="0">
                <a:latin typeface="Times" pitchFamily="18" charset="0"/>
              </a:rPr>
              <a:t>, expone su </a:t>
            </a:r>
            <a:r>
              <a:rPr lang="es-MX" b="1" dirty="0" smtClean="0">
                <a:latin typeface="Times" pitchFamily="18" charset="0"/>
              </a:rPr>
              <a:t>teoría de la reducción del impulso</a:t>
            </a:r>
            <a:r>
              <a:rPr lang="es-MX" dirty="0" smtClean="0">
                <a:latin typeface="Times" pitchFamily="18" charset="0"/>
              </a:rPr>
              <a:t>, basada en el concepto de </a:t>
            </a:r>
            <a:r>
              <a:rPr lang="es-MX" b="1" dirty="0" smtClean="0">
                <a:latin typeface="Times" pitchFamily="18" charset="0"/>
              </a:rPr>
              <a:t>homeostasis</a:t>
            </a:r>
            <a:r>
              <a:rPr lang="es-MX" dirty="0" smtClean="0">
                <a:latin typeface="Times" pitchFamily="18" charset="0"/>
              </a:rPr>
              <a:t>, para explicar el estado biológico de los organismos cuando se produce una necesidad: </a:t>
            </a:r>
            <a:endParaRPr lang="es-MX" dirty="0" smtClean="0">
              <a:latin typeface="Times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s-MX" dirty="0" smtClean="0">
                <a:latin typeface="Times" pitchFamily="18" charset="0"/>
              </a:rPr>
              <a:t>Comida</a:t>
            </a:r>
          </a:p>
          <a:p>
            <a:pPr>
              <a:buFont typeface="Wingdings" pitchFamily="2" charset="2"/>
              <a:buChar char="v"/>
            </a:pPr>
            <a:r>
              <a:rPr lang="es-MX" dirty="0" smtClean="0">
                <a:latin typeface="Times" pitchFamily="18" charset="0"/>
              </a:rPr>
              <a:t> agua</a:t>
            </a:r>
          </a:p>
          <a:p>
            <a:pPr>
              <a:buFont typeface="Wingdings" pitchFamily="2" charset="2"/>
              <a:buChar char="v"/>
            </a:pPr>
            <a:r>
              <a:rPr lang="es-MX" dirty="0" smtClean="0">
                <a:latin typeface="Times" pitchFamily="18" charset="0"/>
              </a:rPr>
              <a:t>Sexo</a:t>
            </a:r>
          </a:p>
          <a:p>
            <a:pPr>
              <a:buFont typeface="Wingdings" pitchFamily="2" charset="2"/>
              <a:buChar char="v"/>
            </a:pPr>
            <a:r>
              <a:rPr lang="es-MX" dirty="0" smtClean="0">
                <a:latin typeface="Times" pitchFamily="18" charset="0"/>
              </a:rPr>
              <a:t>sueño</a:t>
            </a:r>
            <a:r>
              <a:rPr lang="es-MX" dirty="0" smtClean="0">
                <a:latin typeface="Times" pitchFamily="18" charset="0"/>
              </a:rPr>
              <a:t>, etc. </a:t>
            </a:r>
            <a:endParaRPr lang="es-MX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30" name="Picture 6" descr="http://nomassustos.com/wordpress/wp-content/uploads/2011/06/sex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0430" y="0"/>
            <a:ext cx="5643570" cy="3952876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26626" name="Picture 2" descr="http://www.pokercantabria.com/upload/Image/news-big/homer-simpson-comida-hombre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0"/>
            <a:ext cx="3571900" cy="3408573"/>
          </a:xfrm>
          <a:prstGeom prst="roundRect">
            <a:avLst/>
          </a:prstGeom>
          <a:noFill/>
          <a:effectLst>
            <a:softEdge rad="317500"/>
          </a:effectLst>
        </p:spPr>
      </p:pic>
      <p:pic>
        <p:nvPicPr>
          <p:cNvPr id="26632" name="Picture 8" descr="http://biologia.laguia2000.com/wp-content/uploads/2009/11/agua1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048000"/>
            <a:ext cx="3810000" cy="3810000"/>
          </a:xfrm>
          <a:prstGeom prst="rect">
            <a:avLst/>
          </a:prstGeom>
          <a:noFill/>
          <a:effectLst>
            <a:softEdge rad="635000"/>
          </a:effectLst>
        </p:spPr>
      </p:pic>
      <p:pic>
        <p:nvPicPr>
          <p:cNvPr id="26634" name="Picture 10" descr="http://saludpasion.com/wp-content/2009/12/sueno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71868" y="3714752"/>
            <a:ext cx="5572132" cy="3143248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9" name="8 CuadroTexto"/>
          <p:cNvSpPr txBox="1"/>
          <p:nvPr/>
        </p:nvSpPr>
        <p:spPr>
          <a:xfrm>
            <a:off x="857224" y="357166"/>
            <a:ext cx="7429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 smtClean="0">
                <a:solidFill>
                  <a:schemeClr val="tx2">
                    <a:lumMod val="50000"/>
                  </a:schemeClr>
                </a:solidFill>
                <a:latin typeface="Kristen ITC" pitchFamily="66" charset="0"/>
              </a:rPr>
              <a:t>Necesidades </a:t>
            </a:r>
            <a:r>
              <a:rPr lang="es-MX" sz="3200" dirty="0" err="1" smtClean="0">
                <a:solidFill>
                  <a:schemeClr val="tx2">
                    <a:lumMod val="50000"/>
                  </a:schemeClr>
                </a:solidFill>
                <a:latin typeface="Kristen ITC" pitchFamily="66" charset="0"/>
              </a:rPr>
              <a:t>fisiologicas</a:t>
            </a:r>
            <a:r>
              <a:rPr lang="es-MX" sz="3200" dirty="0" smtClean="0">
                <a:solidFill>
                  <a:schemeClr val="tx2">
                    <a:lumMod val="50000"/>
                  </a:schemeClr>
                </a:solidFill>
                <a:latin typeface="Kristen ITC" pitchFamily="66" charset="0"/>
              </a:rPr>
              <a:t>….</a:t>
            </a:r>
            <a:endParaRPr lang="es-MX" sz="3200" dirty="0">
              <a:solidFill>
                <a:schemeClr val="tx2">
                  <a:lumMod val="50000"/>
                </a:schemeClr>
              </a:solidFill>
              <a:latin typeface="Kristen ITC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914400" y="1142984"/>
            <a:ext cx="7772400" cy="3413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 smtClean="0">
                <a:latin typeface="Times" pitchFamily="18" charset="0"/>
              </a:rPr>
              <a:t>La </a:t>
            </a:r>
            <a:r>
              <a:rPr lang="es-MX" b="1" dirty="0" smtClean="0">
                <a:solidFill>
                  <a:schemeClr val="tx2">
                    <a:lumMod val="50000"/>
                  </a:schemeClr>
                </a:solidFill>
                <a:latin typeface="Times" pitchFamily="18" charset="0"/>
              </a:rPr>
              <a:t>Fuerza de la respuesta</a:t>
            </a:r>
            <a:r>
              <a:rPr lang="es-MX" dirty="0" smtClean="0">
                <a:solidFill>
                  <a:schemeClr val="tx2">
                    <a:lumMod val="50000"/>
                  </a:schemeClr>
                </a:solidFill>
                <a:latin typeface="Times" pitchFamily="18" charset="0"/>
              </a:rPr>
              <a:t> (E)</a:t>
            </a:r>
            <a:r>
              <a:rPr lang="es-MX" dirty="0" smtClean="0">
                <a:latin typeface="Times" pitchFamily="18" charset="0"/>
              </a:rPr>
              <a:t> es una función del </a:t>
            </a:r>
            <a:r>
              <a:rPr lang="es-MX" b="1" dirty="0" smtClean="0">
                <a:solidFill>
                  <a:schemeClr val="tx2">
                    <a:lumMod val="50000"/>
                  </a:schemeClr>
                </a:solidFill>
                <a:latin typeface="Times" pitchFamily="18" charset="0"/>
              </a:rPr>
              <a:t>hábito</a:t>
            </a:r>
            <a:r>
              <a:rPr lang="es-MX" dirty="0" smtClean="0">
                <a:solidFill>
                  <a:schemeClr val="tx2">
                    <a:lumMod val="50000"/>
                  </a:schemeClr>
                </a:solidFill>
                <a:latin typeface="Times" pitchFamily="18" charset="0"/>
              </a:rPr>
              <a:t> (H)</a:t>
            </a:r>
            <a:r>
              <a:rPr lang="es-MX" dirty="0" smtClean="0">
                <a:latin typeface="Times" pitchFamily="18" charset="0"/>
              </a:rPr>
              <a:t> [= asociación aprendida, cambio más o menos permanente] y del </a:t>
            </a:r>
            <a:r>
              <a:rPr lang="es-MX" b="1" dirty="0" smtClean="0">
                <a:solidFill>
                  <a:schemeClr val="tx2">
                    <a:lumMod val="50000"/>
                  </a:schemeClr>
                </a:solidFill>
                <a:latin typeface="Times" pitchFamily="18" charset="0"/>
              </a:rPr>
              <a:t>impulso</a:t>
            </a:r>
            <a:r>
              <a:rPr lang="es-MX" dirty="0" smtClean="0">
                <a:solidFill>
                  <a:schemeClr val="tx2">
                    <a:lumMod val="50000"/>
                  </a:schemeClr>
                </a:solidFill>
                <a:latin typeface="Times" pitchFamily="18" charset="0"/>
              </a:rPr>
              <a:t> (D) </a:t>
            </a:r>
            <a:r>
              <a:rPr lang="es-MX" dirty="0" smtClean="0">
                <a:latin typeface="Times" pitchFamily="18" charset="0"/>
              </a:rPr>
              <a:t>[= </a:t>
            </a:r>
            <a:r>
              <a:rPr lang="es-MX" i="1" dirty="0" smtClean="0">
                <a:latin typeface="Times" pitchFamily="18" charset="0"/>
              </a:rPr>
              <a:t>“Drive”</a:t>
            </a:r>
            <a:r>
              <a:rPr lang="es-MX" dirty="0" smtClean="0">
                <a:latin typeface="Times" pitchFamily="18" charset="0"/>
              </a:rPr>
              <a:t>, energía o elemento activador de la respuesta</a:t>
            </a:r>
            <a:r>
              <a:rPr lang="es-MX" dirty="0" smtClean="0">
                <a:latin typeface="Times" pitchFamily="18" charset="0"/>
              </a:rPr>
              <a:t>.]</a:t>
            </a:r>
          </a:p>
          <a:p>
            <a:r>
              <a:rPr lang="es-MX" dirty="0" smtClean="0">
                <a:latin typeface="Times" pitchFamily="18" charset="0"/>
              </a:rPr>
              <a:t> </a:t>
            </a:r>
            <a:r>
              <a:rPr lang="es-MX" dirty="0" smtClean="0">
                <a:latin typeface="Times" pitchFamily="18" charset="0"/>
              </a:rPr>
              <a:t>Ambos se multiplican para determinar la conducta manifiesta o la acción.</a:t>
            </a:r>
            <a:endParaRPr lang="es-MX" dirty="0" smtClean="0">
              <a:latin typeface="Times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4400" y="428604"/>
            <a:ext cx="7772400" cy="5926956"/>
          </a:xfrm>
        </p:spPr>
        <p:txBody>
          <a:bodyPr/>
          <a:lstStyle/>
          <a:p>
            <a:endParaRPr lang="es-MX" dirty="0" smtClean="0">
              <a:latin typeface="Times" pitchFamily="18" charset="0"/>
            </a:endParaRPr>
          </a:p>
          <a:p>
            <a:endParaRPr lang="es-MX" dirty="0" smtClean="0">
              <a:latin typeface="Times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s-MX" dirty="0" smtClean="0">
                <a:latin typeface="Times" pitchFamily="18" charset="0"/>
              </a:rPr>
              <a:t>Posteriormente</a:t>
            </a:r>
            <a:r>
              <a:rPr lang="es-MX" dirty="0" smtClean="0">
                <a:latin typeface="Times" pitchFamily="18" charset="0"/>
              </a:rPr>
              <a:t>, Hull se vio forzado a añadir un tercer elemento, el </a:t>
            </a:r>
            <a:r>
              <a:rPr lang="es-MX" b="1" dirty="0" smtClean="0">
                <a:solidFill>
                  <a:schemeClr val="tx2">
                    <a:lumMod val="50000"/>
                  </a:schemeClr>
                </a:solidFill>
                <a:latin typeface="Times" pitchFamily="18" charset="0"/>
              </a:rPr>
              <a:t>INCENTIVO</a:t>
            </a:r>
            <a:r>
              <a:rPr lang="es-MX" dirty="0" smtClean="0">
                <a:solidFill>
                  <a:schemeClr val="tx2">
                    <a:lumMod val="50000"/>
                  </a:schemeClr>
                </a:solidFill>
                <a:latin typeface="Times" pitchFamily="18" charset="0"/>
              </a:rPr>
              <a:t> </a:t>
            </a:r>
            <a:r>
              <a:rPr lang="es-MX" dirty="0" smtClean="0">
                <a:latin typeface="Times" pitchFamily="18" charset="0"/>
              </a:rPr>
              <a:t>(</a:t>
            </a:r>
            <a:r>
              <a:rPr lang="es-MX" dirty="0" smtClean="0">
                <a:latin typeface="Times" pitchFamily="18" charset="0"/>
              </a:rPr>
              <a:t>K) [= elemento de persistencia hacia la meta, que depende de la cantidad y de la calidad de los refuerzos.] </a:t>
            </a:r>
            <a:endParaRPr lang="es-MX" dirty="0" smtClean="0">
              <a:latin typeface="Times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s-MX" dirty="0" smtClean="0">
                <a:latin typeface="Times" pitchFamily="18" charset="0"/>
              </a:rPr>
              <a:t>En </a:t>
            </a:r>
            <a:r>
              <a:rPr lang="es-MX" dirty="0" smtClean="0">
                <a:latin typeface="Times" pitchFamily="18" charset="0"/>
              </a:rPr>
              <a:t>consecuencia, la conducta motivada depende de las siguientes variables</a:t>
            </a:r>
            <a:r>
              <a:rPr lang="es-MX" dirty="0" smtClean="0">
                <a:latin typeface="Times" pitchFamily="18" charset="0"/>
              </a:rPr>
              <a:t>:</a:t>
            </a:r>
          </a:p>
          <a:p>
            <a:pPr algn="ctr">
              <a:buNone/>
            </a:pPr>
            <a:r>
              <a:rPr lang="es-MX" dirty="0" smtClean="0">
                <a:latin typeface="Times" pitchFamily="18" charset="0"/>
              </a:rPr>
              <a:t> </a:t>
            </a:r>
            <a:r>
              <a:rPr lang="es-MX" dirty="0" smtClean="0">
                <a:latin typeface="Times" pitchFamily="18" charset="0"/>
              </a:rPr>
              <a:t>E = H x D x K.</a:t>
            </a:r>
            <a:endParaRPr lang="es-MX" dirty="0">
              <a:latin typeface="Times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281</TotalTime>
  <Words>517</Words>
  <Application>Microsoft Office PowerPoint</Application>
  <PresentationFormat>Presentación en pantalla (4:3)</PresentationFormat>
  <Paragraphs>36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Metro</vt:lpstr>
      <vt:lpstr>Teorías de la MOTIVACION…</vt:lpstr>
      <vt:lpstr>Clark L.Hull (1884-1952)  </vt:lpstr>
      <vt:lpstr>Diapositiva 3</vt:lpstr>
      <vt:lpstr>Teoría … REDUCCCION DEL IMPULSO.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TEORIAS DE LA MOTIVACION</dc:title>
  <dc:creator>david</dc:creator>
  <cp:lastModifiedBy>Centor</cp:lastModifiedBy>
  <cp:revision>32</cp:revision>
  <dcterms:created xsi:type="dcterms:W3CDTF">2011-10-09T03:27:42Z</dcterms:created>
  <dcterms:modified xsi:type="dcterms:W3CDTF">2011-10-10T03:29:50Z</dcterms:modified>
</cp:coreProperties>
</file>