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9" autoAdjust="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1B618-8D33-4211-85B2-695E579372F2}" type="datetimeFigureOut">
              <a:rPr lang="es-MX" smtClean="0"/>
              <a:t>13/10/2011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2A8AA-724B-46A1-8771-28D00E815E8C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78DFC8-09D2-4312-9C60-CB1EC8C2C485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954C-38A3-424A-B370-F28FBE16213B}" type="datetimeFigureOut">
              <a:rPr lang="es-MX" smtClean="0"/>
              <a:pPr/>
              <a:t>13/10/2011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C8F1-7C9D-4112-BE2B-FE1C57BBF8F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954C-38A3-424A-B370-F28FBE16213B}" type="datetimeFigureOut">
              <a:rPr lang="es-MX" smtClean="0"/>
              <a:pPr/>
              <a:t>13/10/2011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C8F1-7C9D-4112-BE2B-FE1C57BBF8F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954C-38A3-424A-B370-F28FBE16213B}" type="datetimeFigureOut">
              <a:rPr lang="es-MX" smtClean="0"/>
              <a:pPr/>
              <a:t>13/10/2011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C8F1-7C9D-4112-BE2B-FE1C57BBF8F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60F21-D6A2-4E09-8DD3-B4DA26048CE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954C-38A3-424A-B370-F28FBE16213B}" type="datetimeFigureOut">
              <a:rPr lang="es-MX" smtClean="0"/>
              <a:pPr/>
              <a:t>13/10/2011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C8F1-7C9D-4112-BE2B-FE1C57BBF8F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954C-38A3-424A-B370-F28FBE16213B}" type="datetimeFigureOut">
              <a:rPr lang="es-MX" smtClean="0"/>
              <a:pPr/>
              <a:t>13/10/2011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C8F1-7C9D-4112-BE2B-FE1C57BBF8F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954C-38A3-424A-B370-F28FBE16213B}" type="datetimeFigureOut">
              <a:rPr lang="es-MX" smtClean="0"/>
              <a:pPr/>
              <a:t>13/10/2011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C8F1-7C9D-4112-BE2B-FE1C57BBF8F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954C-38A3-424A-B370-F28FBE16213B}" type="datetimeFigureOut">
              <a:rPr lang="es-MX" smtClean="0"/>
              <a:pPr/>
              <a:t>13/10/2011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C8F1-7C9D-4112-BE2B-FE1C57BBF8F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954C-38A3-424A-B370-F28FBE16213B}" type="datetimeFigureOut">
              <a:rPr lang="es-MX" smtClean="0"/>
              <a:pPr/>
              <a:t>13/10/2011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C8F1-7C9D-4112-BE2B-FE1C57BBF8F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954C-38A3-424A-B370-F28FBE16213B}" type="datetimeFigureOut">
              <a:rPr lang="es-MX" smtClean="0"/>
              <a:pPr/>
              <a:t>13/10/2011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C8F1-7C9D-4112-BE2B-FE1C57BBF8F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954C-38A3-424A-B370-F28FBE16213B}" type="datetimeFigureOut">
              <a:rPr lang="es-MX" smtClean="0"/>
              <a:pPr/>
              <a:t>13/10/2011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FC8F1-7C9D-4112-BE2B-FE1C57BBF8F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954C-38A3-424A-B370-F28FBE16213B}" type="datetimeFigureOut">
              <a:rPr lang="es-MX" smtClean="0"/>
              <a:pPr/>
              <a:t>13/10/2011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E6FC8F1-7C9D-4112-BE2B-FE1C57BBF8F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C0954C-38A3-424A-B370-F28FBE16213B}" type="datetimeFigureOut">
              <a:rPr lang="es-MX" smtClean="0"/>
              <a:pPr/>
              <a:t>13/10/2011</a:t>
            </a:fld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6FC8F1-7C9D-4112-BE2B-FE1C57BBF8FA}" type="slidenum">
              <a:rPr lang="es-MX" smtClean="0"/>
              <a:pPr/>
              <a:t>‹Nº›</a:t>
            </a:fld>
            <a:endParaRPr lang="es-MX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28728" y="428604"/>
            <a:ext cx="7406640" cy="1752600"/>
          </a:xfrm>
        </p:spPr>
        <p:txBody>
          <a:bodyPr>
            <a:normAutofit/>
          </a:bodyPr>
          <a:lstStyle/>
          <a:p>
            <a:r>
              <a:rPr lang="es-MX" sz="48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Harrington" pitchFamily="82" charset="0"/>
              </a:rPr>
              <a:t>Procesos  complejos…</a:t>
            </a:r>
            <a:endParaRPr lang="es-MX" sz="48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Harrington" pitchFamily="82" charset="0"/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 rot="16200000" flipH="1">
            <a:off x="2928914" y="642930"/>
            <a:ext cx="28577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el-pensamiento-positivo-250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940333">
            <a:off x="6128135" y="1768685"/>
            <a:ext cx="2381250" cy="28575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209233">
            <a:off x="991827" y="2157233"/>
            <a:ext cx="424367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 descr="pens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3857628"/>
            <a:ext cx="2520950" cy="252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420938"/>
            <a:ext cx="7772400" cy="273685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s-ES" smtClean="0"/>
              <a:t>Si la estructuracion del problema es optima la solucion se dara mediante un </a:t>
            </a:r>
            <a:r>
              <a:rPr lang="es-ES" b="1" smtClean="0"/>
              <a:t>“discriminamiento repentino”,</a:t>
            </a:r>
            <a:r>
              <a:rPr lang="es-ES" smtClean="0"/>
              <a:t> en el cual el sujeto descubre las relaciones esenciales del problema y la conducta necesaria para resolverla.</a:t>
            </a:r>
          </a:p>
        </p:txBody>
      </p:sp>
      <p:pic>
        <p:nvPicPr>
          <p:cNvPr id="18437" name="Picture 5" descr="pr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60648"/>
            <a:ext cx="2181225" cy="209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/>
              <a:t>Fases en la solucion de problemas.</a:t>
            </a:r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ES" b="1" u="sng" smtClean="0">
                <a:solidFill>
                  <a:schemeClr val="hlink"/>
                </a:solidFill>
              </a:rPr>
              <a:t>Fase de preparacion:</a:t>
            </a:r>
            <a:r>
              <a:rPr lang="es-ES" smtClean="0"/>
              <a:t> Analisis e interpretacion de los datos obtenidos, si el problema es muy complejo se subdivide en problemas mas elementales.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" smtClean="0"/>
              <a:t>En pocas palabras se analiza la situacion.</a:t>
            </a:r>
          </a:p>
        </p:txBody>
      </p:sp>
      <p:pic>
        <p:nvPicPr>
          <p:cNvPr id="19460" name="Picture 4" descr="images1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4221088"/>
            <a:ext cx="1873250" cy="1665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/>
              <a:t>Fases en la solucion de problemas.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s-ES" sz="2000" b="1" u="sng" smtClean="0">
                <a:solidFill>
                  <a:schemeClr val="hlink"/>
                </a:solidFill>
              </a:rPr>
              <a:t>Fase de produccion:</a:t>
            </a:r>
            <a:r>
              <a:rPr lang="es-ES" sz="2000" smtClean="0"/>
              <a:t> intervienen distintos aspectos entre los que hay que destacar la memoria, que se utiliza para recuperar todos los recursos que estén a nuestro alcance y que nos sirvan para llegar a una solución eventual. 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" sz="2000" smtClean="0"/>
              <a:t>En pocas palabras, se buscan posibles soluciones apoyandose en la</a:t>
            </a:r>
            <a:r>
              <a:rPr lang="es-ES" sz="2000" b="1" smtClean="0"/>
              <a:t> memoria </a:t>
            </a:r>
            <a:r>
              <a:rPr lang="es-ES" sz="2000" smtClean="0"/>
              <a:t>principalmente.</a:t>
            </a:r>
          </a:p>
        </p:txBody>
      </p:sp>
      <p:pic>
        <p:nvPicPr>
          <p:cNvPr id="20485" name="Picture 5" descr="analiz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4163" y="2349500"/>
            <a:ext cx="3346450" cy="3346450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/>
              <a:t>Fases en la solucion de problemas.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7450" y="1844675"/>
            <a:ext cx="3810000" cy="41148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s-ES" sz="2400" b="1" u="sng">
                <a:solidFill>
                  <a:schemeClr val="hlink"/>
                </a:solidFill>
              </a:rPr>
              <a:t>Fase de enjuiciamiento:</a:t>
            </a:r>
            <a:r>
              <a:rPr lang="es-ES" sz="2400"/>
              <a:t> lo que se hace es evaluar la solución generada anteriormente, contrastándola con nuestra experiencia, para finalmente darla como buena o no.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s-ES" sz="2400"/>
              <a:t>En pocas palabras, se analiza la solucion elegida para saber si es correcta o incorrecta.</a:t>
            </a:r>
          </a:p>
        </p:txBody>
      </p:sp>
      <p:pic>
        <p:nvPicPr>
          <p:cNvPr id="21509" name="Picture 5" descr="ide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3800" y="1916113"/>
            <a:ext cx="3868738" cy="2897187"/>
          </a:xfrm>
          <a:effectLst>
            <a:softEdge rad="112500"/>
          </a:effectLst>
        </p:spPr>
      </p:pic>
      <p:pic>
        <p:nvPicPr>
          <p:cNvPr id="21510" name="Picture 6" descr="MP900385417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4941888"/>
            <a:ext cx="2408238" cy="1720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700213"/>
            <a:ext cx="7772400" cy="30241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s-ES" smtClean="0"/>
              <a:t>El  aspecto basico de la cognicion; es el lenguaje, ya que proporciona la base en cada uno de los procesos mencionados anteriormente…</a:t>
            </a:r>
          </a:p>
        </p:txBody>
      </p:sp>
      <p:pic>
        <p:nvPicPr>
          <p:cNvPr id="22532" name="Picture 4" descr="MP90044322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284984"/>
            <a:ext cx="4114800" cy="2738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1571612"/>
            <a:ext cx="7772400" cy="1470025"/>
          </a:xfrm>
        </p:spPr>
        <p:txBody>
          <a:bodyPr>
            <a:noAutofit/>
          </a:bodyPr>
          <a:lstStyle/>
          <a:p>
            <a:r>
              <a:rPr lang="es-ES" sz="8000" dirty="0"/>
              <a:t/>
            </a:r>
            <a:br>
              <a:rPr lang="es-ES" sz="8000" dirty="0"/>
            </a:br>
            <a:r>
              <a:rPr lang="es-ES" sz="8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LENGUAJE</a:t>
            </a:r>
            <a:endParaRPr lang="es-ES" sz="8000" dirty="0">
              <a:solidFill>
                <a:schemeClr val="tx2">
                  <a:lumMod val="60000"/>
                  <a:lumOff val="40000"/>
                </a:schemeClr>
              </a:solidFill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214686"/>
            <a:ext cx="362489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214686"/>
            <a:ext cx="424367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357166"/>
            <a:ext cx="1500198" cy="1458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214290"/>
            <a:ext cx="242889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785794"/>
            <a:ext cx="6400800" cy="4853006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EL LENGUAJE ES UNA FORMA DE COMUNICACIÓN  INTERNACIONAL DE FLEXIBILIDAD CASI INFINITA, DETERMINADA POR REGLAS QUE DEFINEN SU SIGNIFICADO EN TRES ASPECTOS CENTRALES:</a:t>
            </a:r>
          </a:p>
          <a:p>
            <a:pPr algn="just">
              <a:buFont typeface="Wingdings" pitchFamily="2" charset="2"/>
              <a:buChar char="q"/>
            </a:pPr>
            <a:r>
              <a:rPr lang="es-ES" dirty="0" smtClean="0"/>
              <a:t>COMPRENCION DE LENGUAJE</a:t>
            </a:r>
          </a:p>
          <a:p>
            <a:pPr algn="just">
              <a:buFont typeface="Wingdings" pitchFamily="2" charset="2"/>
              <a:buChar char="q"/>
            </a:pPr>
            <a:r>
              <a:rPr lang="es-ES" dirty="0" smtClean="0"/>
              <a:t>PRODUCCION DE EL LENGUAJE</a:t>
            </a:r>
          </a:p>
          <a:p>
            <a:pPr algn="just">
              <a:buFont typeface="Wingdings" pitchFamily="2" charset="2"/>
              <a:buChar char="q"/>
            </a:pPr>
            <a:r>
              <a:rPr lang="es-ES" dirty="0" smtClean="0"/>
              <a:t>ADQUISICION DEL LENGUAJE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229600" cy="3857652"/>
          </a:xfrm>
        </p:spPr>
        <p:txBody>
          <a:bodyPr>
            <a:normAutofit/>
          </a:bodyPr>
          <a:lstStyle/>
          <a:p>
            <a:pPr algn="just"/>
            <a:r>
              <a:rPr lang="es-ES" sz="3200" dirty="0" smtClean="0">
                <a:solidFill>
                  <a:srgbClr val="7030A0"/>
                </a:solidFill>
              </a:rPr>
              <a:t>TODO LENGUAJE SIMBOLIZA COSAS CONCRETAS,  ES POR ESO QUE CUANDO LO USAMOS RECURRIMOS A UN PROCESO COMPLEJO QUE NOS PERMITE REPRESENTAR EL AMBIENTE SIN NECESIDAD DE TOCARLO U OBSERVARLO.</a:t>
            </a:r>
            <a:br>
              <a:rPr lang="es-ES" sz="3200" dirty="0" smtClean="0">
                <a:solidFill>
                  <a:srgbClr val="7030A0"/>
                </a:solidFill>
              </a:rPr>
            </a:br>
            <a:r>
              <a:rPr lang="es-ES" sz="3200" dirty="0" smtClean="0">
                <a:solidFill>
                  <a:srgbClr val="7030A0"/>
                </a:solidFill>
              </a:rPr>
              <a:t>EL LENGUAJE ES UN PUENTE ENTRE EL MUNDO REAL Y EL MUNDO PENSADO.</a:t>
            </a:r>
            <a:endParaRPr lang="es-ES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98080" cy="703282"/>
          </a:xfrm>
        </p:spPr>
        <p:txBody>
          <a:bodyPr>
            <a:normAutofit fontScale="90000"/>
          </a:bodyPr>
          <a:lstStyle/>
          <a:p>
            <a:r>
              <a:rPr lang="es-MX" i="1" u="sng" dirty="0" smtClean="0"/>
              <a:t>Los procesos complejos</a:t>
            </a:r>
            <a:endParaRPr lang="es-MX" i="1" u="sng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1538" y="1071546"/>
            <a:ext cx="7498080" cy="4800600"/>
          </a:xfrm>
        </p:spPr>
        <p:txBody>
          <a:bodyPr>
            <a:normAutofit/>
          </a:bodyPr>
          <a:lstStyle/>
          <a:p>
            <a:r>
              <a:rPr lang="es-MX" dirty="0" smtClean="0"/>
              <a:t>Estos son los procesamientos más complejos como:</a:t>
            </a:r>
          </a:p>
          <a:p>
            <a:r>
              <a:rPr lang="es-MX" b="1" i="1" dirty="0" smtClean="0">
                <a:latin typeface="FrankRuehl" pitchFamily="34" charset="-79"/>
                <a:cs typeface="FrankRuehl" pitchFamily="34" charset="-79"/>
              </a:rPr>
              <a:t>EL pensamiento</a:t>
            </a:r>
          </a:p>
          <a:p>
            <a:r>
              <a:rPr lang="es-MX" b="1" i="1" dirty="0" smtClean="0">
                <a:latin typeface="FrankRuehl" pitchFamily="34" charset="-79"/>
                <a:cs typeface="FrankRuehl" pitchFamily="34" charset="-79"/>
              </a:rPr>
              <a:t>El lenguaje </a:t>
            </a:r>
          </a:p>
          <a:p>
            <a:r>
              <a:rPr lang="es-MX" b="1" i="1" dirty="0" smtClean="0">
                <a:latin typeface="FrankRuehl" pitchFamily="34" charset="-79"/>
                <a:cs typeface="FrankRuehl" pitchFamily="34" charset="-79"/>
              </a:rPr>
              <a:t>Solución de problemas.</a:t>
            </a:r>
          </a:p>
          <a:p>
            <a:pPr>
              <a:buNone/>
            </a:pPr>
            <a:r>
              <a:rPr lang="es-MX" b="1" i="1" dirty="0" smtClean="0">
                <a:latin typeface="FrankRuehl" pitchFamily="34" charset="-79"/>
                <a:cs typeface="FrankRuehl" pitchFamily="34" charset="-79"/>
              </a:rPr>
              <a:t> Estos   procesos tienen  como característica principal la interacción  con un ambiente simbolizado por el individuo.</a:t>
            </a:r>
          </a:p>
          <a:p>
            <a:pPr>
              <a:buNone/>
            </a:pPr>
            <a:endParaRPr lang="es-MX" b="1" i="1" dirty="0">
              <a:solidFill>
                <a:schemeClr val="accent5">
                  <a:lumMod val="60000"/>
                  <a:lumOff val="40000"/>
                </a:schemeClr>
              </a:solidFill>
              <a:latin typeface="FrankRuehl" pitchFamily="34" charset="-79"/>
              <a:cs typeface="FrankRuehl" pitchFamily="34" charset="-79"/>
            </a:endParaRPr>
          </a:p>
        </p:txBody>
      </p:sp>
      <p:pic>
        <p:nvPicPr>
          <p:cNvPr id="4" name="Picture 5" descr="ide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757741">
            <a:off x="6808312" y="1647640"/>
            <a:ext cx="2183358" cy="1635056"/>
          </a:xfrm>
          <a:prstGeom prst="rect">
            <a:avLst/>
          </a:prstGeom>
          <a:noFill/>
          <a:ln/>
        </p:spPr>
      </p:pic>
      <p:pic>
        <p:nvPicPr>
          <p:cNvPr id="2050" name="Picture 2" descr="D:\pensamiento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445209">
            <a:off x="1194434" y="4819409"/>
            <a:ext cx="1504997" cy="177087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4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Pensamiento…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Este es la formación de conceptos y razonamientos para llegar a conclusiones.             </a:t>
            </a:r>
          </a:p>
          <a:p>
            <a:pPr>
              <a:buNone/>
            </a:pPr>
            <a:r>
              <a:rPr lang="es-MX" dirty="0" smtClean="0"/>
              <a:t>Es una actividad que implica la </a:t>
            </a:r>
          </a:p>
          <a:p>
            <a:pPr>
              <a:buNone/>
            </a:pPr>
            <a:r>
              <a:rPr lang="es-MX" dirty="0" smtClean="0"/>
              <a:t>Manipulación mental de los diversos</a:t>
            </a:r>
          </a:p>
          <a:p>
            <a:pPr>
              <a:buNone/>
            </a:pPr>
            <a:r>
              <a:rPr lang="es-MX" dirty="0" smtClean="0"/>
              <a:t>Rasgos del mundo externo.</a:t>
            </a:r>
          </a:p>
          <a:p>
            <a:endParaRPr lang="es-MX" dirty="0" smtClean="0"/>
          </a:p>
          <a:p>
            <a:pPr>
              <a:buNone/>
            </a:pPr>
            <a:endParaRPr lang="es-MX" dirty="0"/>
          </a:p>
        </p:txBody>
      </p:sp>
      <p:pic>
        <p:nvPicPr>
          <p:cNvPr id="3077" name="Picture 5" descr="D:\pensamient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714620"/>
            <a:ext cx="2381250" cy="3514725"/>
          </a:xfrm>
          <a:prstGeom prst="rect">
            <a:avLst/>
          </a:prstGeom>
          <a:noFill/>
        </p:spPr>
      </p:pic>
      <p:pic>
        <p:nvPicPr>
          <p:cNvPr id="3079" name="Picture 7" descr="D:\01_2bct_Pensamiento Logico_Espin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357694"/>
            <a:ext cx="2000264" cy="1962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847088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Los seres humanos pasamos una gran parte de nuestra vida pensando….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2468880"/>
            <a:ext cx="8229600" cy="4389120"/>
          </a:xfrm>
        </p:spPr>
        <p:txBody>
          <a:bodyPr/>
          <a:lstStyle/>
          <a:p>
            <a:r>
              <a:rPr lang="es-MX" dirty="0" smtClean="0"/>
              <a:t>El hombre es el único animal capaz de reflexionar acerca de su propia conducta, </a:t>
            </a:r>
          </a:p>
          <a:p>
            <a:pPr>
              <a:buNone/>
            </a:pPr>
            <a:r>
              <a:rPr lang="es-MX" dirty="0" smtClean="0"/>
              <a:t>de establecer propósitos </a:t>
            </a:r>
          </a:p>
          <a:p>
            <a:pPr>
              <a:buNone/>
            </a:pPr>
            <a:r>
              <a:rPr lang="es-MX" dirty="0" smtClean="0"/>
              <a:t>para ella y de realizar actos voluntarios.</a:t>
            </a:r>
            <a:endParaRPr lang="es-MX" dirty="0"/>
          </a:p>
        </p:txBody>
      </p:sp>
      <p:pic>
        <p:nvPicPr>
          <p:cNvPr id="4099" name="Picture 3" descr="D:\pensamien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01985">
            <a:off x="7668815" y="674991"/>
            <a:ext cx="1369738" cy="1866534"/>
          </a:xfrm>
          <a:prstGeom prst="rect">
            <a:avLst/>
          </a:prstGeom>
          <a:noFill/>
        </p:spPr>
      </p:pic>
      <p:pic>
        <p:nvPicPr>
          <p:cNvPr id="6" name="Picture 6" descr="MP900385417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86939">
            <a:off x="6876514" y="3333318"/>
            <a:ext cx="1765296" cy="1261424"/>
          </a:xfrm>
          <a:prstGeom prst="rect">
            <a:avLst/>
          </a:prstGeom>
          <a:noFill/>
        </p:spPr>
      </p:pic>
      <p:pic>
        <p:nvPicPr>
          <p:cNvPr id="7" name="Picture 4" descr="MP900443225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500570"/>
            <a:ext cx="2710669" cy="1803975"/>
          </a:xfrm>
          <a:prstGeom prst="rect">
            <a:avLst/>
          </a:prstGeom>
          <a:noFill/>
        </p:spPr>
      </p:pic>
      <p:pic>
        <p:nvPicPr>
          <p:cNvPr id="4100" name="Picture 4" descr="E:\Users\Public\Pictures\Sample Pictures\Pengui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562862">
            <a:off x="1085325" y="4772857"/>
            <a:ext cx="2052014" cy="1539011"/>
          </a:xfrm>
          <a:prstGeom prst="rect">
            <a:avLst/>
          </a:prstGeom>
          <a:noFill/>
        </p:spPr>
      </p:pic>
      <p:pic>
        <p:nvPicPr>
          <p:cNvPr id="4101" name="Picture 5" descr="I:\imágenes de M.A\3409 - death_note kira light light_yagam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4357694"/>
            <a:ext cx="2286015" cy="2178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15370" cy="989832"/>
          </a:xfrm>
        </p:spPr>
        <p:txBody>
          <a:bodyPr>
            <a:normAutofit fontScale="90000"/>
          </a:bodyPr>
          <a:lstStyle/>
          <a:p>
            <a:r>
              <a:rPr lang="es-MX" sz="3200" dirty="0" smtClean="0">
                <a:solidFill>
                  <a:schemeClr val="bg2">
                    <a:lumMod val="25000"/>
                  </a:schemeClr>
                </a:solidFill>
              </a:rPr>
              <a:t>La conciencia contiene un patrón de pensamientos e impresiones que cambian con rapidez…</a:t>
            </a:r>
            <a:endParaRPr lang="es-MX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b="1" dirty="0" smtClean="0"/>
              <a:t>Los psicólogos han adoptado dos estrategias principales para poder entender este patrón:</a:t>
            </a:r>
          </a:p>
          <a:p>
            <a:pPr>
              <a:buNone/>
            </a:pPr>
            <a:r>
              <a:rPr lang="es-MX" dirty="0" smtClean="0"/>
              <a:t>①Se han concentrado en los elementos básicos del pensamiento, la forma precisa en que los aspectos del mundo externo se presenta en nuestro pensamiento.</a:t>
            </a:r>
          </a:p>
          <a:p>
            <a:pPr>
              <a:buNone/>
            </a:pPr>
            <a:r>
              <a:rPr lang="es-MX" dirty="0" smtClean="0"/>
              <a:t>❷Han intentado determinar la forma en que razonamos, es decir, la forma en que intentamos procesar cognitivamente la información disponible para llegar a conclusiones especificas.</a:t>
            </a:r>
            <a:endParaRPr lang="es-MX" dirty="0"/>
          </a:p>
        </p:txBody>
      </p:sp>
      <p:pic>
        <p:nvPicPr>
          <p:cNvPr id="5122" name="Picture 2" descr="D:\el-pensamiento-positivo-250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386009">
            <a:off x="905818" y="4869808"/>
            <a:ext cx="1488283" cy="1785940"/>
          </a:xfrm>
          <a:prstGeom prst="rect">
            <a:avLst/>
          </a:prstGeom>
          <a:noFill/>
        </p:spPr>
      </p:pic>
      <p:pic>
        <p:nvPicPr>
          <p:cNvPr id="6" name="Picture 4" descr="images1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4857760"/>
            <a:ext cx="1873250" cy="1665288"/>
          </a:xfrm>
          <a:prstGeom prst="rect">
            <a:avLst/>
          </a:prstGeom>
          <a:noFill/>
        </p:spPr>
      </p:pic>
      <p:pic>
        <p:nvPicPr>
          <p:cNvPr id="5123" name="Picture 3" descr="D:\pensamiento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38018">
            <a:off x="4256183" y="4879564"/>
            <a:ext cx="1318052" cy="1550908"/>
          </a:xfrm>
          <a:prstGeom prst="rect">
            <a:avLst/>
          </a:prstGeom>
          <a:noFill/>
        </p:spPr>
      </p:pic>
      <p:pic>
        <p:nvPicPr>
          <p:cNvPr id="5124" name="Picture 4" descr="D:\pensamient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011712">
            <a:off x="6113881" y="4519087"/>
            <a:ext cx="1920452" cy="2616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/>
              <a:t>Problema…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060575"/>
            <a:ext cx="3810000" cy="4114800"/>
          </a:xfrm>
        </p:spPr>
        <p:txBody>
          <a:bodyPr/>
          <a:lstStyle/>
          <a:p>
            <a:pPr algn="ctr" eaLnBrk="1" hangingPunct="1"/>
            <a:r>
              <a:rPr lang="es-ES" sz="2800" smtClean="0"/>
              <a:t>Un problema es un </a:t>
            </a:r>
            <a:r>
              <a:rPr lang="es-ES" sz="2800" b="1" smtClean="0"/>
              <a:t>obstáculo</a:t>
            </a:r>
            <a:r>
              <a:rPr lang="es-ES" sz="2800" smtClean="0"/>
              <a:t> que se interpone de una u otra forma ante nosotros, impidiéndonos ver lo que hay detrás. </a:t>
            </a:r>
          </a:p>
        </p:txBody>
      </p:sp>
      <p:pic>
        <p:nvPicPr>
          <p:cNvPr id="12295" name="Picture 7" descr="parej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8024" y="2348880"/>
            <a:ext cx="3944938" cy="2625725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/>
              <a:t>“PROCESOS COMPLEJOS”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5875" y="4365625"/>
            <a:ext cx="6400800" cy="1752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sz="4400" i="1"/>
              <a:t>Solución de problemas…</a:t>
            </a:r>
          </a:p>
        </p:txBody>
      </p:sp>
      <p:pic>
        <p:nvPicPr>
          <p:cNvPr id="2052" name="Picture 4" descr="pensamien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260350"/>
            <a:ext cx="1943100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pens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17032"/>
            <a:ext cx="2520950" cy="2520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"/>
              <a:t>Solucion de Problemas.	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989138"/>
            <a:ext cx="7772400" cy="411480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2800" smtClean="0"/>
              <a:t>Mediante el proceso de desarrollo del pensamiento, existen 3 estrategias basicas para la solucion de problemas:</a:t>
            </a:r>
          </a:p>
          <a:p>
            <a:pPr marL="609600" indent="-609600" algn="ctr" eaLnBrk="1" hangingPunct="1">
              <a:lnSpc>
                <a:spcPct val="90000"/>
              </a:lnSpc>
              <a:buClr>
                <a:schemeClr val="hlink"/>
              </a:buClr>
              <a:buSzPct val="90000"/>
              <a:buFont typeface="Wingdings" pitchFamily="2" charset="2"/>
              <a:buAutoNum type="arabicPeriod"/>
            </a:pPr>
            <a:r>
              <a:rPr lang="es-ES" sz="2800" smtClean="0"/>
              <a:t>La solucion de problemas como </a:t>
            </a:r>
            <a:r>
              <a:rPr lang="es-ES" sz="2800" b="1" smtClean="0"/>
              <a:t>resultado de la reorganizacion perceptual.</a:t>
            </a:r>
          </a:p>
          <a:p>
            <a:pPr marL="609600" indent="-609600" algn="ctr" eaLnBrk="1" hangingPunct="1">
              <a:lnSpc>
                <a:spcPct val="90000"/>
              </a:lnSpc>
              <a:buClr>
                <a:schemeClr val="hlink"/>
              </a:buClr>
              <a:buSzPct val="90000"/>
              <a:buFont typeface="Wingdings" pitchFamily="2" charset="2"/>
              <a:buAutoNum type="arabicPeriod"/>
            </a:pPr>
            <a:r>
              <a:rPr lang="es-ES" sz="2800" smtClean="0"/>
              <a:t>La solucion de problemas como </a:t>
            </a:r>
            <a:r>
              <a:rPr lang="es-ES" sz="2800" b="1" smtClean="0"/>
              <a:t>actividad asociativa.</a:t>
            </a:r>
          </a:p>
          <a:p>
            <a:pPr marL="609600" indent="-609600" algn="ctr" eaLnBrk="1" hangingPunct="1">
              <a:lnSpc>
                <a:spcPct val="90000"/>
              </a:lnSpc>
              <a:buClr>
                <a:schemeClr val="hlink"/>
              </a:buClr>
              <a:buSzPct val="90000"/>
              <a:buFont typeface="Wingdings" pitchFamily="2" charset="2"/>
              <a:buAutoNum type="arabicPeriod"/>
            </a:pPr>
            <a:r>
              <a:rPr lang="es-ES" sz="2800" smtClean="0"/>
              <a:t>La solucion de problemas como </a:t>
            </a:r>
            <a:r>
              <a:rPr lang="es-ES" sz="2800" b="1" smtClean="0"/>
              <a:t>un proceso de busqueda.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89138"/>
            <a:ext cx="38100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2800" smtClean="0"/>
              <a:t>La resolucion de problemas no solo depende de la experiencia previa con problemas semejantes, se da fundamentalmente de la </a:t>
            </a:r>
            <a:r>
              <a:rPr lang="es-ES" sz="2800" b="1" smtClean="0"/>
              <a:t>manera en que el mismo lo plantee.</a:t>
            </a:r>
          </a:p>
        </p:txBody>
      </p:sp>
      <p:pic>
        <p:nvPicPr>
          <p:cNvPr id="16391" name="Picture 7" descr="pro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4048" y="2708920"/>
            <a:ext cx="3406775" cy="2544763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</TotalTime>
  <Words>583</Words>
  <Application>Microsoft Office PowerPoint</Application>
  <PresentationFormat>Presentación en pantalla (4:3)</PresentationFormat>
  <Paragraphs>49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Flujo</vt:lpstr>
      <vt:lpstr>    </vt:lpstr>
      <vt:lpstr>Los procesos complejos</vt:lpstr>
      <vt:lpstr>Pensamiento…</vt:lpstr>
      <vt:lpstr>Los seres humanos pasamos una gran parte de nuestra vida pensando….</vt:lpstr>
      <vt:lpstr>La conciencia contiene un patrón de pensamientos e impresiones que cambian con rapidez…</vt:lpstr>
      <vt:lpstr>Problema…</vt:lpstr>
      <vt:lpstr>“PROCESOS COMPLEJOS”</vt:lpstr>
      <vt:lpstr>Solucion de Problemas. </vt:lpstr>
      <vt:lpstr>Diapositiva 9</vt:lpstr>
      <vt:lpstr>Diapositiva 10</vt:lpstr>
      <vt:lpstr>Fases en la solucion de problemas.</vt:lpstr>
      <vt:lpstr>Fases en la solucion de problemas.</vt:lpstr>
      <vt:lpstr>Fases en la solucion de problemas.</vt:lpstr>
      <vt:lpstr>Diapositiva 14</vt:lpstr>
      <vt:lpstr> LENGUAJE</vt:lpstr>
      <vt:lpstr>Diapositiva 16</vt:lpstr>
      <vt:lpstr>TODO LENGUAJE SIMBOLIZA COSAS CONCRETAS,  ES POR ESO QUE CUANDO LO USAMOS RECURRIMOS A UN PROCESO COMPLEJO QUE NOS PERMITE REPRESENTAR EL AMBIENTE SIN NECESIDAD DE TOCARLO U OBSERVARLO. EL LENGUAJE ES UN PUENTE ENTRE EL MUNDO REAL Y EL MUNDO PENSADO.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Usuario</dc:creator>
  <cp:lastModifiedBy>Amalia</cp:lastModifiedBy>
  <cp:revision>8</cp:revision>
  <dcterms:created xsi:type="dcterms:W3CDTF">2011-10-13T03:22:16Z</dcterms:created>
  <dcterms:modified xsi:type="dcterms:W3CDTF">2011-10-13T15:39:08Z</dcterms:modified>
</cp:coreProperties>
</file>