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CF2DBCA-8232-4DF8-8587-9F9D4F71B5C3}" type="datetimeFigureOut">
              <a:rPr lang="es-MX" smtClean="0"/>
              <a:t>06/10/2011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D8C-A605-4B98-9FC8-BB3CEB17949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DBCA-8232-4DF8-8587-9F9D4F71B5C3}" type="datetimeFigureOut">
              <a:rPr lang="es-MX" smtClean="0"/>
              <a:t>06/10/2011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D8C-A605-4B98-9FC8-BB3CEB17949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DBCA-8232-4DF8-8587-9F9D4F71B5C3}" type="datetimeFigureOut">
              <a:rPr lang="es-MX" smtClean="0"/>
              <a:t>06/10/2011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D8C-A605-4B98-9FC8-BB3CEB17949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DBCA-8232-4DF8-8587-9F9D4F71B5C3}" type="datetimeFigureOut">
              <a:rPr lang="es-MX" smtClean="0"/>
              <a:t>06/10/2011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D8C-A605-4B98-9FC8-BB3CEB17949C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DBCA-8232-4DF8-8587-9F9D4F71B5C3}" type="datetimeFigureOut">
              <a:rPr lang="es-MX" smtClean="0"/>
              <a:t>06/10/2011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D8C-A605-4B98-9FC8-BB3CEB17949C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DBCA-8232-4DF8-8587-9F9D4F71B5C3}" type="datetimeFigureOut">
              <a:rPr lang="es-MX" smtClean="0"/>
              <a:t>06/10/2011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D8C-A605-4B98-9FC8-BB3CEB17949C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DBCA-8232-4DF8-8587-9F9D4F71B5C3}" type="datetimeFigureOut">
              <a:rPr lang="es-MX" smtClean="0"/>
              <a:t>06/10/2011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D8C-A605-4B98-9FC8-BB3CEB17949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DBCA-8232-4DF8-8587-9F9D4F71B5C3}" type="datetimeFigureOut">
              <a:rPr lang="es-MX" smtClean="0"/>
              <a:t>06/10/2011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D8C-A605-4B98-9FC8-BB3CEB17949C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DBCA-8232-4DF8-8587-9F9D4F71B5C3}" type="datetimeFigureOut">
              <a:rPr lang="es-MX" smtClean="0"/>
              <a:t>06/10/2011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D8C-A605-4B98-9FC8-BB3CEB17949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DBCA-8232-4DF8-8587-9F9D4F71B5C3}" type="datetimeFigureOut">
              <a:rPr lang="es-MX" smtClean="0"/>
              <a:t>06/10/2011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D8C-A605-4B98-9FC8-BB3CEB17949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DBCA-8232-4DF8-8587-9F9D4F71B5C3}" type="datetimeFigureOut">
              <a:rPr lang="es-MX" smtClean="0"/>
              <a:t>06/10/2011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D8C-A605-4B98-9FC8-BB3CEB17949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CF2DBCA-8232-4DF8-8587-9F9D4F71B5C3}" type="datetimeFigureOut">
              <a:rPr lang="es-MX" smtClean="0"/>
              <a:t>06/10/2011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76C4D8C-A605-4B98-9FC8-BB3CEB17949C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987565">
            <a:off x="198667" y="2429460"/>
            <a:ext cx="6400800" cy="1295400"/>
          </a:xfrm>
        </p:spPr>
        <p:txBody>
          <a:bodyPr>
            <a:normAutofit/>
          </a:bodyPr>
          <a:lstStyle/>
          <a:p>
            <a:r>
              <a:rPr lang="es-MX" sz="6000" dirty="0" smtClean="0">
                <a:solidFill>
                  <a:srgbClr val="7030A0"/>
                </a:solidFill>
                <a:latin typeface="Monotype Corsiva" pitchFamily="66" charset="0"/>
              </a:rPr>
              <a:t>sensación</a:t>
            </a:r>
            <a:endParaRPr lang="es-MX" sz="6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327918" cy="39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37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/>
          <a:lstStyle/>
          <a:p>
            <a:r>
              <a:rPr lang="es-ES" dirty="0" smtClean="0"/>
              <a:t>Fichte</a:t>
            </a:r>
            <a:r>
              <a:rPr lang="es-ES" dirty="0"/>
              <a:t>, en su intento por integrar la división que hace Kant, entre sensibilidad, entendimiento y razón, sostiene que la sensación es el principio del conocimiento y que es inconsciente; luego adquiere el contenido mediante un proceso dialéctico para aprehender la realidad.</a:t>
            </a: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47" y="2924944"/>
            <a:ext cx="28575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92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196752"/>
            <a:ext cx="4352528" cy="4289649"/>
          </a:xfrm>
        </p:spPr>
        <p:txBody>
          <a:bodyPr/>
          <a:lstStyle/>
          <a:p>
            <a:r>
              <a:rPr lang="es-ES" dirty="0"/>
              <a:t>Las sensaciones son vivencias subjetivas, porque dependen del sujeto y pueden influir significativamente en la sensibilidad al dolor, en los malestares del funcionamiento de los órganos y en la tolerancia a tratamientos y medicamentos; porque es innegable que tanto las sensaciones internas como externas son vividas y percibidas de una manera diferente por cada sujeto.</a:t>
            </a:r>
            <a:endParaRPr lang="es-MX" dirty="0"/>
          </a:p>
          <a:p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98512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48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/>
          <a:lstStyle/>
          <a:p>
            <a:r>
              <a:rPr lang="es-ES" dirty="0"/>
              <a:t>Se ve lo que se desea ver y se percibe lo que se quiere percibir. La idea o pensamiento parece adelantarse a los acontecimientos y deforma los hechos; y es frecuente que cuando la realidad objetiva no se ajusta a la idea, ésta no se vea.</a:t>
            </a:r>
            <a:endParaRPr lang="es-MX" dirty="0"/>
          </a:p>
          <a:p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852936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62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/>
          <a:lstStyle/>
          <a:p>
            <a:r>
              <a:rPr lang="es-ES" dirty="0"/>
              <a:t>Cada pensamiento es también una molécula y todo lo que pensamos produce cambios en el funcionamiento del cuerpo.</a:t>
            </a:r>
            <a:endParaRPr lang="es-MX" dirty="0"/>
          </a:p>
          <a:p>
            <a:r>
              <a:rPr lang="es-ES" dirty="0"/>
              <a:t>Si cambiamos de pensamientos e intentamos ver la realidad tal cual es, sin asociarla a una situación emocional o afectiva anterior que la distorsiones, podremos evitar alterar el funcionamiento del cuerpo y lograr la salud perfecta.</a:t>
            </a:r>
            <a:endParaRPr lang="es-MX" dirty="0"/>
          </a:p>
          <a:p>
            <a:endParaRPr lang="es-MX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3114477" cy="233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161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/>
          <a:lstStyle/>
          <a:p>
            <a:r>
              <a:rPr lang="es-ES" dirty="0"/>
              <a:t>Podemos decidir controlar nuestras emociones que son producto de nuestras experiencias que aún permanecen en nuestra memoria; y experimentar cada momento como si fuera único, aprendiendo a vivir en el presente y no continuar siendo esclavo de nuestro pasado. </a:t>
            </a:r>
            <a:endParaRPr lang="es-MX" dirty="0"/>
          </a:p>
          <a:p>
            <a:endParaRPr lang="es-MX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68960"/>
            <a:ext cx="3810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770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320179"/>
            <a:ext cx="3200400" cy="4217641"/>
          </a:xfrm>
        </p:spPr>
        <p:txBody>
          <a:bodyPr/>
          <a:lstStyle/>
          <a:p>
            <a:r>
              <a:rPr lang="es-ES" dirty="0"/>
              <a:t>Desde el punto de vista fisiológico, la sensación es el resultado de la excitación nerviosa que se produce frente a un estímulo tanto físico como químico a través de los sentidos.</a:t>
            </a:r>
            <a:endParaRPr lang="es-MX" dirty="0"/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345">
            <a:off x="4532785" y="1216404"/>
            <a:ext cx="3345160" cy="439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13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/>
          <a:lstStyle/>
          <a:p>
            <a:r>
              <a:rPr lang="es-ES" dirty="0"/>
              <a:t>El organismo logra interpretar la </a:t>
            </a:r>
            <a:r>
              <a:rPr lang="es-ES" dirty="0" smtClean="0"/>
              <a:t>información que </a:t>
            </a:r>
            <a:r>
              <a:rPr lang="es-ES" dirty="0"/>
              <a:t>recibe a través de los sentidos gracias a </a:t>
            </a:r>
            <a:r>
              <a:rPr lang="es-ES" dirty="0" smtClean="0"/>
              <a:t>la percepción </a:t>
            </a:r>
            <a:r>
              <a:rPr lang="es-ES" dirty="0"/>
              <a:t>una función psíquica que supone el primer proceso cognoscitivo.</a:t>
            </a:r>
            <a:endParaRPr lang="es-MX" dirty="0"/>
          </a:p>
          <a:p>
            <a:r>
              <a:rPr lang="es-ES" dirty="0"/>
              <a:t>La sensación, por lo tanto, está dada por la </a:t>
            </a:r>
            <a:r>
              <a:rPr lang="es-ES" b="1" dirty="0"/>
              <a:t>respuesta inmediata</a:t>
            </a:r>
            <a:r>
              <a:rPr lang="es-ES" dirty="0"/>
              <a:t> de los órganos de los </a:t>
            </a:r>
            <a:r>
              <a:rPr lang="es-ES" dirty="0" smtClean="0"/>
              <a:t>sentidos frente </a:t>
            </a:r>
            <a:r>
              <a:rPr lang="es-ES" dirty="0"/>
              <a:t>a un estímulo. La percepción, en cambio, es la </a:t>
            </a:r>
            <a:r>
              <a:rPr lang="es-ES" b="1" dirty="0"/>
              <a:t>interpretación de dichas sensaciones</a:t>
            </a:r>
            <a:r>
              <a:rPr lang="es-ES" dirty="0"/>
              <a:t>, al dotarlas de significado y organizarlas.</a:t>
            </a:r>
            <a:endParaRPr lang="es-MX" dirty="0"/>
          </a:p>
          <a:p>
            <a:endParaRPr lang="es-MX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290" y="3789040"/>
            <a:ext cx="2110746" cy="214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268760"/>
            <a:ext cx="6512768" cy="2592287"/>
          </a:xfrm>
        </p:spPr>
        <p:txBody>
          <a:bodyPr>
            <a:normAutofit/>
          </a:bodyPr>
          <a:lstStyle/>
          <a:p>
            <a:r>
              <a:rPr lang="es-ES" dirty="0"/>
              <a:t>Desde la Psicología, la sensación es la emoción que se registra en el estado de ánimo frente a un acontecimiento, una experiencia o una novedad o noticia significativa en el ambiente. Es la capacidad de captar las características sensibles de los objetos, como los colores, las formas, etc.; y cuando la sensación es registrada por la conciencia se transforma en percepción.</a:t>
            </a:r>
            <a:endParaRPr lang="es-MX" dirty="0"/>
          </a:p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9" b="4293"/>
          <a:stretch/>
        </p:blipFill>
        <p:spPr bwMode="auto">
          <a:xfrm>
            <a:off x="1331640" y="4071312"/>
            <a:ext cx="4147612" cy="176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458">
            <a:off x="5431890" y="3762789"/>
            <a:ext cx="2996689" cy="209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74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/>
          <a:lstStyle/>
          <a:p>
            <a:r>
              <a:rPr lang="es-ES" dirty="0"/>
              <a:t>La Psicología de la Gestalt propone que la conciencia es capaz de percibir el conjunto de sensaciones que le dan forma a una estructura con significado; y que nunca se puede ser afectado en forma aislada.</a:t>
            </a:r>
            <a:endParaRPr lang="es-MX" dirty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3447057" cy="278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50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268760"/>
            <a:ext cx="6400800" cy="230425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Se distinguen tres características en la sensación: la cualidad, la intensidad y la duración.</a:t>
            </a:r>
            <a:endParaRPr lang="es-MX" dirty="0"/>
          </a:p>
          <a:p>
            <a:pPr>
              <a:buFont typeface="Wingdings" pitchFamily="2" charset="2"/>
              <a:buChar char="q"/>
            </a:pPr>
            <a:r>
              <a:rPr lang="es-ES" dirty="0"/>
              <a:t>La cualidad se refiere a la naturaleza del </a:t>
            </a:r>
            <a:r>
              <a:rPr lang="es-ES" dirty="0" smtClean="0"/>
              <a:t>estímulo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La </a:t>
            </a:r>
            <a:r>
              <a:rPr lang="es-ES" dirty="0"/>
              <a:t>intensidad es el grado en que afecta la </a:t>
            </a:r>
            <a:r>
              <a:rPr lang="es-ES" dirty="0" smtClean="0"/>
              <a:t>conciencia</a:t>
            </a:r>
          </a:p>
          <a:p>
            <a:pPr>
              <a:buFont typeface="Wingdings" pitchFamily="2" charset="2"/>
              <a:buChar char="q"/>
            </a:pPr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duración, el tiempo que necesita para ser registrado.</a:t>
            </a:r>
            <a:endParaRPr lang="es-MX" dirty="0"/>
          </a:p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60703"/>
            <a:ext cx="5274263" cy="242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73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1268760"/>
            <a:ext cx="3200400" cy="4217641"/>
          </a:xfrm>
        </p:spPr>
        <p:txBody>
          <a:bodyPr/>
          <a:lstStyle/>
          <a:p>
            <a:r>
              <a:rPr lang="es-ES" dirty="0"/>
              <a:t>Desde el punto de vista filosófico, la sensación es el conocimiento sensible o percepción externa, </a:t>
            </a:r>
            <a:r>
              <a:rPr lang="es-ES" dirty="0" smtClean="0"/>
              <a:t>que incluye </a:t>
            </a:r>
            <a:r>
              <a:rPr lang="es-ES" dirty="0"/>
              <a:t>todos los elementos simples que la componen.</a:t>
            </a:r>
            <a:endParaRPr lang="es-MX" dirty="0"/>
          </a:p>
          <a:p>
            <a:endParaRPr lang="es-MX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5151">
            <a:off x="1501878" y="2046511"/>
            <a:ext cx="2343475" cy="260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06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196752"/>
            <a:ext cx="3056384" cy="4289649"/>
          </a:xfrm>
        </p:spPr>
        <p:txBody>
          <a:bodyPr/>
          <a:lstStyle/>
          <a:p>
            <a:r>
              <a:rPr lang="es-ES" dirty="0"/>
              <a:t>Descartes distingue la sensación de la percepción, considerando a la sensación la señal que proviene de los objetos externos, idea que comparte el empirismo y el sensacionalismo y la percepción un producto del pensamiento.</a:t>
            </a:r>
            <a:endParaRPr lang="es-MX" dirty="0"/>
          </a:p>
          <a:p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070">
            <a:off x="5030521" y="1603055"/>
            <a:ext cx="269731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06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210" y="1268760"/>
            <a:ext cx="3272189" cy="4217641"/>
          </a:xfrm>
        </p:spPr>
        <p:txBody>
          <a:bodyPr/>
          <a:lstStyle/>
          <a:p>
            <a:r>
              <a:rPr lang="es-ES" dirty="0"/>
              <a:t>Kant reacciona ante esta postura y propone que las sensaciones provienen del mundo externo, los sentidos las reciben y las organiza en representaciones objetivas, por las formas “a priori” de la sensibilidad.</a:t>
            </a:r>
            <a:endParaRPr lang="es-MX" dirty="0"/>
          </a:p>
          <a:p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384595" cy="46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32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224</TotalTime>
  <Words>585</Words>
  <Application>Microsoft Office PowerPoint</Application>
  <PresentationFormat>Presentación en pantalla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Alta costura</vt:lpstr>
      <vt:lpstr>sensación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sensa</dc:title>
  <dc:creator>m</dc:creator>
  <cp:lastModifiedBy>m</cp:lastModifiedBy>
  <cp:revision>13</cp:revision>
  <dcterms:created xsi:type="dcterms:W3CDTF">2011-10-06T22:30:47Z</dcterms:created>
  <dcterms:modified xsi:type="dcterms:W3CDTF">2011-10-07T02:14:54Z</dcterms:modified>
</cp:coreProperties>
</file>