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0" r:id="rId3"/>
    <p:sldId id="259" r:id="rId4"/>
    <p:sldId id="260" r:id="rId5"/>
    <p:sldId id="268" r:id="rId6"/>
    <p:sldId id="258" r:id="rId7"/>
    <p:sldId id="261" r:id="rId8"/>
    <p:sldId id="263" r:id="rId9"/>
    <p:sldId id="262" r:id="rId10"/>
    <p:sldId id="264" r:id="rId11"/>
    <p:sldId id="265" r:id="rId12"/>
    <p:sldId id="266" r:id="rId13"/>
    <p:sldId id="269"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8" autoAdjust="0"/>
  </p:normalViewPr>
  <p:slideViewPr>
    <p:cSldViewPr>
      <p:cViewPr varScale="1">
        <p:scale>
          <a:sx n="45" d="100"/>
          <a:sy n="45" d="100"/>
        </p:scale>
        <p:origin x="-11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8" name="7 Marcador de número de diapositiva"/>
          <p:cNvSpPr>
            <a:spLocks noGrp="1"/>
          </p:cNvSpPr>
          <p:nvPr>
            <p:ph type="sldNum" sz="quarter" idx="11"/>
          </p:nvPr>
        </p:nvSpPr>
        <p:spPr/>
        <p:txBody>
          <a:bodyPr/>
          <a:lstStyle/>
          <a:p>
            <a:fld id="{6D08F69C-6F89-483B-8BB6-4E9AEBCE00C9}"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6A1844C-0722-44D0-A105-4470E433DEC6}" type="datetimeFigureOut">
              <a:rPr lang="es-ES" smtClean="0"/>
              <a:pPr/>
              <a:t>10/03/2009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6D08F69C-6F89-483B-8BB6-4E9AEBCE00C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06A1844C-0722-44D0-A105-4470E433DEC6}" type="datetimeFigureOut">
              <a:rPr lang="es-ES" smtClean="0"/>
              <a:pPr/>
              <a:t>10/03/2009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08F69C-6F89-483B-8BB6-4E9AEBCE00C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6A1844C-0722-44D0-A105-4470E433DEC6}" type="datetimeFigureOut">
              <a:rPr lang="es-ES" smtClean="0"/>
              <a:pPr/>
              <a:t>10/03/2009</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D08F69C-6F89-483B-8BB6-4E9AEBCE00C9}"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2143116"/>
            <a:ext cx="6786610" cy="2301240"/>
          </a:xfrm>
        </p:spPr>
        <p:txBody>
          <a:bodyPr/>
          <a:lstStyle/>
          <a:p>
            <a:r>
              <a:rPr lang="es-MX" dirty="0" smtClean="0"/>
              <a:t>Psicología industrial</a:t>
            </a:r>
            <a:endParaRPr lang="es-ES" dirty="0"/>
          </a:p>
        </p:txBody>
      </p:sp>
      <p:sp>
        <p:nvSpPr>
          <p:cNvPr id="3" name="2 Subtítulo"/>
          <p:cNvSpPr>
            <a:spLocks noGrp="1"/>
          </p:cNvSpPr>
          <p:nvPr>
            <p:ph type="subTitle" idx="1"/>
          </p:nvPr>
        </p:nvSpPr>
        <p:spPr>
          <a:xfrm>
            <a:off x="785786" y="1071546"/>
            <a:ext cx="5924900" cy="368478"/>
          </a:xfrm>
        </p:spPr>
        <p:txBody>
          <a:bodyPr/>
          <a:lstStyle/>
          <a:p>
            <a:endParaRPr lang="es-ES" dirty="0"/>
          </a:p>
        </p:txBody>
      </p:sp>
      <p:pic>
        <p:nvPicPr>
          <p:cNvPr id="5" name="4 Imagen" descr="as.bmp"/>
          <p:cNvPicPr>
            <a:picLocks noChangeAspect="1"/>
          </p:cNvPicPr>
          <p:nvPr/>
        </p:nvPicPr>
        <p:blipFill>
          <a:blip r:embed="rId2"/>
          <a:stretch>
            <a:fillRect/>
          </a:stretch>
        </p:blipFill>
        <p:spPr>
          <a:xfrm rot="737420">
            <a:off x="4701849" y="3694359"/>
            <a:ext cx="3407528" cy="2258082"/>
          </a:xfrm>
          <a:prstGeom prst="rect">
            <a:avLst/>
          </a:prstGeom>
          <a:ln>
            <a:noFill/>
          </a:ln>
          <a:effectLst>
            <a:softEdge rad="112500"/>
          </a:effectLst>
        </p:spPr>
      </p:pic>
      <p:pic>
        <p:nvPicPr>
          <p:cNvPr id="6" name="5 Imagen" descr="8522103437.jpg"/>
          <p:cNvPicPr>
            <a:picLocks noChangeAspect="1"/>
          </p:cNvPicPr>
          <p:nvPr/>
        </p:nvPicPr>
        <p:blipFill>
          <a:blip r:embed="rId3"/>
          <a:stretch>
            <a:fillRect/>
          </a:stretch>
        </p:blipFill>
        <p:spPr>
          <a:xfrm rot="20943347">
            <a:off x="409882" y="3516457"/>
            <a:ext cx="3407663" cy="238698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74638"/>
            <a:ext cx="7353328" cy="296842"/>
          </a:xfrm>
        </p:spPr>
        <p:txBody>
          <a:bodyPr>
            <a:normAutofit fontScale="90000"/>
          </a:bodyPr>
          <a:lstStyle/>
          <a:p>
            <a:endParaRPr lang="es-ES" dirty="0"/>
          </a:p>
        </p:txBody>
      </p:sp>
      <p:sp>
        <p:nvSpPr>
          <p:cNvPr id="3" name="2 Marcador de contenido"/>
          <p:cNvSpPr>
            <a:spLocks noGrp="1"/>
          </p:cNvSpPr>
          <p:nvPr>
            <p:ph idx="1"/>
          </p:nvPr>
        </p:nvSpPr>
        <p:spPr>
          <a:xfrm>
            <a:off x="285720" y="857232"/>
            <a:ext cx="7639080" cy="5268931"/>
          </a:xfrm>
        </p:spPr>
        <p:txBody>
          <a:bodyPr>
            <a:normAutofit fontScale="92500" lnSpcReduction="20000"/>
          </a:bodyPr>
          <a:lstStyle/>
          <a:p>
            <a:r>
              <a:rPr lang="es-MX" sz="2800" u="sng" dirty="0" smtClean="0">
                <a:latin typeface="Arial" charset="0"/>
                <a:cs typeface="Arial" charset="0"/>
              </a:rPr>
              <a:t>Variables</a:t>
            </a:r>
            <a:r>
              <a:rPr lang="es-MX" sz="2800" dirty="0" smtClean="0">
                <a:latin typeface="Arial" charset="0"/>
                <a:cs typeface="Arial" charset="0"/>
              </a:rPr>
              <a:t/>
            </a:r>
            <a:br>
              <a:rPr lang="es-MX" sz="2800" dirty="0" smtClean="0">
                <a:latin typeface="Arial" charset="0"/>
                <a:cs typeface="Arial" charset="0"/>
              </a:rPr>
            </a:br>
            <a:r>
              <a:rPr lang="es-MX" sz="2800" dirty="0" smtClean="0">
                <a:latin typeface="Arial" charset="0"/>
                <a:cs typeface="Arial" charset="0"/>
              </a:rPr>
              <a:t>independientes: preguntas</a:t>
            </a:r>
            <a:br>
              <a:rPr lang="es-MX" sz="2800" dirty="0" smtClean="0">
                <a:latin typeface="Arial" charset="0"/>
                <a:cs typeface="Arial" charset="0"/>
              </a:rPr>
            </a:br>
            <a:r>
              <a:rPr lang="es-MX" sz="2800" dirty="0" smtClean="0">
                <a:latin typeface="Arial" charset="0"/>
                <a:cs typeface="Arial" charset="0"/>
              </a:rPr>
              <a:t>dependientes: respuestas</a:t>
            </a:r>
          </a:p>
          <a:p>
            <a:pPr>
              <a:buNone/>
            </a:pPr>
            <a:endParaRPr lang="es-MX" sz="2800" dirty="0" smtClean="0">
              <a:latin typeface="Arial" charset="0"/>
              <a:cs typeface="Arial" charset="0"/>
            </a:endParaRPr>
          </a:p>
          <a:p>
            <a:r>
              <a:rPr lang="es-MX" sz="3200" u="sng" dirty="0" smtClean="0">
                <a:latin typeface="Arial" pitchFamily="34" charset="0"/>
                <a:cs typeface="Arial" pitchFamily="34" charset="0"/>
              </a:rPr>
              <a:t>Diseño experimental</a:t>
            </a:r>
          </a:p>
          <a:p>
            <a:pPr algn="ctr" fontAlgn="auto">
              <a:spcAft>
                <a:spcPts val="0"/>
              </a:spcAft>
              <a:buFont typeface="Arial" pitchFamily="34" charset="0"/>
              <a:buNone/>
              <a:defRPr/>
            </a:pPr>
            <a:r>
              <a:rPr lang="es-MX" sz="3200" dirty="0" smtClean="0">
                <a:latin typeface="Arial" pitchFamily="34" charset="0"/>
                <a:cs typeface="Arial" pitchFamily="34" charset="0"/>
              </a:rPr>
              <a:t>Sujeto: psicológico industrial</a:t>
            </a:r>
          </a:p>
          <a:p>
            <a:pPr fontAlgn="auto">
              <a:spcAft>
                <a:spcPts val="0"/>
              </a:spcAft>
              <a:buFont typeface="Arial" pitchFamily="34" charset="0"/>
              <a:buNone/>
              <a:defRPr/>
            </a:pPr>
            <a:r>
              <a:rPr lang="es-MX" sz="3200" u="sng" dirty="0" smtClean="0">
                <a:latin typeface="Arial" pitchFamily="34" charset="0"/>
                <a:cs typeface="Arial" pitchFamily="34" charset="0"/>
              </a:rPr>
              <a:t>Material</a:t>
            </a:r>
          </a:p>
          <a:p>
            <a:pPr algn="ctr" fontAlgn="auto">
              <a:spcAft>
                <a:spcPts val="0"/>
              </a:spcAft>
              <a:buFont typeface="Wingdings" pitchFamily="2" charset="2"/>
              <a:buChar char="ü"/>
              <a:defRPr/>
            </a:pPr>
            <a:r>
              <a:rPr lang="es-MX" sz="3200" dirty="0" smtClean="0">
                <a:latin typeface="Arial" pitchFamily="34" charset="0"/>
                <a:cs typeface="Arial" pitchFamily="34" charset="0"/>
              </a:rPr>
              <a:t>Entrevista</a:t>
            </a:r>
          </a:p>
          <a:p>
            <a:pPr algn="ctr" fontAlgn="auto">
              <a:spcAft>
                <a:spcPts val="0"/>
              </a:spcAft>
              <a:buFont typeface="Wingdings" pitchFamily="2" charset="2"/>
              <a:buChar char="ü"/>
              <a:defRPr/>
            </a:pPr>
            <a:r>
              <a:rPr lang="es-MX" sz="3200" dirty="0" smtClean="0">
                <a:latin typeface="Arial" pitchFamily="34" charset="0"/>
                <a:cs typeface="Arial" pitchFamily="34" charset="0"/>
              </a:rPr>
              <a:t>Lápiz</a:t>
            </a:r>
          </a:p>
          <a:p>
            <a:pPr algn="ctr" fontAlgn="auto">
              <a:spcAft>
                <a:spcPts val="0"/>
              </a:spcAft>
              <a:buFont typeface="Wingdings" pitchFamily="2" charset="2"/>
              <a:buChar char="ü"/>
              <a:defRPr/>
            </a:pPr>
            <a:r>
              <a:rPr lang="es-MX" sz="3200" dirty="0" smtClean="0">
                <a:latin typeface="Arial" pitchFamily="34" charset="0"/>
                <a:cs typeface="Arial" pitchFamily="34" charset="0"/>
              </a:rPr>
              <a:t>Pluma</a:t>
            </a:r>
          </a:p>
          <a:p>
            <a:pPr algn="ctr" fontAlgn="auto">
              <a:spcAft>
                <a:spcPts val="0"/>
              </a:spcAft>
              <a:buFont typeface="Wingdings" pitchFamily="2" charset="2"/>
              <a:buChar char="ü"/>
              <a:defRPr/>
            </a:pPr>
            <a:r>
              <a:rPr lang="es-MX" sz="3200" dirty="0" smtClean="0">
                <a:latin typeface="Arial" pitchFamily="34" charset="0"/>
                <a:cs typeface="Arial" pitchFamily="34" charset="0"/>
              </a:rPr>
              <a:t>Cuaderno</a:t>
            </a:r>
          </a:p>
          <a:p>
            <a:pPr algn="ctr" fontAlgn="auto">
              <a:spcAft>
                <a:spcPts val="0"/>
              </a:spcAft>
              <a:buFont typeface="Wingdings" pitchFamily="2" charset="2"/>
              <a:buChar char="ü"/>
              <a:defRPr/>
            </a:pPr>
            <a:r>
              <a:rPr lang="es-MX" sz="3200" dirty="0" smtClean="0">
                <a:latin typeface="Arial" pitchFamily="34" charset="0"/>
                <a:cs typeface="Arial" pitchFamily="34" charset="0"/>
              </a:rPr>
              <a:t>Grabadora</a:t>
            </a:r>
            <a:endParaRPr lang="es-ES" dirty="0"/>
          </a:p>
        </p:txBody>
      </p:sp>
      <p:pic>
        <p:nvPicPr>
          <p:cNvPr id="4" name="3 Imagen" descr="6a00d8341c5dfd53ef00e54f8037c28834-640wi.gif"/>
          <p:cNvPicPr>
            <a:picLocks noChangeAspect="1"/>
          </p:cNvPicPr>
          <p:nvPr/>
        </p:nvPicPr>
        <p:blipFill>
          <a:blip r:embed="rId2"/>
          <a:stretch>
            <a:fillRect/>
          </a:stretch>
        </p:blipFill>
        <p:spPr>
          <a:xfrm>
            <a:off x="5929322" y="3714752"/>
            <a:ext cx="2832676" cy="281939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22374532-handshake.jpg"/>
          <p:cNvPicPr>
            <a:picLocks noChangeAspect="1"/>
          </p:cNvPicPr>
          <p:nvPr/>
        </p:nvPicPr>
        <p:blipFill>
          <a:blip r:embed="rId2">
            <a:lum contrast="-20000"/>
          </a:blip>
          <a:stretch>
            <a:fillRect/>
          </a:stretch>
        </p:blipFill>
        <p:spPr>
          <a:xfrm rot="20803935">
            <a:off x="5826668" y="306106"/>
            <a:ext cx="2892263" cy="1931986"/>
          </a:xfrm>
          <a:prstGeom prst="rect">
            <a:avLst/>
          </a:prstGeom>
          <a:ln>
            <a:noFill/>
          </a:ln>
          <a:effectLst>
            <a:outerShdw blurRad="190500" algn="tl" rotWithShape="0">
              <a:srgbClr val="000000">
                <a:alpha val="70000"/>
              </a:srgbClr>
            </a:outerShdw>
          </a:effectLst>
        </p:spPr>
      </p:pic>
      <p:sp>
        <p:nvSpPr>
          <p:cNvPr id="2" name="1 Título"/>
          <p:cNvSpPr>
            <a:spLocks noGrp="1"/>
          </p:cNvSpPr>
          <p:nvPr>
            <p:ph type="title"/>
          </p:nvPr>
        </p:nvSpPr>
        <p:spPr/>
        <p:txBody>
          <a:bodyPr/>
          <a:lstStyle/>
          <a:p>
            <a:r>
              <a:rPr lang="es-MX" dirty="0" smtClean="0"/>
              <a:t>Procedimiento:</a:t>
            </a:r>
            <a:endParaRPr lang="es-ES" dirty="0"/>
          </a:p>
        </p:txBody>
      </p:sp>
      <p:sp>
        <p:nvSpPr>
          <p:cNvPr id="3" name="2 Marcador de contenido"/>
          <p:cNvSpPr>
            <a:spLocks noGrp="1"/>
          </p:cNvSpPr>
          <p:nvPr>
            <p:ph idx="1"/>
          </p:nvPr>
        </p:nvSpPr>
        <p:spPr/>
        <p:txBody>
          <a:bodyPr/>
          <a:lstStyle/>
          <a:p>
            <a:pPr algn="ctr"/>
            <a:r>
              <a:rPr lang="es-MX" dirty="0" smtClean="0">
                <a:latin typeface="Arial" charset="0"/>
                <a:cs typeface="Arial" charset="0"/>
              </a:rPr>
              <a:t>Elaboración de un cuestionario</a:t>
            </a:r>
          </a:p>
          <a:p>
            <a:pPr algn="ctr"/>
            <a:r>
              <a:rPr lang="es-MX" dirty="0" smtClean="0">
                <a:latin typeface="Arial" charset="0"/>
                <a:cs typeface="Arial" charset="0"/>
              </a:rPr>
              <a:t>Concertar una cita con el psicólogo</a:t>
            </a:r>
          </a:p>
          <a:p>
            <a:pPr algn="ctr"/>
            <a:r>
              <a:rPr lang="es-MX" dirty="0" smtClean="0">
                <a:latin typeface="Arial" charset="0"/>
                <a:cs typeface="Arial" charset="0"/>
              </a:rPr>
              <a:t>Acudir a la cita y aplicar el cuestionario</a:t>
            </a:r>
          </a:p>
          <a:p>
            <a:pPr algn="ctr"/>
            <a:r>
              <a:rPr lang="es-MX" dirty="0" smtClean="0">
                <a:latin typeface="Arial" charset="0"/>
                <a:cs typeface="Arial" charset="0"/>
              </a:rPr>
              <a:t>Realizar el cuestionario en limpio</a:t>
            </a:r>
          </a:p>
          <a:p>
            <a:pPr algn="ctr"/>
            <a:r>
              <a:rPr lang="es-MX" dirty="0" smtClean="0">
                <a:latin typeface="Arial" charset="0"/>
                <a:cs typeface="Arial" charset="0"/>
              </a:rPr>
              <a:t>Entrega de la entrevista</a:t>
            </a:r>
          </a:p>
          <a:p>
            <a:endParaRPr lang="es-ES" dirty="0"/>
          </a:p>
        </p:txBody>
      </p:sp>
      <p:pic>
        <p:nvPicPr>
          <p:cNvPr id="4" name="3 Imagen" descr="nnh.jpg"/>
          <p:cNvPicPr>
            <a:picLocks noChangeAspect="1"/>
          </p:cNvPicPr>
          <p:nvPr/>
        </p:nvPicPr>
        <p:blipFill>
          <a:blip r:embed="rId3"/>
          <a:stretch>
            <a:fillRect/>
          </a:stretch>
        </p:blipFill>
        <p:spPr>
          <a:xfrm>
            <a:off x="642910" y="4572008"/>
            <a:ext cx="2643206" cy="175671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4 Imagen" descr="img.jpg"/>
          <p:cNvPicPr>
            <a:picLocks noChangeAspect="1"/>
          </p:cNvPicPr>
          <p:nvPr/>
        </p:nvPicPr>
        <p:blipFill>
          <a:blip r:embed="rId4"/>
          <a:stretch>
            <a:fillRect/>
          </a:stretch>
        </p:blipFill>
        <p:spPr>
          <a:xfrm>
            <a:off x="6286512" y="4429132"/>
            <a:ext cx="2000240" cy="20002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over_D_8199_Entrevista.jpg"/>
          <p:cNvPicPr>
            <a:picLocks noChangeAspect="1"/>
          </p:cNvPicPr>
          <p:nvPr/>
        </p:nvPicPr>
        <p:blipFill>
          <a:blip r:embed="rId2">
            <a:lum bright="-20000" contrast="-30000"/>
          </a:blip>
          <a:stretch>
            <a:fillRect/>
          </a:stretch>
        </p:blipFill>
        <p:spPr>
          <a:xfrm>
            <a:off x="500034" y="5072074"/>
            <a:ext cx="1643074" cy="1643074"/>
          </a:xfrm>
          <a:prstGeom prst="rect">
            <a:avLst/>
          </a:prstGeom>
        </p:spPr>
      </p:pic>
      <p:pic>
        <p:nvPicPr>
          <p:cNvPr id="4" name="3 Imagen" descr="imgEntrevistas1.jpg"/>
          <p:cNvPicPr>
            <a:picLocks noChangeAspect="1"/>
          </p:cNvPicPr>
          <p:nvPr/>
        </p:nvPicPr>
        <p:blipFill>
          <a:blip r:embed="rId3">
            <a:lum contrast="-20000"/>
          </a:blip>
          <a:stretch>
            <a:fillRect/>
          </a:stretch>
        </p:blipFill>
        <p:spPr>
          <a:xfrm>
            <a:off x="5000628" y="642918"/>
            <a:ext cx="3175008" cy="2381256"/>
          </a:xfrm>
          <a:prstGeom prst="rect">
            <a:avLst/>
          </a:prstGeom>
        </p:spPr>
      </p:pic>
      <p:sp>
        <p:nvSpPr>
          <p:cNvPr id="2" name="1 Título"/>
          <p:cNvSpPr>
            <a:spLocks noGrp="1"/>
          </p:cNvSpPr>
          <p:nvPr>
            <p:ph type="title"/>
          </p:nvPr>
        </p:nvSpPr>
        <p:spPr/>
        <p:txBody>
          <a:bodyPr/>
          <a:lstStyle/>
          <a:p>
            <a:r>
              <a:rPr lang="es-MX" dirty="0" smtClean="0"/>
              <a:t>Discusión:</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Se realizaron seis entrevistas a diferentes psicólogas industriales de acuerdo al marco teórico se obtuvo que solo cuatro de las psicólogas si se apegaban a la actividad que realiza un psicólogo industrial es decir el reclutamiento, capacitación y selección del personal. El resto de las psicólogas realizan diferentes actividades debido al tipo de psicología que ejercen. </a:t>
            </a:r>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over_D_8199_Entrevista.jpg"/>
          <p:cNvPicPr>
            <a:picLocks noChangeAspect="1"/>
          </p:cNvPicPr>
          <p:nvPr/>
        </p:nvPicPr>
        <p:blipFill>
          <a:blip r:embed="rId2">
            <a:lum bright="-20000" contrast="-30000"/>
          </a:blip>
          <a:stretch>
            <a:fillRect/>
          </a:stretch>
        </p:blipFill>
        <p:spPr>
          <a:xfrm>
            <a:off x="6072198" y="3857628"/>
            <a:ext cx="2724164" cy="2724164"/>
          </a:xfrm>
          <a:prstGeom prst="rect">
            <a:avLst/>
          </a:prstGeom>
        </p:spPr>
      </p:pic>
      <p:sp>
        <p:nvSpPr>
          <p:cNvPr id="2" name="1 Título"/>
          <p:cNvSpPr>
            <a:spLocks noGrp="1"/>
          </p:cNvSpPr>
          <p:nvPr>
            <p:ph type="title"/>
          </p:nvPr>
        </p:nvSpPr>
        <p:spPr>
          <a:xfrm>
            <a:off x="500034" y="274638"/>
            <a:ext cx="7424766" cy="796908"/>
          </a:xfrm>
        </p:spPr>
        <p:txBody>
          <a:bodyPr/>
          <a:lstStyle/>
          <a:p>
            <a:pPr algn="ctr"/>
            <a:r>
              <a:rPr lang="es-MX" dirty="0" smtClean="0"/>
              <a:t>Análisis de resultados</a:t>
            </a:r>
            <a:endParaRPr lang="es-ES" dirty="0"/>
          </a:p>
        </p:txBody>
      </p:sp>
      <p:sp>
        <p:nvSpPr>
          <p:cNvPr id="3" name="2 Marcador de contenido"/>
          <p:cNvSpPr>
            <a:spLocks noGrp="1"/>
          </p:cNvSpPr>
          <p:nvPr>
            <p:ph idx="1"/>
          </p:nvPr>
        </p:nvSpPr>
        <p:spPr>
          <a:xfrm>
            <a:off x="500034" y="1000108"/>
            <a:ext cx="8286808" cy="5572164"/>
          </a:xfrm>
        </p:spPr>
        <p:txBody>
          <a:bodyPr>
            <a:normAutofit fontScale="70000" lnSpcReduction="20000"/>
          </a:bodyPr>
          <a:lstStyle/>
          <a:p>
            <a:pPr algn="just"/>
            <a:r>
              <a:rPr lang="es-ES" sz="3400" dirty="0" smtClean="0"/>
              <a:t>Las entrevistadas fueron de sexo femenino  su especialidad se enfoca en el reclutamiento de personas selección de personal así como la capacitación de este, generalmente trabajan con adultos, la mayoría de ellas tiene un trabajo extra como consultas privadas, coincidieron en que no es una carrera difícil, todas tienen el ideal y la convicción de servicio y ayuda hacia la gente que lo necesita y afirman que es una de las mejores satisfacciones de su vida poder servir a la comunidad. Es una carrera bien pagada y actualmente no hay mucha dificultad refiriéndonos al campo laboral. En general su mensaje para las futuras generaciones que estudian psicología es que antes de ejercer deben resolver sus problemas, esforzarse día a día para salir adelante, respetarnos y conocernos a nosotros mismos nos ayudara en la practica laboral y con nuestros proyectos personales.</a:t>
            </a:r>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ncuestas.jpg"/>
          <p:cNvPicPr>
            <a:picLocks noChangeAspect="1"/>
          </p:cNvPicPr>
          <p:nvPr/>
        </p:nvPicPr>
        <p:blipFill>
          <a:blip r:embed="rId2">
            <a:lum contrast="-30000"/>
          </a:blip>
          <a:stretch>
            <a:fillRect/>
          </a:stretch>
        </p:blipFill>
        <p:spPr>
          <a:xfrm rot="21329341">
            <a:off x="6215074" y="3429000"/>
            <a:ext cx="2505075" cy="3133725"/>
          </a:xfrm>
          <a:prstGeom prst="rect">
            <a:avLst/>
          </a:prstGeom>
        </p:spPr>
      </p:pic>
      <p:pic>
        <p:nvPicPr>
          <p:cNvPr id="5" name="4 Imagen" descr="job_interview.jpg"/>
          <p:cNvPicPr>
            <a:picLocks noChangeAspect="1"/>
          </p:cNvPicPr>
          <p:nvPr/>
        </p:nvPicPr>
        <p:blipFill>
          <a:blip r:embed="rId3">
            <a:lum contrast="-30000"/>
          </a:blip>
          <a:stretch>
            <a:fillRect/>
          </a:stretch>
        </p:blipFill>
        <p:spPr>
          <a:xfrm>
            <a:off x="357158" y="4504988"/>
            <a:ext cx="2857519" cy="2144869"/>
          </a:xfrm>
          <a:prstGeom prst="rect">
            <a:avLst/>
          </a:prstGeom>
        </p:spPr>
      </p:pic>
      <p:sp>
        <p:nvSpPr>
          <p:cNvPr id="2" name="1 Título"/>
          <p:cNvSpPr>
            <a:spLocks noGrp="1"/>
          </p:cNvSpPr>
          <p:nvPr>
            <p:ph type="title"/>
          </p:nvPr>
        </p:nvSpPr>
        <p:spPr/>
        <p:txBody>
          <a:bodyPr/>
          <a:lstStyle/>
          <a:p>
            <a:pPr algn="ctr"/>
            <a:r>
              <a:rPr lang="es-MX" dirty="0" smtClean="0"/>
              <a:t>Conclusiones</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La hipótesis señala que un psicólogo industrial se encarga de evaluar si la persona es la indicada para un trabajo o no, esta hipótesis resulto ser cierta pues basándonos en el marco teórico y las entrevistas encontramos que efectivamente el psicólogo industrial se encarga de la selección y el adiestramiento de los trabajadores de una organización empresarial.</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mpleojuvenil.jpg"/>
          <p:cNvPicPr>
            <a:picLocks noChangeAspect="1"/>
          </p:cNvPicPr>
          <p:nvPr/>
        </p:nvPicPr>
        <p:blipFill>
          <a:blip r:embed="rId2">
            <a:lum bright="-20000" contrast="-20000"/>
          </a:blip>
          <a:stretch>
            <a:fillRect/>
          </a:stretch>
        </p:blipFill>
        <p:spPr>
          <a:xfrm>
            <a:off x="7143736" y="4357694"/>
            <a:ext cx="2000264" cy="2214578"/>
          </a:xfrm>
          <a:prstGeom prst="rect">
            <a:avLst/>
          </a:prstGeom>
          <a:ln>
            <a:noFill/>
          </a:ln>
          <a:effectLst>
            <a:softEdge rad="112500"/>
          </a:effectLst>
        </p:spPr>
      </p:pic>
      <p:pic>
        <p:nvPicPr>
          <p:cNvPr id="5" name="4 Imagen" descr="img.jpg"/>
          <p:cNvPicPr>
            <a:picLocks noChangeAspect="1"/>
          </p:cNvPicPr>
          <p:nvPr/>
        </p:nvPicPr>
        <p:blipFill>
          <a:blip r:embed="rId3">
            <a:lum bright="-20000" contrast="-20000"/>
          </a:blip>
          <a:stretch>
            <a:fillRect/>
          </a:stretch>
        </p:blipFill>
        <p:spPr>
          <a:xfrm>
            <a:off x="357158" y="2357430"/>
            <a:ext cx="2452688" cy="2452688"/>
          </a:xfrm>
          <a:prstGeom prst="rect">
            <a:avLst/>
          </a:prstGeom>
        </p:spPr>
      </p:pic>
      <p:sp>
        <p:nvSpPr>
          <p:cNvPr id="2" name="1 Título"/>
          <p:cNvSpPr>
            <a:spLocks noGrp="1"/>
          </p:cNvSpPr>
          <p:nvPr>
            <p:ph type="title"/>
          </p:nvPr>
        </p:nvSpPr>
        <p:spPr>
          <a:xfrm>
            <a:off x="457200" y="274638"/>
            <a:ext cx="7329510" cy="796908"/>
          </a:xfrm>
        </p:spPr>
        <p:txBody>
          <a:bodyPr/>
          <a:lstStyle/>
          <a:p>
            <a:pPr algn="ctr"/>
            <a:r>
              <a:rPr lang="es-MX" dirty="0" smtClean="0"/>
              <a:t>Introducción</a:t>
            </a:r>
            <a:endParaRPr lang="es-ES" dirty="0"/>
          </a:p>
        </p:txBody>
      </p:sp>
      <p:sp>
        <p:nvSpPr>
          <p:cNvPr id="3" name="2 Marcador de contenido"/>
          <p:cNvSpPr>
            <a:spLocks noGrp="1"/>
          </p:cNvSpPr>
          <p:nvPr>
            <p:ph idx="1"/>
          </p:nvPr>
        </p:nvSpPr>
        <p:spPr>
          <a:xfrm>
            <a:off x="428596" y="1000108"/>
            <a:ext cx="8358246" cy="5572164"/>
          </a:xfrm>
        </p:spPr>
        <p:txBody>
          <a:bodyPr>
            <a:normAutofit fontScale="85000" lnSpcReduction="10000"/>
          </a:bodyPr>
          <a:lstStyle/>
          <a:p>
            <a:pPr algn="just"/>
            <a:r>
              <a:rPr lang="es-ES" sz="3200" dirty="0" smtClean="0"/>
              <a:t>La psicología es el estudio científico de la conducta y la experiencia, de cómo los seres humanos y los animales sienten piensan aprenden y conocen para adaptarse al medio que les rodea. </a:t>
            </a:r>
          </a:p>
          <a:p>
            <a:pPr algn="just"/>
            <a:r>
              <a:rPr lang="es-ES" sz="3200" dirty="0" smtClean="0"/>
              <a:t>Esta ocasión hablaremos sobre la actividad de que realizamos con diversos psicólogos industriales mencionaremos algunas características de esta rama y como la podemos identificar, así como la explicación del proceso que usamos para obtener las encuestas,  los resultados obtenidos en base al trabajo realizado y en que se diferencian las opiniones de estos mismos analizando detalladamente cada una de sus respuestas y comparándolas posteriormente.</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Observación</a:t>
            </a:r>
            <a:endParaRPr lang="es-ES" dirty="0"/>
          </a:p>
        </p:txBody>
      </p:sp>
      <p:sp>
        <p:nvSpPr>
          <p:cNvPr id="3" name="2 Marcador de contenido"/>
          <p:cNvSpPr>
            <a:spLocks noGrp="1"/>
          </p:cNvSpPr>
          <p:nvPr>
            <p:ph idx="1"/>
          </p:nvPr>
        </p:nvSpPr>
        <p:spPr/>
        <p:txBody>
          <a:bodyPr/>
          <a:lstStyle/>
          <a:p>
            <a:pPr algn="just"/>
            <a:r>
              <a:rPr lang="es-MX" dirty="0" smtClean="0"/>
              <a:t>Se ha observado que al solicitar empleo y otorgar un puesto es necesario realizar una entrevista para tener un conocimiento de las aptitudes que se tienen, y saber si el ambiente de trabajo es bueno y se adaptan.</a:t>
            </a:r>
            <a:endParaRPr lang="es-ES" dirty="0"/>
          </a:p>
        </p:txBody>
      </p:sp>
      <p:pic>
        <p:nvPicPr>
          <p:cNvPr id="5" name="4 Imagen" descr="20070114psicologia.jpg"/>
          <p:cNvPicPr>
            <a:picLocks noChangeAspect="1"/>
          </p:cNvPicPr>
          <p:nvPr/>
        </p:nvPicPr>
        <p:blipFill>
          <a:blip r:embed="rId2"/>
          <a:stretch>
            <a:fillRect/>
          </a:stretch>
        </p:blipFill>
        <p:spPr>
          <a:xfrm>
            <a:off x="714348" y="4525121"/>
            <a:ext cx="1857388" cy="2332879"/>
          </a:xfrm>
          <a:prstGeom prst="ellipse">
            <a:avLst/>
          </a:prstGeom>
          <a:ln>
            <a:noFill/>
          </a:ln>
          <a:effectLst>
            <a:softEdge rad="112500"/>
          </a:effectLst>
        </p:spPr>
      </p:pic>
      <p:pic>
        <p:nvPicPr>
          <p:cNvPr id="4" name="3 Imagen" descr="untitled.bmp"/>
          <p:cNvPicPr>
            <a:picLocks noChangeAspect="1"/>
          </p:cNvPicPr>
          <p:nvPr/>
        </p:nvPicPr>
        <p:blipFill>
          <a:blip r:embed="rId3"/>
          <a:stretch>
            <a:fillRect/>
          </a:stretch>
        </p:blipFill>
        <p:spPr>
          <a:xfrm rot="21129392">
            <a:off x="5520329" y="4560089"/>
            <a:ext cx="2817698" cy="187846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T3img6.jpg"/>
          <p:cNvPicPr>
            <a:picLocks noChangeAspect="1"/>
          </p:cNvPicPr>
          <p:nvPr/>
        </p:nvPicPr>
        <p:blipFill>
          <a:blip r:embed="rId2">
            <a:lum bright="-10000" contrast="-20000"/>
          </a:blip>
          <a:stretch>
            <a:fillRect/>
          </a:stretch>
        </p:blipFill>
        <p:spPr>
          <a:xfrm>
            <a:off x="6429388" y="642918"/>
            <a:ext cx="2305050" cy="1666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1 Título"/>
          <p:cNvSpPr>
            <a:spLocks noGrp="1"/>
          </p:cNvSpPr>
          <p:nvPr>
            <p:ph type="title"/>
          </p:nvPr>
        </p:nvSpPr>
        <p:spPr/>
        <p:txBody>
          <a:bodyPr/>
          <a:lstStyle/>
          <a:p>
            <a:pPr algn="ctr"/>
            <a:r>
              <a:rPr lang="es-MX" dirty="0" smtClean="0"/>
              <a:t>Planteamiento del problema</a:t>
            </a:r>
            <a:endParaRPr lang="es-ES" dirty="0"/>
          </a:p>
        </p:txBody>
      </p:sp>
      <p:sp>
        <p:nvSpPr>
          <p:cNvPr id="3" name="2 Marcador de contenido"/>
          <p:cNvSpPr>
            <a:spLocks noGrp="1"/>
          </p:cNvSpPr>
          <p:nvPr>
            <p:ph idx="1"/>
          </p:nvPr>
        </p:nvSpPr>
        <p:spPr/>
        <p:txBody>
          <a:bodyPr/>
          <a:lstStyle/>
          <a:p>
            <a:pPr algn="just"/>
            <a:r>
              <a:rPr lang="es-MX" dirty="0" smtClean="0"/>
              <a:t>Mediante la evaluación de las actividades, desenvolvimiento en el trabajo y comportamiento del empleado se busca saber si el ambiente es adecuado, si no existen fallas, y en el caso que si las haya se le hace saber para que las corrija y son solucionadas se procede con la contratación</a:t>
            </a:r>
            <a:r>
              <a:rPr lang="es-ES" dirty="0" smtClean="0"/>
              <a:t>.</a:t>
            </a:r>
          </a:p>
          <a:p>
            <a:pPr>
              <a:buNone/>
            </a:pPr>
            <a:endParaRPr lang="es-MX" dirty="0" smtClean="0"/>
          </a:p>
        </p:txBody>
      </p:sp>
      <p:pic>
        <p:nvPicPr>
          <p:cNvPr id="5" name="4 Imagen" descr="industrial02.gif"/>
          <p:cNvPicPr>
            <a:picLocks noChangeAspect="1"/>
          </p:cNvPicPr>
          <p:nvPr/>
        </p:nvPicPr>
        <p:blipFill>
          <a:blip r:embed="rId3"/>
          <a:stretch>
            <a:fillRect/>
          </a:stretch>
        </p:blipFill>
        <p:spPr>
          <a:xfrm>
            <a:off x="214282" y="5286388"/>
            <a:ext cx="1833566" cy="1414465"/>
          </a:xfrm>
          <a:prstGeom prst="rect">
            <a:avLst/>
          </a:prstGeom>
          <a:ln>
            <a:noFill/>
          </a:ln>
          <a:effectLst>
            <a:outerShdw blurRad="292100" dist="139700" dir="2700000" algn="tl" rotWithShape="0">
              <a:srgbClr val="333333">
                <a:alpha val="65000"/>
              </a:srgbClr>
            </a:outerShdw>
          </a:effectLst>
        </p:spPr>
      </p:pic>
      <p:pic>
        <p:nvPicPr>
          <p:cNvPr id="6" name="5 Imagen" descr="empresas_presentacion2.jpg"/>
          <p:cNvPicPr>
            <a:picLocks noChangeAspect="1"/>
          </p:cNvPicPr>
          <p:nvPr/>
        </p:nvPicPr>
        <p:blipFill>
          <a:blip r:embed="rId4"/>
          <a:stretch>
            <a:fillRect/>
          </a:stretch>
        </p:blipFill>
        <p:spPr>
          <a:xfrm>
            <a:off x="6715140" y="4892594"/>
            <a:ext cx="2155826" cy="196540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ansancio-laboral-NTnva.jpg"/>
          <p:cNvPicPr>
            <a:picLocks noChangeAspect="1"/>
          </p:cNvPicPr>
          <p:nvPr/>
        </p:nvPicPr>
        <p:blipFill>
          <a:blip r:embed="rId2">
            <a:lum bright="-20000" contrast="-30000"/>
          </a:blip>
          <a:stretch>
            <a:fillRect/>
          </a:stretch>
        </p:blipFill>
        <p:spPr>
          <a:xfrm>
            <a:off x="1928794" y="5137719"/>
            <a:ext cx="2357422" cy="172028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4" name="3 Imagen" descr="02-mexico-segunda-guerra-mundial-segunda-guerra-mundial-12182432847631.jpg"/>
          <p:cNvPicPr>
            <a:picLocks noChangeAspect="1"/>
          </p:cNvPicPr>
          <p:nvPr/>
        </p:nvPicPr>
        <p:blipFill>
          <a:blip r:embed="rId3">
            <a:lum bright="-20000" contrast="-30000"/>
          </a:blip>
          <a:stretch>
            <a:fillRect/>
          </a:stretch>
        </p:blipFill>
        <p:spPr>
          <a:xfrm>
            <a:off x="5865672" y="1142984"/>
            <a:ext cx="3278328" cy="2033588"/>
          </a:xfrm>
          <a:prstGeom prst="rect">
            <a:avLst/>
          </a:prstGeom>
          <a:ln>
            <a:noFill/>
          </a:ln>
          <a:effectLst>
            <a:softEdge rad="112500"/>
          </a:effectLst>
        </p:spPr>
      </p:pic>
      <p:sp>
        <p:nvSpPr>
          <p:cNvPr id="2" name="1 Título"/>
          <p:cNvSpPr>
            <a:spLocks noGrp="1"/>
          </p:cNvSpPr>
          <p:nvPr>
            <p:ph type="title"/>
          </p:nvPr>
        </p:nvSpPr>
        <p:spPr>
          <a:xfrm>
            <a:off x="642910" y="274638"/>
            <a:ext cx="7281890" cy="868346"/>
          </a:xfrm>
        </p:spPr>
        <p:txBody>
          <a:bodyPr/>
          <a:lstStyle/>
          <a:p>
            <a:pPr algn="ctr"/>
            <a:r>
              <a:rPr lang="es-MX" dirty="0" smtClean="0"/>
              <a:t>Marco teórico</a:t>
            </a:r>
            <a:endParaRPr lang="es-ES" dirty="0"/>
          </a:p>
        </p:txBody>
      </p:sp>
      <p:sp>
        <p:nvSpPr>
          <p:cNvPr id="3" name="2 Marcador de contenido"/>
          <p:cNvSpPr>
            <a:spLocks noGrp="1"/>
          </p:cNvSpPr>
          <p:nvPr>
            <p:ph idx="1"/>
          </p:nvPr>
        </p:nvSpPr>
        <p:spPr>
          <a:xfrm>
            <a:off x="428596" y="1285860"/>
            <a:ext cx="7496204" cy="4840303"/>
          </a:xfrm>
        </p:spPr>
        <p:txBody>
          <a:bodyPr>
            <a:normAutofit fontScale="92500" lnSpcReduction="20000"/>
          </a:bodyPr>
          <a:lstStyle/>
          <a:p>
            <a:r>
              <a:rPr lang="es-ES" dirty="0" smtClean="0"/>
              <a:t>Después de la segunda guerra mundial comenzó el interés por la Psicología Industrial que se había implementado durante la contienda en forma experimental con objetivos bélicos.</a:t>
            </a:r>
          </a:p>
          <a:p>
            <a:r>
              <a:rPr lang="es-ES" dirty="0" smtClean="0"/>
              <a:t>Estrategias para la selección de oficiales, su adiestramiento adecuado y la aplicación de técnicas sobre estudio de puestos y rendimientos.</a:t>
            </a:r>
          </a:p>
          <a:p>
            <a:r>
              <a:rPr lang="es-ES" dirty="0" smtClean="0"/>
              <a:t>Interesarse en los problemas derivados del cansancio, la rutina y otros factores que afectan el buen desenvolvimiento laboral.</a:t>
            </a:r>
          </a:p>
          <a:p>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psicologia_industrial-parte-i.jpg"/>
          <p:cNvPicPr>
            <a:picLocks noChangeAspect="1"/>
          </p:cNvPicPr>
          <p:nvPr/>
        </p:nvPicPr>
        <p:blipFill>
          <a:blip r:embed="rId2">
            <a:lum contrast="-10000"/>
          </a:blip>
          <a:stretch>
            <a:fillRect/>
          </a:stretch>
        </p:blipFill>
        <p:spPr>
          <a:xfrm>
            <a:off x="6498151" y="5072074"/>
            <a:ext cx="2301377" cy="1785927"/>
          </a:xfrm>
          <a:prstGeom prst="rect">
            <a:avLst/>
          </a:prstGeom>
          <a:ln>
            <a:noFill/>
          </a:ln>
          <a:effectLst>
            <a:softEdge rad="112500"/>
          </a:effectLst>
        </p:spPr>
      </p:pic>
      <p:sp>
        <p:nvSpPr>
          <p:cNvPr id="2" name="1 Título"/>
          <p:cNvSpPr>
            <a:spLocks noGrp="1"/>
          </p:cNvSpPr>
          <p:nvPr>
            <p:ph type="title"/>
          </p:nvPr>
        </p:nvSpPr>
        <p:spPr/>
        <p:txBody>
          <a:bodyPr>
            <a:normAutofit/>
          </a:bodyPr>
          <a:lstStyle/>
          <a:p>
            <a:pPr algn="ctr"/>
            <a:r>
              <a:rPr lang="es-MX" dirty="0" smtClean="0"/>
              <a:t>          Psicología industrial</a:t>
            </a:r>
            <a:endParaRPr lang="es-ES" dirty="0"/>
          </a:p>
        </p:txBody>
      </p:sp>
      <p:sp>
        <p:nvSpPr>
          <p:cNvPr id="3" name="2 Marcador de contenido"/>
          <p:cNvSpPr>
            <a:spLocks noGrp="1"/>
          </p:cNvSpPr>
          <p:nvPr>
            <p:ph idx="1"/>
          </p:nvPr>
        </p:nvSpPr>
        <p:spPr/>
        <p:txBody>
          <a:bodyPr>
            <a:normAutofit lnSpcReduction="10000"/>
          </a:bodyPr>
          <a:lstStyle/>
          <a:p>
            <a:pPr algn="just"/>
            <a:r>
              <a:rPr lang="es-MX" dirty="0" smtClean="0"/>
              <a:t>La psicología industrial es la aplicación de diversas técnicas psicológicas de adiestramiento de trabajadores de una organización empresarial, estudian </a:t>
            </a:r>
            <a:r>
              <a:rPr lang="es-ES" dirty="0" smtClean="0"/>
              <a:t>el comportamiento del hombre que trabaja, el como  utilizar el potencial humano con mayor eficiencia y eficacia en armonía, </a:t>
            </a:r>
            <a:r>
              <a:rPr lang="es-MX" dirty="0" smtClean="0"/>
              <a:t>así como las condiciones y técnicas de trabajo, como la satisfacción laboral de los propios trabajadores.</a:t>
            </a:r>
            <a:r>
              <a:rPr lang="es-ES" dirty="0" smtClean="0"/>
              <a:t> </a:t>
            </a:r>
          </a:p>
          <a:p>
            <a:endParaRPr lang="es-MX" dirty="0" smtClean="0"/>
          </a:p>
        </p:txBody>
      </p:sp>
      <p:pic>
        <p:nvPicPr>
          <p:cNvPr id="4" name="3 Imagen" descr="ALogo1.jpg"/>
          <p:cNvPicPr>
            <a:picLocks noChangeAspect="1"/>
          </p:cNvPicPr>
          <p:nvPr/>
        </p:nvPicPr>
        <p:blipFill>
          <a:blip r:embed="rId3"/>
          <a:stretch>
            <a:fillRect/>
          </a:stretch>
        </p:blipFill>
        <p:spPr>
          <a:xfrm>
            <a:off x="214282" y="285728"/>
            <a:ext cx="2186002" cy="1214446"/>
          </a:xfrm>
          <a:prstGeom prst="rect">
            <a:avLst/>
          </a:prstGeom>
          <a:ln>
            <a:noFill/>
          </a:ln>
          <a:effectLst>
            <a:reflection blurRad="6350" stA="52000" endA="300" endPos="35000" dir="5400000" sy="-100000" algn="bl" rotWithShape="0"/>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44675_psicologia253.jpg"/>
          <p:cNvPicPr>
            <a:picLocks noChangeAspect="1"/>
          </p:cNvPicPr>
          <p:nvPr/>
        </p:nvPicPr>
        <p:blipFill>
          <a:blip r:embed="rId2"/>
          <a:stretch>
            <a:fillRect/>
          </a:stretch>
        </p:blipFill>
        <p:spPr>
          <a:xfrm>
            <a:off x="6643702" y="2071678"/>
            <a:ext cx="2286000" cy="22479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1 Título"/>
          <p:cNvSpPr>
            <a:spLocks noGrp="1"/>
          </p:cNvSpPr>
          <p:nvPr>
            <p:ph type="title"/>
          </p:nvPr>
        </p:nvSpPr>
        <p:spPr/>
        <p:txBody>
          <a:bodyPr>
            <a:normAutofit fontScale="90000"/>
          </a:bodyPr>
          <a:lstStyle/>
          <a:p>
            <a:r>
              <a:rPr lang="es-MX" dirty="0" smtClean="0"/>
              <a:t>Temas de estudio:</a:t>
            </a:r>
            <a:br>
              <a:rPr lang="es-MX" dirty="0" smtClean="0"/>
            </a:b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Análisis y evaluación de puestos de trabajo </a:t>
            </a:r>
          </a:p>
          <a:p>
            <a:r>
              <a:rPr lang="es-ES" dirty="0" smtClean="0"/>
              <a:t>Selección de personal</a:t>
            </a:r>
          </a:p>
          <a:p>
            <a:r>
              <a:rPr lang="es-ES" dirty="0" smtClean="0"/>
              <a:t>Evaluación del desempeño</a:t>
            </a:r>
          </a:p>
          <a:p>
            <a:r>
              <a:rPr lang="es-ES" dirty="0" smtClean="0"/>
              <a:t>Entrenamiento y capacitación</a:t>
            </a:r>
          </a:p>
          <a:p>
            <a:r>
              <a:rPr lang="es-ES" dirty="0" smtClean="0"/>
              <a:t>Satisfacción en el trabajo </a:t>
            </a:r>
          </a:p>
          <a:p>
            <a:r>
              <a:rPr lang="es-ES" dirty="0" smtClean="0"/>
              <a:t>Clima organizacional </a:t>
            </a:r>
          </a:p>
          <a:p>
            <a:r>
              <a:rPr lang="es-ES" dirty="0" smtClean="0"/>
              <a:t>Liderazgo y supervisión </a:t>
            </a:r>
          </a:p>
          <a:p>
            <a:r>
              <a:rPr lang="es-ES" dirty="0" smtClean="0"/>
              <a:t>Comunicaciones </a:t>
            </a:r>
          </a:p>
          <a:p>
            <a:r>
              <a:rPr lang="es-ES" dirty="0" smtClean="0"/>
              <a:t>Efectos de la fatiga </a:t>
            </a:r>
          </a:p>
        </p:txBody>
      </p:sp>
      <p:pic>
        <p:nvPicPr>
          <p:cNvPr id="5" name="4 Imagen" descr="hjhj.bmp"/>
          <p:cNvPicPr>
            <a:picLocks noChangeAspect="1"/>
          </p:cNvPicPr>
          <p:nvPr/>
        </p:nvPicPr>
        <p:blipFill>
          <a:blip r:embed="rId3"/>
          <a:stretch>
            <a:fillRect/>
          </a:stretch>
        </p:blipFill>
        <p:spPr>
          <a:xfrm rot="562947">
            <a:off x="5000628" y="4786322"/>
            <a:ext cx="1644167" cy="1652599"/>
          </a:xfrm>
          <a:prstGeom prst="roundRect">
            <a:avLst>
              <a:gd name="adj" fmla="val 8594"/>
            </a:avLst>
          </a:prstGeom>
          <a:solidFill>
            <a:srgbClr val="FFFFFF">
              <a:shade val="85000"/>
            </a:srgbClr>
          </a:solidFill>
          <a:ln>
            <a:noFill/>
          </a:ln>
          <a:effectLst>
            <a:glow rad="139700">
              <a:schemeClr val="accent4">
                <a:satMod val="175000"/>
                <a:alpha val="40000"/>
              </a:schemeClr>
            </a:glow>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Hipótesis</a:t>
            </a:r>
            <a:endParaRPr lang="es-ES" dirty="0"/>
          </a:p>
        </p:txBody>
      </p:sp>
      <p:sp>
        <p:nvSpPr>
          <p:cNvPr id="3" name="2 Marcador de contenido"/>
          <p:cNvSpPr>
            <a:spLocks noGrp="1"/>
          </p:cNvSpPr>
          <p:nvPr>
            <p:ph idx="1"/>
          </p:nvPr>
        </p:nvSpPr>
        <p:spPr/>
        <p:txBody>
          <a:bodyPr/>
          <a:lstStyle/>
          <a:p>
            <a:r>
              <a:rPr lang="es-MX" dirty="0" smtClean="0"/>
              <a:t>El psicólogo industrial se encarga de evaluar y seleccionar al personal indicado para el trabajo.</a:t>
            </a:r>
            <a:endParaRPr lang="es-ES" dirty="0"/>
          </a:p>
        </p:txBody>
      </p:sp>
      <p:pic>
        <p:nvPicPr>
          <p:cNvPr id="4" name="3 Imagen" descr="gtr.jpg"/>
          <p:cNvPicPr>
            <a:picLocks noChangeAspect="1"/>
          </p:cNvPicPr>
          <p:nvPr/>
        </p:nvPicPr>
        <p:blipFill>
          <a:blip r:embed="rId2"/>
          <a:stretch>
            <a:fillRect/>
          </a:stretch>
        </p:blipFill>
        <p:spPr>
          <a:xfrm rot="525249">
            <a:off x="5000628" y="3643314"/>
            <a:ext cx="2665904" cy="2419346"/>
          </a:xfrm>
          <a:prstGeom prst="rect">
            <a:avLst/>
          </a:prstGeom>
          <a:ln>
            <a:noFill/>
          </a:ln>
          <a:effectLst>
            <a:glow rad="101600">
              <a:schemeClr val="accent1">
                <a:satMod val="175000"/>
                <a:alpha val="40000"/>
              </a:schemeClr>
            </a:glow>
            <a:softEdge rad="112500"/>
          </a:effectLst>
        </p:spPr>
      </p:pic>
      <p:pic>
        <p:nvPicPr>
          <p:cNvPr id="5" name="4 Imagen" descr="job_interview.jpg"/>
          <p:cNvPicPr>
            <a:picLocks noChangeAspect="1"/>
          </p:cNvPicPr>
          <p:nvPr/>
        </p:nvPicPr>
        <p:blipFill>
          <a:blip r:embed="rId3"/>
          <a:stretch>
            <a:fillRect/>
          </a:stretch>
        </p:blipFill>
        <p:spPr>
          <a:xfrm rot="21179551">
            <a:off x="642910" y="4000504"/>
            <a:ext cx="2886913" cy="2166932"/>
          </a:xfrm>
          <a:prstGeom prst="rect">
            <a:avLst/>
          </a:prstGeom>
          <a:effectLst>
            <a:glow rad="101600">
              <a:schemeClr val="accent1">
                <a:satMod val="175000"/>
                <a:alpha val="40000"/>
              </a:schemeClr>
            </a:glo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g.jpg"/>
          <p:cNvPicPr>
            <a:picLocks noChangeAspect="1"/>
          </p:cNvPicPr>
          <p:nvPr/>
        </p:nvPicPr>
        <p:blipFill>
          <a:blip r:embed="rId2">
            <a:lum contrast="-30000"/>
          </a:blip>
          <a:stretch>
            <a:fillRect/>
          </a:stretch>
        </p:blipFill>
        <p:spPr>
          <a:xfrm>
            <a:off x="6000760" y="2643182"/>
            <a:ext cx="2571768" cy="2571768"/>
          </a:xfrm>
          <a:prstGeom prst="rect">
            <a:avLst/>
          </a:prstGeom>
          <a:ln>
            <a:noFill/>
          </a:ln>
          <a:effectLst>
            <a:softEdge rad="112500"/>
          </a:effectLst>
        </p:spPr>
      </p:pic>
      <p:sp>
        <p:nvSpPr>
          <p:cNvPr id="2" name="1 Título"/>
          <p:cNvSpPr>
            <a:spLocks noGrp="1"/>
          </p:cNvSpPr>
          <p:nvPr>
            <p:ph type="title"/>
          </p:nvPr>
        </p:nvSpPr>
        <p:spPr/>
        <p:txBody>
          <a:bodyPr/>
          <a:lstStyle/>
          <a:p>
            <a:r>
              <a:rPr lang="es-MX" dirty="0" smtClean="0"/>
              <a:t>Objetivos:</a:t>
            </a:r>
            <a:endParaRPr lang="es-ES" dirty="0"/>
          </a:p>
        </p:txBody>
      </p:sp>
      <p:sp>
        <p:nvSpPr>
          <p:cNvPr id="3" name="2 Marcador de contenido"/>
          <p:cNvSpPr>
            <a:spLocks noGrp="1"/>
          </p:cNvSpPr>
          <p:nvPr>
            <p:ph idx="1"/>
          </p:nvPr>
        </p:nvSpPr>
        <p:spPr/>
        <p:txBody>
          <a:bodyPr>
            <a:normAutofit lnSpcReduction="10000"/>
          </a:bodyPr>
          <a:lstStyle/>
          <a:p>
            <a:r>
              <a:rPr lang="es-MX" sz="2800" dirty="0" smtClean="0">
                <a:latin typeface="Arial" charset="0"/>
                <a:cs typeface="Arial" charset="0"/>
              </a:rPr>
              <a:t>Mediante la entrevista, conocer que actividades realiza un psicólogo industrial.</a:t>
            </a:r>
          </a:p>
          <a:p>
            <a:pPr>
              <a:buNone/>
            </a:pPr>
            <a:endParaRPr lang="es-MX" sz="2800" dirty="0" smtClean="0">
              <a:latin typeface="Arial" charset="0"/>
              <a:cs typeface="Arial" charset="0"/>
            </a:endParaRPr>
          </a:p>
          <a:p>
            <a:r>
              <a:rPr lang="es-MX" sz="2800" dirty="0" smtClean="0">
                <a:latin typeface="Arial" charset="0"/>
                <a:cs typeface="Arial" charset="0"/>
              </a:rPr>
              <a:t>Saber cuales son las obligaciones en la industria en la que labora.</a:t>
            </a:r>
          </a:p>
          <a:p>
            <a:pPr>
              <a:buNone/>
            </a:pPr>
            <a:endParaRPr lang="es-MX" sz="2800" dirty="0" smtClean="0">
              <a:latin typeface="Arial" charset="0"/>
              <a:cs typeface="Arial" charset="0"/>
            </a:endParaRPr>
          </a:p>
          <a:p>
            <a:r>
              <a:rPr lang="es-MX" sz="2800" dirty="0" smtClean="0">
                <a:latin typeface="Arial" charset="0"/>
                <a:cs typeface="Arial" charset="0"/>
              </a:rPr>
              <a:t>Conocer en que tipo de área labora.</a:t>
            </a:r>
            <a:br>
              <a:rPr lang="es-MX" sz="2800" dirty="0" smtClean="0">
                <a:latin typeface="Arial" charset="0"/>
                <a:cs typeface="Arial" charset="0"/>
              </a:rPr>
            </a:br>
            <a:endParaRPr lang="es-MX" sz="2800" dirty="0" smtClean="0">
              <a:latin typeface="Arial" charset="0"/>
              <a:cs typeface="Arial" charset="0"/>
            </a:endParaRPr>
          </a:p>
          <a:p>
            <a:r>
              <a:rPr lang="es-MX" sz="2800" dirty="0" smtClean="0">
                <a:latin typeface="Arial" charset="0"/>
                <a:cs typeface="Arial" charset="0"/>
              </a:rPr>
              <a:t>Conocer cual es su aportación a la sociedad</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259</TotalTime>
  <Words>724</Words>
  <Application>Microsoft Office PowerPoint</Application>
  <PresentationFormat>Presentación en pantalla (4:3)</PresentationFormat>
  <Paragraphs>55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Técnico</vt:lpstr>
      <vt:lpstr>Psicología industrial</vt:lpstr>
      <vt:lpstr>Introducción</vt:lpstr>
      <vt:lpstr>Observación</vt:lpstr>
      <vt:lpstr>Planteamiento del problema</vt:lpstr>
      <vt:lpstr>Marco teórico</vt:lpstr>
      <vt:lpstr>          Psicología industrial</vt:lpstr>
      <vt:lpstr>Temas de estudio: </vt:lpstr>
      <vt:lpstr>Hipótesis</vt:lpstr>
      <vt:lpstr>Objetivos:</vt:lpstr>
      <vt:lpstr>Diapositiva 10</vt:lpstr>
      <vt:lpstr>Procedimiento:</vt:lpstr>
      <vt:lpstr>Discusión:</vt:lpstr>
      <vt:lpstr>Análisis de resultados</vt:lpstr>
      <vt:lpstr>Conclusiones</vt:lpstr>
    </vt:vector>
  </TitlesOfParts>
  <Company>Gabitoz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Psicología industrial</dc:title>
  <dc:creator>uE v8.5</dc:creator>
  <cp:lastModifiedBy>jhades</cp:lastModifiedBy>
  <cp:revision>37</cp:revision>
  <dcterms:created xsi:type="dcterms:W3CDTF">2009-03-09T23:10:44Z</dcterms:created>
  <dcterms:modified xsi:type="dcterms:W3CDTF">2009-03-11T04:38:33Z</dcterms:modified>
</cp:coreProperties>
</file>