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  <p:sldId id="261" r:id="rId17"/>
    <p:sldId id="262" r:id="rId18"/>
    <p:sldId id="266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C0470-F58F-4ECE-9CEB-60F6FB67FCF1}" type="datetimeFigureOut">
              <a:rPr lang="es-MX" smtClean="0"/>
              <a:t>09/03/2009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A234E-EEE2-4F50-BD54-CF832BF576F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D8E3A-CB8E-4072-82A8-62AF98C8F1F8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1E3189-7917-4F77-8B90-51FBBA47DFE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lumOff val="35000"/>
              </a:schemeClr>
            </a:gs>
            <a:gs pos="60000">
              <a:schemeClr val="accent6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3F30B3B-3FCD-4D1D-BF8F-70CE3F1ABC97}" type="datetimeFigureOut">
              <a:rPr lang="es-MX" smtClean="0"/>
              <a:pPr/>
              <a:t>09/03/2009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AEFEB5-CCF9-4546-8441-0C9F70DC495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entury Gothic" pitchFamily="34" charset="0"/>
              </a:rPr>
              <a:t>Psicología Experimental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17410" name="Picture 2" descr="http://www.fundacionparaelavancedelapsicologia.org/Brainpsy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2381250" cy="272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preguntas%20Frecu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429000"/>
            <a:ext cx="2025650" cy="2579688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Variables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>
              <a:latin typeface="Century Gothic" pitchFamily="34" charset="0"/>
            </a:endParaRPr>
          </a:p>
          <a:p>
            <a:pPr algn="ctr"/>
            <a:r>
              <a:rPr lang="es-ES" dirty="0" smtClean="0">
                <a:latin typeface="Century Gothic" pitchFamily="34" charset="0"/>
              </a:rPr>
              <a:t>DEPENDIENTE</a:t>
            </a:r>
            <a:r>
              <a:rPr lang="es-ES" dirty="0">
                <a:latin typeface="Century Gothic" pitchFamily="34" charset="0"/>
              </a:rPr>
              <a:t>.- Respuestas</a:t>
            </a:r>
          </a:p>
          <a:p>
            <a:pPr algn="ctr"/>
            <a:r>
              <a:rPr lang="es-ES" dirty="0">
                <a:latin typeface="Century Gothic" pitchFamily="34" charset="0"/>
              </a:rPr>
              <a:t>INDEPENDIENTE.- Preguntas</a:t>
            </a:r>
            <a:endParaRPr lang="es-ES_tradnl" dirty="0">
              <a:latin typeface="Century Gothic" pitchFamily="34" charset="0"/>
            </a:endParaRP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76375" y="1773238"/>
            <a:ext cx="6335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dirty="0"/>
              <a:t> </a:t>
            </a:r>
            <a:endParaRPr lang="es-ES_tradnl" sz="3200" dirty="0">
              <a:latin typeface="Century Gothic" pitchFamily="34" charset="0"/>
            </a:endParaRPr>
          </a:p>
        </p:txBody>
      </p:sp>
      <p:pic>
        <p:nvPicPr>
          <p:cNvPr id="5127" name="Picture 7" descr="humor-psico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71678"/>
            <a:ext cx="3308355" cy="4012950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Diseño experimental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es-ES" dirty="0">
                <a:latin typeface="Century Gothic" pitchFamily="34" charset="0"/>
              </a:rPr>
              <a:t>SUJETO.- Psicólogo</a:t>
            </a:r>
          </a:p>
          <a:p>
            <a:r>
              <a:rPr lang="es-ES" dirty="0">
                <a:latin typeface="Century Gothic" pitchFamily="34" charset="0"/>
              </a:rPr>
              <a:t>MATERIAL.- Lápiz</a:t>
            </a:r>
          </a:p>
          <a:p>
            <a:pPr>
              <a:buNone/>
            </a:pPr>
            <a:r>
              <a:rPr lang="es-ES" dirty="0" smtClean="0">
                <a:latin typeface="Century Gothic" pitchFamily="34" charset="0"/>
              </a:rPr>
              <a:t>                       </a:t>
            </a:r>
            <a:r>
              <a:rPr lang="es-ES" dirty="0">
                <a:latin typeface="Century Gothic" pitchFamily="34" charset="0"/>
              </a:rPr>
              <a:t>Hojas</a:t>
            </a:r>
            <a:endParaRPr lang="es-ES_tradnl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Entrevista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>
                <a:latin typeface="Century Gothic" pitchFamily="34" charset="0"/>
              </a:rPr>
              <a:t>¿Cuál es su nombre?</a:t>
            </a:r>
          </a:p>
          <a:p>
            <a:r>
              <a:rPr lang="es-ES" sz="2000" dirty="0" smtClean="0">
                <a:latin typeface="Century Gothic" pitchFamily="34" charset="0"/>
              </a:rPr>
              <a:t>¿Cuántos años tiene?</a:t>
            </a:r>
          </a:p>
          <a:p>
            <a:r>
              <a:rPr lang="es-ES" sz="2000" dirty="0" smtClean="0">
                <a:latin typeface="Century Gothic" pitchFamily="34" charset="0"/>
              </a:rPr>
              <a:t>¿Por qué eligió esta carrera?</a:t>
            </a:r>
          </a:p>
          <a:p>
            <a:r>
              <a:rPr lang="es-ES" sz="2000" dirty="0" smtClean="0">
                <a:latin typeface="Century Gothic" pitchFamily="34" charset="0"/>
              </a:rPr>
              <a:t>¿Aparte de la psicología que otra actividad o profesión realiza?</a:t>
            </a:r>
          </a:p>
          <a:p>
            <a:r>
              <a:rPr lang="es-ES" sz="2000" dirty="0" smtClean="0">
                <a:latin typeface="Century Gothic" pitchFamily="34" charset="0"/>
              </a:rPr>
              <a:t>¿En que institución estudio?</a:t>
            </a:r>
          </a:p>
          <a:p>
            <a:r>
              <a:rPr lang="es-ES" sz="2000" dirty="0" smtClean="0">
                <a:latin typeface="Century Gothic" pitchFamily="34" charset="0"/>
              </a:rPr>
              <a:t>¿Cuántos años dedico a estudiar la carrera?</a:t>
            </a:r>
          </a:p>
          <a:p>
            <a:r>
              <a:rPr lang="es-ES" sz="2000" dirty="0" smtClean="0">
                <a:latin typeface="Century Gothic" pitchFamily="34" charset="0"/>
              </a:rPr>
              <a:t>¿Tuvo dificultades para estudiar (económicas, familiares, intelectuales?</a:t>
            </a:r>
          </a:p>
          <a:p>
            <a:r>
              <a:rPr lang="es-ES" sz="2000" dirty="0" smtClean="0">
                <a:latin typeface="Century Gothic" pitchFamily="34" charset="0"/>
              </a:rPr>
              <a:t>¿Actualmente sigue estudiando para su profesión?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Entrevista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latin typeface="Century Gothic" pitchFamily="34" charset="0"/>
              </a:rPr>
              <a:t>¿Fue difícil ejercer su profesión al termino de sus estudios?</a:t>
            </a:r>
          </a:p>
          <a:p>
            <a:r>
              <a:rPr lang="es-ES" sz="2000" dirty="0" smtClean="0">
                <a:latin typeface="Century Gothic" pitchFamily="34" charset="0"/>
              </a:rPr>
              <a:t>¿En que campo de la psicología labora?</a:t>
            </a:r>
          </a:p>
          <a:p>
            <a:r>
              <a:rPr lang="es-ES" sz="2000" dirty="0" smtClean="0">
                <a:latin typeface="Century Gothic" pitchFamily="34" charset="0"/>
              </a:rPr>
              <a:t>¿Hacia que se enfoca su especialidad?</a:t>
            </a:r>
          </a:p>
          <a:p>
            <a:r>
              <a:rPr lang="es-ES" sz="2000" dirty="0" smtClean="0">
                <a:latin typeface="Century Gothic" pitchFamily="34" charset="0"/>
              </a:rPr>
              <a:t>¿le sigue agradando la psicología ahora que la ejerce?</a:t>
            </a:r>
          </a:p>
          <a:p>
            <a:r>
              <a:rPr lang="es-ES" sz="2000" dirty="0" smtClean="0">
                <a:latin typeface="Century Gothic" pitchFamily="34" charset="0"/>
              </a:rPr>
              <a:t>¿Qué tipo de pacientes atiende?</a:t>
            </a:r>
          </a:p>
          <a:p>
            <a:r>
              <a:rPr lang="es-ES" sz="2000" dirty="0" smtClean="0">
                <a:latin typeface="Century Gothic" pitchFamily="34" charset="0"/>
              </a:rPr>
              <a:t>¿Qué tipos de problemas atiende con mayor frecuencia?</a:t>
            </a:r>
          </a:p>
          <a:p>
            <a:r>
              <a:rPr lang="es-ES" sz="2000" dirty="0" smtClean="0">
                <a:latin typeface="Century Gothic" pitchFamily="34" charset="0"/>
              </a:rPr>
              <a:t>De su ejercicio profesional ¿Cuál ha sido su mayor satisfacción?</a:t>
            </a:r>
          </a:p>
          <a:p>
            <a:r>
              <a:rPr lang="es-ES" sz="2000" dirty="0" smtClean="0">
                <a:latin typeface="Century Gothic" pitchFamily="34" charset="0"/>
              </a:rPr>
              <a:t>¿piensa colaborar con su profesión para resolver un problema social?</a:t>
            </a:r>
          </a:p>
          <a:p>
            <a:r>
              <a:rPr lang="es-ES" sz="2000" dirty="0" smtClean="0">
                <a:latin typeface="Century Gothic" pitchFamily="34" charset="0"/>
              </a:rPr>
              <a:t>Para terminar ¿Qué mensaje les daría a las futuras generaciones que están estudiando o piensan estudiar psicología?</a:t>
            </a:r>
            <a:endParaRPr lang="es-ES_tradnl" sz="2000" dirty="0" smtClean="0">
              <a:latin typeface="Century Gothic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Procedimiento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Century Gothic" pitchFamily="34" charset="0"/>
              </a:rPr>
              <a:t>Formulamos preguntas y se arma el cuestionario</a:t>
            </a:r>
          </a:p>
          <a:p>
            <a:r>
              <a:rPr lang="es-ES" sz="2800" dirty="0" smtClean="0">
                <a:latin typeface="Century Gothic" pitchFamily="34" charset="0"/>
              </a:rPr>
              <a:t>Investigación bibliográfica del tema.</a:t>
            </a:r>
          </a:p>
          <a:p>
            <a:r>
              <a:rPr lang="es-ES" sz="2800" dirty="0" smtClean="0">
                <a:latin typeface="Century Gothic" pitchFamily="34" charset="0"/>
              </a:rPr>
              <a:t>Buscar Psicólogos y hacerle las preguntas.</a:t>
            </a:r>
          </a:p>
          <a:p>
            <a:r>
              <a:rPr lang="es-ES" sz="2800" dirty="0" smtClean="0">
                <a:latin typeface="Century Gothic" pitchFamily="34" charset="0"/>
              </a:rPr>
              <a:t>Anotar la información obtenida.</a:t>
            </a:r>
          </a:p>
          <a:p>
            <a:r>
              <a:rPr lang="es-ES" sz="2800" dirty="0" smtClean="0">
                <a:latin typeface="Century Gothic" pitchFamily="34" charset="0"/>
              </a:rPr>
              <a:t>Rescatar los puntos mas importantes y útiles para la investigación.</a:t>
            </a:r>
          </a:p>
          <a:p>
            <a:r>
              <a:rPr lang="es-ES" sz="2800" dirty="0" smtClean="0">
                <a:latin typeface="Century Gothic" pitchFamily="34" charset="0"/>
              </a:rPr>
              <a:t>Recopilación de la información.</a:t>
            </a:r>
          </a:p>
          <a:p>
            <a:r>
              <a:rPr lang="es-ES" sz="2800" dirty="0" smtClean="0">
                <a:latin typeface="Century Gothic" pitchFamily="34" charset="0"/>
              </a:rPr>
              <a:t>Llegar a una conclusión.</a:t>
            </a:r>
            <a:endParaRPr lang="es-ES_tradnl" sz="2800" dirty="0" smtClean="0">
              <a:latin typeface="Century Gothic" pitchFamily="34" charset="0"/>
            </a:endParaRP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Análisis de resultados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s-ES" sz="2500" dirty="0">
                <a:latin typeface="Century Gothic" pitchFamily="34" charset="0"/>
              </a:rPr>
              <a:t>Tenemos 6 sujetos, de los cuales 3 tienen entre 41 y 48 años y los otros 3 tienen entre 56 y 58.</a:t>
            </a:r>
            <a:endParaRPr lang="es-MX" sz="2500" dirty="0">
              <a:latin typeface="Century Gothic" pitchFamily="34" charset="0"/>
            </a:endParaRPr>
          </a:p>
          <a:p>
            <a:pPr lvl="0" algn="just"/>
            <a:r>
              <a:rPr lang="es-ES" sz="2500" dirty="0">
                <a:latin typeface="Century Gothic" pitchFamily="34" charset="0"/>
              </a:rPr>
              <a:t>La mayoría Eligio esta carrera (Psicología)  por que les interesaba la conducta humana, su forma de pensar, y así poder ayudar a resolver sus problemas.</a:t>
            </a:r>
            <a:endParaRPr lang="es-MX" sz="2500" dirty="0">
              <a:latin typeface="Century Gothic" pitchFamily="34" charset="0"/>
            </a:endParaRPr>
          </a:p>
          <a:p>
            <a:pPr algn="just"/>
            <a:r>
              <a:rPr lang="es-ES" sz="2500" dirty="0">
                <a:latin typeface="Century Gothic" pitchFamily="34" charset="0"/>
              </a:rPr>
              <a:t>Cuatro de nuestros sujetos se dedican a dar clases de psicología, y dos de estos dan terapias.</a:t>
            </a:r>
            <a:endParaRPr lang="es-MX" sz="25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Análisis de 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500" dirty="0"/>
              <a:t>Dos de nuestros sujetos ejercieron antes su profesión como ayudantes de un psicólogo, otro tenia la ayuda de su padre y los otros dos tampoco tuvieron problemas para ejercer su profesión</a:t>
            </a:r>
            <a:r>
              <a:rPr lang="es-ES" sz="2500" dirty="0" smtClean="0"/>
              <a:t>.</a:t>
            </a:r>
            <a:endParaRPr lang="es-MX" sz="2500" dirty="0"/>
          </a:p>
          <a:p>
            <a:pPr lvl="0" algn="just"/>
            <a:r>
              <a:rPr lang="es-ES" sz="2500" dirty="0"/>
              <a:t>Todos coinciden que su carera se enfoca al comportamiento y aprendizaje del hombre.</a:t>
            </a:r>
            <a:endParaRPr lang="es-MX" sz="2500" dirty="0"/>
          </a:p>
          <a:p>
            <a:pPr algn="just"/>
            <a:r>
              <a:rPr lang="es-ES" sz="2500" dirty="0"/>
              <a:t>A todos les sigue gustando su profesión</a:t>
            </a:r>
            <a:endParaRPr lang="es-MX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Análisis de 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500" dirty="0">
                <a:latin typeface="Century Gothic" pitchFamily="34" charset="0"/>
              </a:rPr>
              <a:t>Todos coinciden en ayudar al desarrollo mental de la sociedad.</a:t>
            </a:r>
            <a:endParaRPr lang="es-MX" sz="2500" dirty="0">
              <a:latin typeface="Century Gothic" pitchFamily="34" charset="0"/>
            </a:endParaRPr>
          </a:p>
          <a:p>
            <a:pPr lvl="0" algn="just"/>
            <a:r>
              <a:rPr lang="es-ES" sz="2500" dirty="0">
                <a:latin typeface="Century Gothic" pitchFamily="34" charset="0"/>
              </a:rPr>
              <a:t>Los seis piensan colaborar, ya que así ayudan al desarrollo de la sociedad.</a:t>
            </a:r>
            <a:endParaRPr lang="es-MX" sz="2500" dirty="0">
              <a:latin typeface="Century Gothic" pitchFamily="34" charset="0"/>
            </a:endParaRPr>
          </a:p>
          <a:p>
            <a:pPr algn="just"/>
            <a:r>
              <a:rPr lang="es-ES" sz="2500" dirty="0">
                <a:latin typeface="Century Gothic" pitchFamily="34" charset="0"/>
              </a:rPr>
              <a:t>Que ven a futuro, y tengan conciencia de lo que esa carrera conlleva.</a:t>
            </a:r>
            <a:endParaRPr lang="es-MX" sz="25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80400" cy="5832475"/>
          </a:xfrm>
        </p:spPr>
        <p:txBody>
          <a:bodyPr/>
          <a:lstStyle/>
          <a:p>
            <a:pPr algn="ctr">
              <a:buFontTx/>
              <a:buNone/>
            </a:pPr>
            <a:endParaRPr lang="es-ES" dirty="0"/>
          </a:p>
          <a:p>
            <a:pPr algn="ctr">
              <a:buFontTx/>
              <a:buNone/>
            </a:pPr>
            <a:r>
              <a:rPr lang="es-ES" b="1" dirty="0" smtClean="0">
                <a:solidFill>
                  <a:schemeClr val="accent1"/>
                </a:solidFill>
                <a:latin typeface="Century Gothic" pitchFamily="34" charset="0"/>
              </a:rPr>
              <a:t>Discusión</a:t>
            </a:r>
            <a:endParaRPr lang="es-ES" b="1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just">
              <a:buFontTx/>
              <a:buNone/>
            </a:pPr>
            <a:r>
              <a:rPr lang="es-ES" dirty="0">
                <a:latin typeface="Century Gothic" pitchFamily="34" charset="0"/>
              </a:rPr>
              <a:t>   </a:t>
            </a:r>
            <a:r>
              <a:rPr lang="es-ES" sz="1800" dirty="0">
                <a:latin typeface="Century Gothic" pitchFamily="34" charset="0"/>
              </a:rPr>
              <a:t>Al comparar los resultados obtenidos indican que la psicología experimental se dedica a la investigación de los problemas en la sociedad como lo son la memoria, percepción, retención etc.</a:t>
            </a:r>
          </a:p>
          <a:p>
            <a:pPr algn="ctr">
              <a:buFontTx/>
              <a:buNone/>
            </a:pPr>
            <a:endParaRPr lang="es-ES" dirty="0">
              <a:latin typeface="Century Gothic" pitchFamily="34" charset="0"/>
            </a:endParaRPr>
          </a:p>
          <a:p>
            <a:pPr algn="ctr">
              <a:buFontTx/>
              <a:buNone/>
            </a:pPr>
            <a:r>
              <a:rPr lang="es-ES" b="1" dirty="0" smtClean="0">
                <a:solidFill>
                  <a:schemeClr val="accent1"/>
                </a:solidFill>
                <a:latin typeface="Century Gothic" pitchFamily="34" charset="0"/>
              </a:rPr>
              <a:t>Conclusión</a:t>
            </a:r>
            <a:endParaRPr lang="es-ES" b="1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just">
              <a:buFontTx/>
              <a:buNone/>
            </a:pPr>
            <a:r>
              <a:rPr lang="es-ES" dirty="0">
                <a:latin typeface="Century Gothic" pitchFamily="34" charset="0"/>
              </a:rPr>
              <a:t>   </a:t>
            </a:r>
            <a:r>
              <a:rPr lang="es-ES" sz="1800" dirty="0">
                <a:latin typeface="Century Gothic" pitchFamily="34" charset="0"/>
              </a:rPr>
              <a:t>La hipótesis que menciona que el psicólogo experimental estudia el aprendizaje, la retención y la memoria fue corroborada por que los resultados muestran que la psicología experimental se dedica al estudio de los principales problemas de la sociedad como lo es la memoria.</a:t>
            </a:r>
            <a:endParaRPr lang="es-MX" sz="1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Introducción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Century Gothic" pitchFamily="34" charset="0"/>
              </a:rPr>
              <a:t>La </a:t>
            </a:r>
            <a:r>
              <a:rPr lang="es-ES" dirty="0">
                <a:latin typeface="Century Gothic" pitchFamily="34" charset="0"/>
              </a:rPr>
              <a:t>Psicología </a:t>
            </a:r>
            <a:r>
              <a:rPr lang="es-ES" dirty="0" smtClean="0">
                <a:latin typeface="Century Gothic" pitchFamily="34" charset="0"/>
              </a:rPr>
              <a:t>Experimental</a:t>
            </a:r>
            <a:r>
              <a:rPr lang="es-ES" dirty="0">
                <a:latin typeface="Century Gothic" pitchFamily="34" charset="0"/>
              </a:rPr>
              <a:t>, </a:t>
            </a:r>
            <a:r>
              <a:rPr lang="es-ES" dirty="0" smtClean="0">
                <a:latin typeface="Century Gothic" pitchFamily="34" charset="0"/>
              </a:rPr>
              <a:t>ha </a:t>
            </a:r>
            <a:r>
              <a:rPr lang="es-ES" dirty="0">
                <a:latin typeface="Century Gothic" pitchFamily="34" charset="0"/>
              </a:rPr>
              <a:t>sido a lo largo de la historia una parte fundamental en el desarrollo tanto de la psicología como de la ciencia </a:t>
            </a:r>
            <a:r>
              <a:rPr lang="es-ES" dirty="0" smtClean="0">
                <a:latin typeface="Century Gothic" pitchFamily="34" charset="0"/>
              </a:rPr>
              <a:t>experimental.</a:t>
            </a:r>
          </a:p>
          <a:p>
            <a:pPr algn="just"/>
            <a:r>
              <a:rPr lang="es-ES" dirty="0" smtClean="0">
                <a:latin typeface="Century Gothic" pitchFamily="34" charset="0"/>
              </a:rPr>
              <a:t>Se </a:t>
            </a:r>
            <a:r>
              <a:rPr lang="es-ES" dirty="0">
                <a:latin typeface="Century Gothic" pitchFamily="34" charset="0"/>
              </a:rPr>
              <a:t>realizaron prácticas de campo por parte de cada integrante del equipo, junto con una investigación de tipo documental</a:t>
            </a:r>
            <a:endParaRPr lang="es-MX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Observación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>
              <a:latin typeface="Century Gothic" pitchFamily="34" charset="0"/>
            </a:endParaRPr>
          </a:p>
          <a:p>
            <a:pPr algn="just"/>
            <a:r>
              <a:rPr lang="es-ES" dirty="0" smtClean="0">
                <a:latin typeface="Century Gothic" pitchFamily="34" charset="0"/>
              </a:rPr>
              <a:t>La </a:t>
            </a:r>
            <a:r>
              <a:rPr lang="es-ES" dirty="0">
                <a:latin typeface="Century Gothic" pitchFamily="34" charset="0"/>
              </a:rPr>
              <a:t>falta de atención afecta la memoria.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5122" name="Picture 2" descr="http://psicozurbaran.blogia.com/upload/20080325112114-memor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48"/>
            <a:ext cx="3609469" cy="3047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ES" sz="4900" dirty="0" smtClean="0">
                <a:latin typeface="Century Gothic" pitchFamily="34" charset="0"/>
              </a:rPr>
              <a:t>Problemas</a:t>
            </a:r>
            <a:r>
              <a:rPr lang="es-MX" sz="4900" dirty="0"/>
              <a:t/>
            </a:r>
            <a:br>
              <a:rPr lang="es-MX" sz="4900" dirty="0"/>
            </a:br>
            <a:endParaRPr lang="es-MX" sz="4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/>
          <a:lstStyle/>
          <a:p>
            <a:r>
              <a:rPr lang="es-ES" dirty="0" smtClean="0"/>
              <a:t>Factores que afectan la memoria. (distractores, entorno social, falta de interés.)</a:t>
            </a:r>
          </a:p>
          <a:p>
            <a:r>
              <a:rPr lang="es-ES" dirty="0" smtClean="0"/>
              <a:t>Conocer como funciona la memoria.</a:t>
            </a:r>
            <a:endParaRPr lang="es-MX" dirty="0"/>
          </a:p>
        </p:txBody>
      </p:sp>
      <p:pic>
        <p:nvPicPr>
          <p:cNvPr id="4098" name="Picture 2" descr="http://www.clarin.com/diario/2007/04/11/um/fotos/memori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86190"/>
            <a:ext cx="4762500" cy="2824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47050" cy="850900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entury Gothic" pitchFamily="34" charset="0"/>
              </a:rPr>
              <a:t>Marco Teórico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80400" cy="525621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ê"/>
            </a:pPr>
            <a:r>
              <a:rPr lang="en-US" sz="2000" dirty="0">
                <a:cs typeface="Tahoma" pitchFamily="34" charset="0"/>
              </a:rPr>
              <a:t> 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Surge </a:t>
            </a:r>
            <a:r>
              <a:rPr lang="en-US" sz="1800" dirty="0" smtClean="0">
                <a:latin typeface="Century Gothic" pitchFamily="34" charset="0"/>
                <a:cs typeface="Tahoma" pitchFamily="34" charset="0"/>
              </a:rPr>
              <a:t>a </a:t>
            </a:r>
            <a:r>
              <a:rPr lang="en-US" sz="1800" dirty="0" err="1" smtClean="0">
                <a:latin typeface="Century Gothic" pitchFamily="34" charset="0"/>
                <a:cs typeface="Tahoma" pitchFamily="34" charset="0"/>
              </a:rPr>
              <a:t>partir</a:t>
            </a:r>
            <a:r>
              <a:rPr lang="en-US" sz="1800" dirty="0" smtClean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de la física y la fisiología de fines del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siglo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XIX.</a:t>
            </a:r>
          </a:p>
          <a:p>
            <a:pPr>
              <a:buFont typeface="Wingdings 2" pitchFamily="18" charset="2"/>
              <a:buNone/>
            </a:pPr>
            <a:endParaRPr lang="en-US" sz="1800" dirty="0">
              <a:latin typeface="Century Gothic" pitchFamily="34" charset="0"/>
              <a:cs typeface="Tahoma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n-US" sz="1800" dirty="0">
                <a:latin typeface="Century Gothic" pitchFamily="34" charset="0"/>
                <a:cs typeface="Tahoma" pitchFamily="34" charset="0"/>
              </a:rPr>
              <a:t>A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mediados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del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presente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siglo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, la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psicología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se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convierte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en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una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ciencia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experimental de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laboratorio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.</a:t>
            </a:r>
          </a:p>
          <a:p>
            <a:pPr>
              <a:buFont typeface="Wingdings 2" pitchFamily="18" charset="2"/>
              <a:buNone/>
            </a:pPr>
            <a:endParaRPr lang="en-US" sz="1800" dirty="0">
              <a:latin typeface="Century Gothic" pitchFamily="34" charset="0"/>
              <a:cs typeface="Tahoma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n-US" sz="1800" dirty="0" err="1">
                <a:latin typeface="Century Gothic" pitchFamily="34" charset="0"/>
                <a:cs typeface="Tahoma" pitchFamily="34" charset="0"/>
              </a:rPr>
              <a:t>Acude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a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formas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complejas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de instrumentación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para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estudiar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los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principios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básicos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que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determinan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la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interaccón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de los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organismos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,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humanos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o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animales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, con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su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medio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Century Gothic" pitchFamily="34" charset="0"/>
                <a:cs typeface="Tahoma" pitchFamily="34" charset="0"/>
              </a:rPr>
              <a:t>ambiente</a:t>
            </a:r>
            <a:r>
              <a:rPr lang="en-US" sz="1800" dirty="0">
                <a:latin typeface="Century Gothic" pitchFamily="34" charset="0"/>
                <a:cs typeface="Tahoma" pitchFamily="34" charset="0"/>
              </a:rPr>
              <a:t>.</a:t>
            </a:r>
          </a:p>
          <a:p>
            <a:pPr>
              <a:buFont typeface="Wingdings 2" pitchFamily="18" charset="2"/>
              <a:buNone/>
            </a:pPr>
            <a:endParaRPr lang="en-US" sz="1800" dirty="0">
              <a:latin typeface="Century Gothic" pitchFamily="34" charset="0"/>
              <a:cs typeface="Tahoma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s-ES" sz="1800" dirty="0">
                <a:latin typeface="Century Gothic" pitchFamily="34" charset="0"/>
              </a:rPr>
              <a:t>Los psicólogos experimentales investigan procesos básicos como  el aprendizaje, la retención, sensación, percepción, cognición, motivación y emoción.</a:t>
            </a:r>
            <a:r>
              <a:rPr lang="es-MX" sz="1800" dirty="0">
                <a:latin typeface="Century Gothic" pitchFamily="34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s-MX" sz="1800" dirty="0">
              <a:latin typeface="Century Gothic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s-ES" sz="1800" dirty="0">
                <a:latin typeface="Century Gothic" pitchFamily="34" charset="0"/>
              </a:rPr>
              <a:t>Les interesaran sobre todo las diferencias en la forma en que los hombres y mujeres almacenan y recuperan información de la memoria, la manera en que procesan la información sensorial y la forma en que  resuelven problemas </a:t>
            </a:r>
            <a:r>
              <a:rPr lang="es-ES" sz="1800" dirty="0" smtClean="0">
                <a:latin typeface="Century Gothic" pitchFamily="34" charset="0"/>
              </a:rPr>
              <a:t>complejos. </a:t>
            </a:r>
            <a:endParaRPr lang="es-ES" sz="1800" dirty="0">
              <a:latin typeface="Century Gothic" pitchFamily="34" charset="0"/>
            </a:endParaRPr>
          </a:p>
          <a:p>
            <a:endParaRPr lang="es-MX" sz="1800" dirty="0">
              <a:latin typeface="Century Gothic" pitchFamily="34" charset="0"/>
            </a:endParaRPr>
          </a:p>
          <a:p>
            <a:pPr>
              <a:buFont typeface="Wingdings 2" pitchFamily="18" charset="2"/>
              <a:buChar char="ê"/>
            </a:pPr>
            <a:endParaRPr lang="en-US" sz="2000" dirty="0">
              <a:cs typeface="Tahoma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2000" dirty="0">
              <a:cs typeface="Tahoma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 algn="l"/>
            <a:r>
              <a:rPr lang="es-ES" sz="1800">
                <a:latin typeface="Century Gothic" pitchFamily="34" charset="0"/>
              </a:rPr>
              <a:t>Gran parte del avance que ha registrado la psicología como ciencia experimental se debe a B. F. Skinner, quien propuso los lineamientos metodológicos fundamentales para la experimentación y desarrollo teórico actuales.</a:t>
            </a:r>
            <a:endParaRPr lang="es-MX" sz="1800">
              <a:latin typeface="Century Gothic" pitchFamily="34" charset="0"/>
            </a:endParaRP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4824412" cy="417671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s-ES" sz="1800" u="sng">
                <a:latin typeface="Century Gothic" pitchFamily="34" charset="0"/>
              </a:rPr>
              <a:t>Contribuciones de Skinner</a:t>
            </a:r>
            <a:r>
              <a:rPr lang="es-ES" sz="1800">
                <a:latin typeface="Century Gothic" pitchFamily="34" charset="0"/>
              </a:rPr>
              <a:t> :</a:t>
            </a:r>
          </a:p>
          <a:p>
            <a:pPr>
              <a:buFont typeface="Wingdings 2" pitchFamily="18" charset="2"/>
              <a:buChar char="ê"/>
            </a:pPr>
            <a:endParaRPr lang="es-ES" sz="1800">
              <a:latin typeface="Century Gothic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s-ES" sz="1800">
                <a:latin typeface="Century Gothic" pitchFamily="34" charset="0"/>
              </a:rPr>
              <a:t>Demostrar por experimentación que el comportamiento de los organismos,  esta controlado y determinado por factores del medio ambiente </a:t>
            </a:r>
          </a:p>
          <a:p>
            <a:pPr>
              <a:buFont typeface="Wingdings 2" pitchFamily="18" charset="2"/>
              <a:buNone/>
            </a:pPr>
            <a:endParaRPr lang="es-ES" sz="1800">
              <a:latin typeface="Century Gothic" pitchFamily="34" charset="0"/>
            </a:endParaRPr>
          </a:p>
          <a:p>
            <a:pPr>
              <a:buFont typeface="Wingdings 2" pitchFamily="18" charset="2"/>
              <a:buChar char="ê"/>
            </a:pPr>
            <a:r>
              <a:rPr lang="es-ES" sz="1800">
                <a:latin typeface="Century Gothic" pitchFamily="34" charset="0"/>
              </a:rPr>
              <a:t>Sin negar la existencia de manifestaciones internas de conducta, estas podían ser encuadradas por la ciencia bajo las mismas leyes y principios que el comportamiento observable en directo.</a:t>
            </a:r>
            <a:r>
              <a:rPr lang="es-MX" sz="1800">
                <a:latin typeface="Century Gothic" pitchFamily="34" charset="0"/>
              </a:rPr>
              <a:t> </a:t>
            </a:r>
          </a:p>
          <a:p>
            <a:pPr>
              <a:buFontTx/>
              <a:buNone/>
            </a:pPr>
            <a:endParaRPr lang="es-MX" sz="1800"/>
          </a:p>
        </p:txBody>
      </p:sp>
      <p:pic>
        <p:nvPicPr>
          <p:cNvPr id="7180" name="Picture 12" descr="skinner_Smil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00760" y="2285992"/>
            <a:ext cx="2286016" cy="3322441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424862" cy="5976937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   </a:t>
            </a:r>
            <a:r>
              <a:rPr lang="es-ES" sz="2000">
                <a:latin typeface="Century Gothic" pitchFamily="34" charset="0"/>
              </a:rPr>
              <a:t>Los psicólogos experimentales utilizan las siguientes herramientas básicas para llegar a una conclusión y/o darle solución a un problema:</a:t>
            </a:r>
          </a:p>
          <a:p>
            <a:pPr>
              <a:buFontTx/>
              <a:buNone/>
            </a:pPr>
            <a:endParaRPr lang="es-MX" sz="2000">
              <a:latin typeface="Century Gothic" pitchFamily="34" charset="0"/>
            </a:endParaRPr>
          </a:p>
          <a:p>
            <a:r>
              <a:rPr lang="es-ES" sz="2000">
                <a:latin typeface="Century Gothic" pitchFamily="34" charset="0"/>
              </a:rPr>
              <a:t>Hipótesis </a:t>
            </a:r>
          </a:p>
          <a:p>
            <a:r>
              <a:rPr lang="es-ES" sz="2000">
                <a:latin typeface="Century Gothic" pitchFamily="34" charset="0"/>
              </a:rPr>
              <a:t>Definición operacional de las variables</a:t>
            </a:r>
          </a:p>
          <a:p>
            <a:r>
              <a:rPr lang="es-ES" sz="2000">
                <a:latin typeface="Century Gothic" pitchFamily="34" charset="0"/>
              </a:rPr>
              <a:t>Prueba de la hipótesis</a:t>
            </a:r>
          </a:p>
          <a:p>
            <a:r>
              <a:rPr lang="es-ES" sz="2000">
                <a:latin typeface="Century Gothic" pitchFamily="34" charset="0"/>
              </a:rPr>
              <a:t>Control: descartar las explicaciones alternas</a:t>
            </a:r>
          </a:p>
          <a:p>
            <a:r>
              <a:rPr lang="es-ES" sz="2000">
                <a:latin typeface="Century Gothic" pitchFamily="34" charset="0"/>
              </a:rPr>
              <a:t>Procedimientos experimentales</a:t>
            </a:r>
          </a:p>
          <a:p>
            <a:r>
              <a:rPr lang="es-ES" sz="2000">
                <a:latin typeface="Century Gothic" pitchFamily="34" charset="0"/>
              </a:rPr>
              <a:t>Resistencia e historia de los participantes</a:t>
            </a:r>
          </a:p>
          <a:p>
            <a:r>
              <a:rPr lang="es-ES" sz="2000">
                <a:latin typeface="Century Gothic" pitchFamily="34" charset="0"/>
              </a:rPr>
              <a:t>Cambios en la maduración, el desarrollo y otros cambios internos</a:t>
            </a:r>
          </a:p>
          <a:p>
            <a:r>
              <a:rPr lang="es-ES" sz="2000">
                <a:latin typeface="Century Gothic" pitchFamily="34" charset="0"/>
              </a:rPr>
              <a:t>Otros sucesos contemporáneos	</a:t>
            </a:r>
          </a:p>
          <a:p>
            <a:r>
              <a:rPr lang="es-ES" sz="2000">
                <a:latin typeface="Century Gothic" pitchFamily="34" charset="0"/>
              </a:rPr>
              <a:t>La esencia de un experimento</a:t>
            </a:r>
          </a:p>
          <a:p>
            <a:r>
              <a:rPr lang="es-ES" sz="2000">
                <a:latin typeface="Century Gothic" pitchFamily="34" charset="0"/>
              </a:rPr>
              <a:t>Experimentos de campo contra experimentos de laboratorio</a:t>
            </a:r>
            <a:endParaRPr lang="es-MX" sz="2000">
              <a:latin typeface="Century Gothic" pitchFamily="34" charset="0"/>
            </a:endParaRPr>
          </a:p>
          <a:p>
            <a:endParaRPr lang="es-MX" sz="200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que-es-la-psicolog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2924175"/>
            <a:ext cx="2381250" cy="3048000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Hipótesis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es-ES" dirty="0" smtClean="0">
                <a:latin typeface="Century Gothic" pitchFamily="34" charset="0"/>
              </a:rPr>
              <a:t>El psicólogo experimental estudia el aprendizaje, la retención y la memoria.</a:t>
            </a:r>
            <a:r>
              <a:rPr lang="es-ES_tradnl" sz="2800" dirty="0" smtClean="0">
                <a:latin typeface="Comic Sans MS" pitchFamily="66" charset="0"/>
              </a:rPr>
              <a:t>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Labor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214686"/>
            <a:ext cx="4344987" cy="2665412"/>
          </a:xfrm>
          <a:prstGeom prst="rect">
            <a:avLst/>
          </a:prstGeom>
          <a:noFill/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itchFamily="34" charset="0"/>
              </a:rPr>
              <a:t>Objetivo</a:t>
            </a:r>
            <a:endParaRPr lang="es-MX" dirty="0">
              <a:latin typeface="Century Gothic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latin typeface="Century Gothic" pitchFamily="34" charset="0"/>
              </a:rPr>
              <a:t>Saber las actividades que realiza un psicólogo experimental</a:t>
            </a:r>
            <a:r>
              <a:rPr lang="es-ES_tradnl" dirty="0">
                <a:latin typeface="Century Gothic" pitchFamily="34" charset="0"/>
              </a:rPr>
              <a:t>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</TotalTime>
  <Words>868</Words>
  <Application>Microsoft Office PowerPoint</Application>
  <PresentationFormat>Presentación en pantalla (4:3)</PresentationFormat>
  <Paragraphs>99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Brío</vt:lpstr>
      <vt:lpstr>Psicología Experimental</vt:lpstr>
      <vt:lpstr>Introducción</vt:lpstr>
      <vt:lpstr>Observación</vt:lpstr>
      <vt:lpstr> Problemas </vt:lpstr>
      <vt:lpstr>Marco Teórico</vt:lpstr>
      <vt:lpstr>Gran parte del avance que ha registrado la psicología como ciencia experimental se debe a B. F. Skinner, quien propuso los lineamientos metodológicos fundamentales para la experimentación y desarrollo teórico actuales.</vt:lpstr>
      <vt:lpstr>Diapositiva 7</vt:lpstr>
      <vt:lpstr>Hipótesis</vt:lpstr>
      <vt:lpstr>Objetivo</vt:lpstr>
      <vt:lpstr>Variables</vt:lpstr>
      <vt:lpstr>Diseño experimental</vt:lpstr>
      <vt:lpstr>Entrevista</vt:lpstr>
      <vt:lpstr>Entrevista</vt:lpstr>
      <vt:lpstr>Procedimiento</vt:lpstr>
      <vt:lpstr>Análisis de resultados</vt:lpstr>
      <vt:lpstr>Análisis de resultados</vt:lpstr>
      <vt:lpstr>Análisis de resultados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Experimental</dc:title>
  <dc:creator>Titi</dc:creator>
  <cp:lastModifiedBy>Rudy</cp:lastModifiedBy>
  <cp:revision>6</cp:revision>
  <dcterms:created xsi:type="dcterms:W3CDTF">2009-03-10T02:25:01Z</dcterms:created>
  <dcterms:modified xsi:type="dcterms:W3CDTF">2009-03-10T04:09:00Z</dcterms:modified>
</cp:coreProperties>
</file>