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8" r:id="rId2"/>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4F916D-E9ED-4EF7-B3E8-E7A262B2BA38}" type="datetimeFigureOut">
              <a:rPr lang="es-MX" smtClean="0"/>
              <a:t>30/08/2011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60790-A88D-4034-B319-7E6675945A3D}"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1E2A8828-53C4-4DDE-A129-67DFD11435D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1E2A8828-53C4-4DDE-A129-67DFD11435D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1E2A8828-53C4-4DDE-A129-67DFD11435DB}" type="slidenum">
              <a:rPr lang="es-MX" smtClean="0"/>
              <a:pPr/>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CBF108D5-202B-45F1-B37A-0EF397F56682}" type="datetimeFigureOut">
              <a:rPr lang="es-MX" smtClean="0"/>
              <a:pPr/>
              <a:t>30/08/2011</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1E2A8828-53C4-4DDE-A129-67DFD11435DB}" type="slidenum">
              <a:rPr lang="es-MX" smtClean="0"/>
              <a:pPr/>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BF108D5-202B-45F1-B37A-0EF397F56682}" type="datetimeFigureOut">
              <a:rPr lang="es-MX" smtClean="0"/>
              <a:pPr/>
              <a:t>30/08/2011</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E2A8828-53C4-4DDE-A129-67DFD11435DB}" type="slidenum">
              <a:rPr lang="es-MX" smtClean="0"/>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947990"/>
            <a:ext cx="8686800" cy="838200"/>
          </a:xfrm>
        </p:spPr>
        <p:txBody>
          <a:bodyPr>
            <a:noAutofit/>
          </a:bodyPr>
          <a:lstStyle/>
          <a:p>
            <a:pPr algn="ctr"/>
            <a:r>
              <a:rPr lang="es-MX" sz="6600" dirty="0" smtClean="0"/>
              <a:t>COGNOSCITIVISMO</a:t>
            </a:r>
            <a:endParaRPr lang="es-MX" sz="6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928934"/>
            <a:ext cx="8686800" cy="838200"/>
          </a:xfrm>
        </p:spPr>
        <p:txBody>
          <a:bodyPr>
            <a:noAutofit/>
          </a:bodyPr>
          <a:lstStyle/>
          <a:p>
            <a:pPr algn="ctr"/>
            <a:r>
              <a:rPr lang="es-MX" sz="6000" dirty="0" smtClean="0"/>
              <a:t>ELEMENTOS SOBRESALIENTES DEL COGNOSCITIVISMO</a:t>
            </a:r>
            <a:endParaRPr lang="es-MX"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PRIMER ELEMENTO</a:t>
            </a:r>
            <a:endParaRPr lang="es-MX" dirty="0"/>
          </a:p>
        </p:txBody>
      </p:sp>
      <p:sp>
        <p:nvSpPr>
          <p:cNvPr id="4" name="2 Marcador de contenido"/>
          <p:cNvSpPr>
            <a:spLocks noGrp="1"/>
          </p:cNvSpPr>
          <p:nvPr>
            <p:ph idx="1"/>
          </p:nvPr>
        </p:nvSpPr>
        <p:spPr>
          <a:xfrm>
            <a:off x="214282" y="2000241"/>
            <a:ext cx="8686800" cy="3857652"/>
          </a:xfrm>
        </p:spPr>
        <p:txBody>
          <a:bodyPr>
            <a:noAutofit/>
          </a:bodyPr>
          <a:lstStyle/>
          <a:p>
            <a:r>
              <a:rPr lang="es-MX" sz="3600" dirty="0" smtClean="0"/>
              <a:t>Teoría </a:t>
            </a:r>
            <a:r>
              <a:rPr lang="es-MX" sz="3600" dirty="0" err="1" smtClean="0"/>
              <a:t>gestaltista</a:t>
            </a:r>
            <a:r>
              <a:rPr lang="es-MX" sz="3600" dirty="0" smtClean="0"/>
              <a:t> de </a:t>
            </a:r>
            <a:r>
              <a:rPr lang="es-MX" sz="3600" dirty="0" err="1" smtClean="0"/>
              <a:t>Kurt</a:t>
            </a:r>
            <a:r>
              <a:rPr lang="es-MX" sz="3600" dirty="0" smtClean="0"/>
              <a:t> </a:t>
            </a:r>
            <a:r>
              <a:rPr lang="es-MX" sz="3600" dirty="0" err="1" smtClean="0"/>
              <a:t>Lewin</a:t>
            </a:r>
            <a:r>
              <a:rPr lang="es-MX" sz="3600" dirty="0" smtClean="0"/>
              <a:t> donde plantea:</a:t>
            </a:r>
            <a:br>
              <a:rPr lang="es-MX" sz="3600" dirty="0" smtClean="0"/>
            </a:br>
            <a:r>
              <a:rPr lang="es-MX" sz="3600" dirty="0" smtClean="0"/>
              <a:t>“El conocimiento es una síntesis de la forma y del contenido que han sido recibidos por las percepciones”</a:t>
            </a:r>
            <a:endParaRPr lang="es-MX"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dirty="0" smtClean="0"/>
              <a:t>SEGUNDO ELEMENTO</a:t>
            </a:r>
            <a:endParaRPr lang="es-MX" sz="4000" dirty="0"/>
          </a:p>
        </p:txBody>
      </p:sp>
      <p:sp>
        <p:nvSpPr>
          <p:cNvPr id="3" name="2 Marcador de contenido"/>
          <p:cNvSpPr>
            <a:spLocks noGrp="1"/>
          </p:cNvSpPr>
          <p:nvPr>
            <p:ph idx="1"/>
          </p:nvPr>
        </p:nvSpPr>
        <p:spPr>
          <a:xfrm>
            <a:off x="285720" y="1785926"/>
            <a:ext cx="8686800" cy="3875102"/>
          </a:xfrm>
        </p:spPr>
        <p:txBody>
          <a:bodyPr/>
          <a:lstStyle/>
          <a:p>
            <a:r>
              <a:rPr lang="es-MX" dirty="0" smtClean="0">
                <a:latin typeface="Constantia" pitchFamily="18" charset="0"/>
              </a:rPr>
              <a:t>Concepto de intencionalidad:</a:t>
            </a:r>
            <a:br>
              <a:rPr lang="es-MX" dirty="0" smtClean="0">
                <a:latin typeface="Constantia" pitchFamily="18" charset="0"/>
              </a:rPr>
            </a:br>
            <a:r>
              <a:rPr lang="es-MX" dirty="0" smtClean="0">
                <a:latin typeface="Constantia" pitchFamily="18" charset="0"/>
              </a:rPr>
              <a:t>“</a:t>
            </a:r>
            <a:r>
              <a:rPr lang="es-ES_tradnl" dirty="0" smtClean="0">
                <a:latin typeface="Constantia" pitchFamily="18" charset="0"/>
              </a:rPr>
              <a:t>Cuando la conciencia se extiende hacia el objeto se procede con intencionalidad, solo con ella el ser humano hará lo mejor que pueda y sepa.</a:t>
            </a:r>
            <a:r>
              <a:rPr lang="es-MX" dirty="0" smtClean="0">
                <a:latin typeface="Constantia" pitchFamily="18" charset="0"/>
              </a:rPr>
              <a:t>”</a:t>
            </a:r>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dirty="0" smtClean="0"/>
              <a:t>TERCER ELEMENTO</a:t>
            </a:r>
            <a:endParaRPr lang="es-MX" sz="4000" dirty="0"/>
          </a:p>
        </p:txBody>
      </p:sp>
      <p:sp>
        <p:nvSpPr>
          <p:cNvPr id="3" name="2 Marcador de contenido"/>
          <p:cNvSpPr>
            <a:spLocks noGrp="1"/>
          </p:cNvSpPr>
          <p:nvPr>
            <p:ph idx="1"/>
          </p:nvPr>
        </p:nvSpPr>
        <p:spPr>
          <a:xfrm>
            <a:off x="285720" y="1928802"/>
            <a:ext cx="8686800" cy="4525963"/>
          </a:xfrm>
        </p:spPr>
        <p:txBody>
          <a:bodyPr/>
          <a:lstStyle/>
          <a:p>
            <a:r>
              <a:rPr lang="es-MX" sz="3400" dirty="0" smtClean="0"/>
              <a:t>Existencialismo: </a:t>
            </a:r>
            <a:br>
              <a:rPr lang="es-MX" sz="3400" dirty="0" smtClean="0"/>
            </a:br>
            <a:r>
              <a:rPr lang="es-MX" sz="3400" dirty="0" smtClean="0"/>
              <a:t>“</a:t>
            </a:r>
            <a:r>
              <a:rPr lang="es-ES_tradnl" sz="3400" dirty="0" smtClean="0"/>
              <a:t>La existencia es la que da sentido o significado a las cosas</a:t>
            </a:r>
            <a:r>
              <a:rPr lang="es-MX" sz="3400" dirty="0" smtClean="0"/>
              <a:t>”</a:t>
            </a:r>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642918"/>
            <a:ext cx="8686800" cy="838200"/>
          </a:xfrm>
        </p:spPr>
        <p:txBody>
          <a:bodyPr>
            <a:noAutofit/>
          </a:bodyPr>
          <a:lstStyle/>
          <a:p>
            <a:pPr algn="ctr"/>
            <a:r>
              <a:rPr lang="es-MX" dirty="0" smtClean="0"/>
              <a:t>ESPACIO VITAL Y LAS FUERZAS DE LAS PERSONAS</a:t>
            </a:r>
            <a:endParaRPr lang="es-MX" dirty="0"/>
          </a:p>
        </p:txBody>
      </p:sp>
      <p:pic>
        <p:nvPicPr>
          <p:cNvPr id="4" name="3 Marcador de contenido" descr="untitled.bmp"/>
          <p:cNvPicPr>
            <a:picLocks noGrp="1" noChangeAspect="1"/>
          </p:cNvPicPr>
          <p:nvPr>
            <p:ph idx="1"/>
          </p:nvPr>
        </p:nvPicPr>
        <p:blipFill>
          <a:blip r:embed="rId2"/>
          <a:stretch>
            <a:fillRect/>
          </a:stretch>
        </p:blipFill>
        <p:spPr>
          <a:xfrm>
            <a:off x="428596" y="2071678"/>
            <a:ext cx="8557307" cy="428628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5918" y="2571744"/>
            <a:ext cx="6000792" cy="838200"/>
          </a:xfrm>
        </p:spPr>
        <p:txBody>
          <a:bodyPr>
            <a:noAutofit/>
          </a:bodyPr>
          <a:lstStyle/>
          <a:p>
            <a:pPr algn="ctr"/>
            <a:r>
              <a:rPr lang="es-MX" sz="6000" dirty="0" smtClean="0"/>
              <a:t>VARIABLES PSICOLOGICAS</a:t>
            </a:r>
            <a:endParaRPr lang="es-MX" sz="6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72000" y="1785926"/>
            <a:ext cx="4143404" cy="3170099"/>
          </a:xfrm>
          <a:prstGeom prst="rect">
            <a:avLst/>
          </a:prstGeom>
          <a:noFill/>
        </p:spPr>
        <p:txBody>
          <a:bodyPr wrap="square" rtlCol="0">
            <a:spAutoFit/>
          </a:bodyPr>
          <a:lstStyle/>
          <a:p>
            <a:r>
              <a:rPr lang="es-MX" sz="2000" b="1" dirty="0" smtClean="0"/>
              <a:t>Indica que el </a:t>
            </a:r>
            <a:r>
              <a:rPr lang="es-MX" sz="2000" b="1" i="1" dirty="0" smtClean="0"/>
              <a:t>aprendizaje es un hecho tan cotidiano que nos lleva a pensar que si se observa cuidadosamente las situaciones en que se aprenden </a:t>
            </a:r>
            <a:r>
              <a:rPr lang="es-MX" sz="2000" b="1" dirty="0" smtClean="0"/>
              <a:t>se apreciará que el aprendizaje no es tan fortuito como parece; </a:t>
            </a:r>
            <a:r>
              <a:rPr lang="es-MX" sz="2000" b="1" dirty="0" smtClean="0">
                <a:solidFill>
                  <a:schemeClr val="tx2">
                    <a:lumMod val="60000"/>
                    <a:lumOff val="40000"/>
                  </a:schemeClr>
                </a:solidFill>
              </a:rPr>
              <a:t>p</a:t>
            </a:r>
            <a:r>
              <a:rPr lang="es-MX" sz="2000" b="1" dirty="0" smtClean="0"/>
              <a:t>or ello es que nos proporciona información acerca del proceso E.A. y las variables psicológicas que lo promueven. </a:t>
            </a:r>
            <a:endParaRPr lang="es-MX" sz="2000" dirty="0"/>
          </a:p>
        </p:txBody>
      </p:sp>
      <p:pic>
        <p:nvPicPr>
          <p:cNvPr id="5" name="5 Marcador de contenido" descr="LILIA%~1.JPG"/>
          <p:cNvPicPr>
            <a:picLocks noGrp="1" noChangeAspect="1"/>
          </p:cNvPicPr>
          <p:nvPr>
            <p:ph sz="half" idx="4294967295"/>
          </p:nvPr>
        </p:nvPicPr>
        <p:blipFill>
          <a:blip r:embed="rId2" cstate="print"/>
          <a:stretch>
            <a:fillRect/>
          </a:stretch>
        </p:blipFill>
        <p:spPr>
          <a:xfrm>
            <a:off x="1142976" y="1928802"/>
            <a:ext cx="1947255" cy="3058409"/>
          </a:xfrm>
          <a:prstGeom prst="rect">
            <a:avLst/>
          </a:prstGeom>
        </p:spPr>
      </p:pic>
      <p:sp>
        <p:nvSpPr>
          <p:cNvPr id="6" name="5 CuadroTexto"/>
          <p:cNvSpPr txBox="1"/>
          <p:nvPr/>
        </p:nvSpPr>
        <p:spPr>
          <a:xfrm>
            <a:off x="928662" y="5429264"/>
            <a:ext cx="3071834" cy="369332"/>
          </a:xfrm>
          <a:prstGeom prst="rect">
            <a:avLst/>
          </a:prstGeom>
          <a:noFill/>
        </p:spPr>
        <p:txBody>
          <a:bodyPr wrap="square" rtlCol="0">
            <a:spAutoFit/>
          </a:bodyPr>
          <a:lstStyle/>
          <a:p>
            <a:r>
              <a:rPr lang="es-MX" b="1" dirty="0" smtClean="0"/>
              <a:t>Margarita Castañeda</a:t>
            </a:r>
            <a:endParaRPr lang="es-MX"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marL="514350" indent="-514350">
              <a:buFont typeface="+mj-lt"/>
              <a:buAutoNum type="arabicPeriod"/>
            </a:pPr>
            <a:r>
              <a:rPr lang="es-MX" b="1" dirty="0" smtClean="0">
                <a:solidFill>
                  <a:schemeClr val="tx1"/>
                </a:solidFill>
              </a:rPr>
              <a:t>Proceso   E – A</a:t>
            </a:r>
          </a:p>
          <a:p>
            <a:pPr marL="514350" indent="-514350">
              <a:buFont typeface="+mj-lt"/>
              <a:buAutoNum type="arabicPeriod"/>
            </a:pPr>
            <a:r>
              <a:rPr lang="es-MX" b="1" dirty="0" smtClean="0">
                <a:solidFill>
                  <a:schemeClr val="tx1"/>
                </a:solidFill>
              </a:rPr>
              <a:t>El aprendizaje siempre se da de manera intencional.</a:t>
            </a:r>
          </a:p>
          <a:p>
            <a:pPr marL="514350" indent="-514350">
              <a:buFont typeface="+mj-lt"/>
              <a:buAutoNum type="arabicPeriod"/>
            </a:pPr>
            <a:r>
              <a:rPr lang="es-MX" b="1" dirty="0" smtClean="0">
                <a:solidFill>
                  <a:schemeClr val="tx1"/>
                </a:solidFill>
              </a:rPr>
              <a:t>Se aprende lo que se hace, lo que se practica.</a:t>
            </a:r>
          </a:p>
          <a:p>
            <a:pPr marL="514350" indent="-514350">
              <a:buFont typeface="+mj-lt"/>
              <a:buAutoNum type="arabicPeriod"/>
            </a:pPr>
            <a:r>
              <a:rPr lang="es-MX" b="1" dirty="0" smtClean="0">
                <a:solidFill>
                  <a:schemeClr val="tx1"/>
                </a:solidFill>
              </a:rPr>
              <a:t>Se relaciona lo que se desea aprender con lo que uno ya sabe.</a:t>
            </a:r>
          </a:p>
          <a:p>
            <a:pPr marL="514350" indent="-514350">
              <a:buFont typeface="+mj-lt"/>
              <a:buAutoNum type="arabicPeriod"/>
            </a:pPr>
            <a:r>
              <a:rPr lang="es-MX" b="1" dirty="0" smtClean="0">
                <a:solidFill>
                  <a:schemeClr val="tx1"/>
                </a:solidFill>
              </a:rPr>
              <a:t>Aquello que es premiado (por la sociedad, por los maestros) se aprende más fácilmente.</a:t>
            </a:r>
          </a:p>
          <a:p>
            <a:pPr marL="514350" indent="-514350">
              <a:buFont typeface="+mj-lt"/>
              <a:buAutoNum type="arabicPeriod"/>
            </a:pPr>
            <a:r>
              <a:rPr lang="es-MX" b="1" dirty="0" smtClean="0">
                <a:solidFill>
                  <a:schemeClr val="tx1"/>
                </a:solidFill>
              </a:rPr>
              <a:t>Es mejor aprender poco a poco, empezando por lo más fácil o lo más difícil.</a:t>
            </a:r>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827584" y="2996952"/>
            <a:ext cx="244827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Variables</a:t>
            </a:r>
            <a:endParaRPr lang="es-MX" dirty="0"/>
          </a:p>
        </p:txBody>
      </p:sp>
      <p:sp>
        <p:nvSpPr>
          <p:cNvPr id="7" name="6 Elipse"/>
          <p:cNvSpPr/>
          <p:nvPr/>
        </p:nvSpPr>
        <p:spPr>
          <a:xfrm>
            <a:off x="4644008" y="1484784"/>
            <a:ext cx="280831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Dependientes</a:t>
            </a:r>
            <a:endParaRPr lang="es-MX" dirty="0"/>
          </a:p>
        </p:txBody>
      </p:sp>
      <p:sp>
        <p:nvSpPr>
          <p:cNvPr id="8" name="7 Elipse"/>
          <p:cNvSpPr/>
          <p:nvPr/>
        </p:nvSpPr>
        <p:spPr>
          <a:xfrm>
            <a:off x="4788024" y="4221088"/>
            <a:ext cx="280831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Independientes</a:t>
            </a:r>
            <a:endParaRPr lang="es-MX" dirty="0"/>
          </a:p>
        </p:txBody>
      </p:sp>
      <p:sp>
        <p:nvSpPr>
          <p:cNvPr id="9" name="8 Cerrar llave"/>
          <p:cNvSpPr/>
          <p:nvPr/>
        </p:nvSpPr>
        <p:spPr>
          <a:xfrm rot="10800000">
            <a:off x="3537694" y="1992543"/>
            <a:ext cx="792088" cy="30220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928802"/>
            <a:ext cx="8686800" cy="4232292"/>
          </a:xfrm>
        </p:spPr>
        <p:txBody>
          <a:bodyPr>
            <a:normAutofit fontScale="77500" lnSpcReduction="20000"/>
          </a:bodyPr>
          <a:lstStyle/>
          <a:p>
            <a:r>
              <a:rPr lang="es-MX" b="1" dirty="0" smtClean="0"/>
              <a:t>Establecimiento de Objetivos, las actividades que se realizan con un propósito se aprenden mejor. Estos objetivos deben ser expresados en términos  que se puedan evaluar.</a:t>
            </a:r>
          </a:p>
          <a:p>
            <a:r>
              <a:rPr lang="es-MX" b="1" dirty="0" smtClean="0"/>
              <a:t>El Aprendizaje es Significativo, cuando la tarea por aprender puede relacionarse de manera no arbitraria con lo que el alumno sabe, con sus conocimientos previos.</a:t>
            </a:r>
          </a:p>
          <a:p>
            <a:r>
              <a:rPr lang="es-MX" b="1" dirty="0" smtClean="0"/>
              <a:t>Organización por Configuraciones Globales, conocer la relación entre las partes, su organización, su estructura contribuyen a hacer coherente el aprendizaje.</a:t>
            </a:r>
          </a:p>
          <a:p>
            <a:r>
              <a:rPr lang="es-MX" b="1" dirty="0" smtClean="0"/>
              <a:t>La Retroalimentación, proporciona al alumno datos acerca de los aciertos o fallas de su ejecución; permite la corrección de errores y favorece el aprendizaje.</a:t>
            </a:r>
          </a:p>
          <a:p>
            <a:endParaRPr lang="es-MX" dirty="0"/>
          </a:p>
        </p:txBody>
      </p:sp>
      <p:sp>
        <p:nvSpPr>
          <p:cNvPr id="4" name="3 CuadroTexto"/>
          <p:cNvSpPr txBox="1"/>
          <p:nvPr/>
        </p:nvSpPr>
        <p:spPr>
          <a:xfrm>
            <a:off x="428596" y="428604"/>
            <a:ext cx="8072494" cy="1015663"/>
          </a:xfrm>
          <a:prstGeom prst="rect">
            <a:avLst/>
          </a:prstGeom>
          <a:noFill/>
        </p:spPr>
        <p:txBody>
          <a:bodyPr wrap="square" rtlCol="0">
            <a:spAutoFit/>
          </a:bodyPr>
          <a:lstStyle/>
          <a:p>
            <a:pPr algn="ctr"/>
            <a:r>
              <a:rPr lang="es-ES_tradnl" sz="2000" b="1" dirty="0" smtClean="0"/>
              <a:t>Las variables que ejercían un efecto positivo en el proceso se denominaron variables de aprendizaje que son útiles en su aplicación efectiva.</a:t>
            </a:r>
            <a:endParaRPr lang="es-MX"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692696"/>
            <a:ext cx="7772400" cy="1470025"/>
          </a:xfrm>
        </p:spPr>
        <p:txBody>
          <a:bodyPr/>
          <a:lstStyle/>
          <a:p>
            <a:r>
              <a:rPr lang="es-MX" dirty="0" smtClean="0"/>
              <a:t>JEAN PIAGET</a:t>
            </a:r>
            <a:endParaRPr lang="es-MX" dirty="0"/>
          </a:p>
        </p:txBody>
      </p:sp>
      <p:sp>
        <p:nvSpPr>
          <p:cNvPr id="3" name="2 Subtítulo"/>
          <p:cNvSpPr>
            <a:spLocks noGrp="1"/>
          </p:cNvSpPr>
          <p:nvPr>
            <p:ph type="subTitle" idx="1"/>
          </p:nvPr>
        </p:nvSpPr>
        <p:spPr>
          <a:xfrm>
            <a:off x="1547664" y="4869160"/>
            <a:ext cx="6400800" cy="1752600"/>
          </a:xfrm>
        </p:spPr>
        <p:txBody>
          <a:bodyPr/>
          <a:lstStyle/>
          <a:p>
            <a:r>
              <a:rPr lang="es-MX" dirty="0" smtClean="0">
                <a:solidFill>
                  <a:schemeClr val="tx1"/>
                </a:solidFill>
              </a:rPr>
              <a:t>Neuchâtel, Suiza, 1896-Ginebra, 1980) Psicólogo suizo</a:t>
            </a:r>
            <a:r>
              <a:rPr lang="es-MX" dirty="0" smtClean="0"/>
              <a:t>. </a:t>
            </a: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16099" y="1628800"/>
            <a:ext cx="3238500" cy="2924175"/>
          </a:xfrm>
          <a:prstGeom prst="rect">
            <a:avLst/>
          </a:prstGeom>
        </p:spPr>
      </p:pic>
    </p:spTree>
    <p:extLst>
      <p:ext uri="{BB962C8B-B14F-4D97-AF65-F5344CB8AC3E}">
        <p14:creationId xmlns:p14="http://schemas.microsoft.com/office/powerpoint/2010/main" xmlns="" val="316399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662238"/>
            <a:ext cx="8686800" cy="838200"/>
          </a:xfrm>
        </p:spPr>
        <p:txBody>
          <a:bodyPr>
            <a:noAutofit/>
          </a:bodyPr>
          <a:lstStyle/>
          <a:p>
            <a:pPr algn="ctr"/>
            <a:r>
              <a:rPr lang="es-MX" sz="6000" dirty="0" smtClean="0"/>
              <a:t>APORTACIONES DEL COGNOSCITIVISMO</a:t>
            </a:r>
            <a:endParaRPr lang="es-MX" sz="6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1142984"/>
            <a:ext cx="8686800" cy="5286412"/>
          </a:xfrm>
        </p:spPr>
        <p:txBody>
          <a:bodyPr>
            <a:normAutofit fontScale="62500" lnSpcReduction="20000"/>
          </a:bodyPr>
          <a:lstStyle/>
          <a:p>
            <a:pPr algn="just"/>
            <a:r>
              <a:rPr lang="es-MX" dirty="0" smtClean="0"/>
              <a:t>La teoría conductista no tenia en cuenta procesos internos para comprender la conducta y solo pretendía predecirla y controlarla.</a:t>
            </a:r>
          </a:p>
          <a:p>
            <a:pPr algn="just"/>
            <a:r>
              <a:rPr lang="es-MX" dirty="0" smtClean="0"/>
              <a:t>El nuevo objetivo de esta teoría es analizar procesos internos como la compresión, la adquisición de nueva información a través de la percepción, la atención, la memoria, el razonamiento, el lenguaje, etc.</a:t>
            </a:r>
          </a:p>
          <a:p>
            <a:pPr algn="just"/>
            <a:r>
              <a:rPr lang="es-MX" dirty="0" smtClean="0"/>
              <a:t>Surgen una serie de planteamientos según esta teoría que describen y analizan cada uno de estos procesos internos.</a:t>
            </a:r>
          </a:p>
          <a:p>
            <a:pPr algn="just"/>
            <a:r>
              <a:rPr lang="es-MX" dirty="0" smtClean="0"/>
              <a:t>Esta teoría entiende que si el proceso de aprendizaje conlleva el almacenamiento de la información en la memoria, no es necesario estudiar los procedimientos de estímulo-respuesta sino atender a los sistemas de retención y recuperación de datos, a las estructuras mentales donde se alojaran estas informaciones y a las formas de actualización de estas.</a:t>
            </a:r>
          </a:p>
          <a:p>
            <a:pPr algn="just"/>
            <a:r>
              <a:rPr lang="es-MX" dirty="0" smtClean="0"/>
              <a:t>Diferencia entre estructuras mentales como componentes estáticos del sistema que permanecen estables a lo largo del tiempo y procesos que describen la actividad del sistema.</a:t>
            </a:r>
          </a:p>
          <a:p>
            <a:pPr algn="just"/>
            <a:r>
              <a:rPr lang="es-MX" dirty="0" smtClean="0"/>
              <a:t>El objetivo del educador, según esta teoría, será el crear o modificar las estructuras mentales del alumno para introducir en ellas el conocimiento y proporcionar al alumno de una serie de procesos que le permitan adquirir este conocimiento.</a:t>
            </a:r>
          </a:p>
          <a:p>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5214974"/>
          </a:xfrm>
        </p:spPr>
        <p:txBody>
          <a:bodyPr>
            <a:normAutofit fontScale="55000" lnSpcReduction="20000"/>
          </a:bodyPr>
          <a:lstStyle/>
          <a:p>
            <a:pPr algn="just"/>
            <a:r>
              <a:rPr lang="es-MX" sz="3500" dirty="0" smtClean="0"/>
              <a:t>Por tanto no se estudia como conseguir objetivos proporcionando estímulos, sino que se estudia el sistema cognitivo en su conjunto: la atención, la memoria, la percepción, la compresión, las habilidades motrices, etc. Pretendiendo comprender como funciona para promover un mejor aprendizaje por parte del alumno.</a:t>
            </a:r>
          </a:p>
          <a:p>
            <a:pPr algn="just"/>
            <a:r>
              <a:rPr lang="es-MX" sz="3500" dirty="0" smtClean="0"/>
              <a:t>De cada parte de este sistema cognitivo surgen teorías que analizan, por ejemplo en la memoria, como se producen los procesos de selección-retención-recuperación de datos; en el aprendizaje los procesos de reorganizaron, reconstrucción y </a:t>
            </a:r>
            <a:r>
              <a:rPr lang="es-MX" sz="3500" dirty="0" err="1" smtClean="0"/>
              <a:t>reconceptualización</a:t>
            </a:r>
            <a:r>
              <a:rPr lang="es-MX" sz="3500" dirty="0" smtClean="0"/>
              <a:t> del conocimiento, etc.</a:t>
            </a:r>
          </a:p>
          <a:p>
            <a:pPr algn="just"/>
            <a:r>
              <a:rPr lang="es-MX" sz="3500" dirty="0" smtClean="0"/>
              <a:t>Como aportaciones podemos destacar el planteamiento de una enseñanza intencional y planificada en vez de confiar el aprendizaje a la practica y a la repetición de ejercicios. No se pone el énfasis en la consecución de resultados sino en el proceso seguido. Se busca que los datos que han sido procesados adquieran sentido integrándose en otras informaciones ya almacenadas.</a:t>
            </a:r>
          </a:p>
          <a:p>
            <a:pPr algn="just"/>
            <a:r>
              <a:rPr lang="es-MX" sz="3500" dirty="0" smtClean="0"/>
              <a:t>En cuanto a deficiencias podemos destacar el método de investigación, ya que es necesario recurrir a técnicas introspectivas para hacer explícitos los procesos internos. Por tanto no se pueden establecer correlaciones para obtener resultados específicos según experimentos realizados, no como en la teoría anterior donde la percepción de un estimulo originaba una respuesta y esto era de directa aplicación sobre un grupo de alumnos.</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endParaRPr lang="es-MX" sz="3800" dirty="0" smtClean="0"/>
          </a:p>
          <a:p>
            <a:endParaRPr lang="es-MX" sz="3800" dirty="0" smtClean="0"/>
          </a:p>
          <a:p>
            <a:r>
              <a:rPr lang="es-MX" sz="3800" b="1" dirty="0" smtClean="0">
                <a:solidFill>
                  <a:schemeClr val="tx1"/>
                </a:solidFill>
              </a:rPr>
              <a:t>Para Piaget, los principios de la lógica comienzan a desarrollarse antes que el lenguaje y se generan a través de las acciones sensoriales y motrices del bebé en interacción con el medio. Piaget estableció una serie de estadios sucesivos en el desarrollo de la inteligencia:</a:t>
            </a:r>
          </a:p>
          <a:p>
            <a:endParaRPr lang="es-MX" dirty="0"/>
          </a:p>
        </p:txBody>
      </p:sp>
    </p:spTree>
    <p:extLst>
      <p:ext uri="{BB962C8B-B14F-4D97-AF65-F5344CB8AC3E}">
        <p14:creationId xmlns:p14="http://schemas.microsoft.com/office/powerpoint/2010/main" xmlns="" val="2097756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39552" y="332656"/>
            <a:ext cx="8229600" cy="4525963"/>
          </a:xfrm>
        </p:spPr>
        <p:txBody>
          <a:bodyPr/>
          <a:lstStyle/>
          <a:p>
            <a:r>
              <a:rPr lang="es-MX" b="1" dirty="0" smtClean="0">
                <a:solidFill>
                  <a:schemeClr val="tx1"/>
                </a:solidFill>
              </a:rPr>
              <a:t>1. Estadio de la inteligencia </a:t>
            </a:r>
            <a:r>
              <a:rPr lang="es-MX" b="1" dirty="0" err="1" smtClean="0">
                <a:solidFill>
                  <a:schemeClr val="tx1"/>
                </a:solidFill>
              </a:rPr>
              <a:t>sensoriomotriz</a:t>
            </a:r>
            <a:r>
              <a:rPr lang="es-MX" b="1" dirty="0" smtClean="0">
                <a:solidFill>
                  <a:schemeClr val="tx1"/>
                </a:solidFill>
              </a:rPr>
              <a:t> o práctica, de las regulaciones afectivas elementales y de las primeras fijaciones exteriores de la afectividad. Esta etapa constituye el período del lactante y dura hasta la edad de un año y medio o dos años; es anterior al desarrollo del lenguaje y del pensamiento propiamente dicho. </a:t>
            </a:r>
            <a:endParaRPr lang="es-MX" b="1"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23206" y="4653136"/>
            <a:ext cx="2286000" cy="200025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71600" y="4653136"/>
            <a:ext cx="2238375" cy="2038350"/>
          </a:xfrm>
          <a:prstGeom prst="rect">
            <a:avLst/>
          </a:prstGeom>
        </p:spPr>
      </p:pic>
    </p:spTree>
    <p:extLst>
      <p:ext uri="{BB962C8B-B14F-4D97-AF65-F5344CB8AC3E}">
        <p14:creationId xmlns:p14="http://schemas.microsoft.com/office/powerpoint/2010/main" xmlns="" val="9366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467544" y="404664"/>
            <a:ext cx="8229600" cy="4525963"/>
          </a:xfrm>
        </p:spPr>
        <p:txBody>
          <a:bodyPr>
            <a:normAutofit lnSpcReduction="10000"/>
          </a:bodyPr>
          <a:lstStyle/>
          <a:p>
            <a:r>
              <a:rPr lang="es-MX" b="1" dirty="0" smtClean="0">
                <a:solidFill>
                  <a:schemeClr val="tx1"/>
                </a:solidFill>
              </a:rPr>
              <a:t>2. Estadio de la inteligencia intuitiva, de los sentimientos interindividuales espontáneos y de las relaciones sociales de sumisión al adulto. Esta etapa abarca desde los dos a los siete años. En ella nace el pensamiento preoperatorio: el niño puede representar los movimientos sin ejecutarlos; es la época del juego simbólico y del egocentrismo y, a partir de los cuatro años, del pensamiento intuitivo.</a:t>
            </a:r>
            <a:endParaRPr lang="es-MX" b="1"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97103" y="4705350"/>
            <a:ext cx="2466975" cy="184785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835696" y="4797152"/>
            <a:ext cx="1714500" cy="1872208"/>
          </a:xfrm>
          <a:prstGeom prst="rect">
            <a:avLst/>
          </a:prstGeom>
        </p:spPr>
      </p:pic>
    </p:spTree>
    <p:extLst>
      <p:ext uri="{BB962C8B-B14F-4D97-AF65-F5344CB8AC3E}">
        <p14:creationId xmlns:p14="http://schemas.microsoft.com/office/powerpoint/2010/main" xmlns="" val="396314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b="1" dirty="0" smtClean="0">
                <a:solidFill>
                  <a:schemeClr val="tx1"/>
                </a:solidFill>
              </a:rPr>
              <a:t>3. Estadio de las operaciones intelectuales concretas, de los sentimientos morales y sociales de cooperación y del inicio de la lógica. Esta etapa abarca de los siete a los once-doce años. </a:t>
            </a:r>
            <a:endParaRPr lang="es-MX" b="1"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923928" y="3789040"/>
            <a:ext cx="2736304" cy="2664296"/>
          </a:xfrm>
          <a:prstGeom prst="rect">
            <a:avLst/>
          </a:prstGeom>
        </p:spPr>
      </p:pic>
    </p:spTree>
    <p:extLst>
      <p:ext uri="{BB962C8B-B14F-4D97-AF65-F5344CB8AC3E}">
        <p14:creationId xmlns:p14="http://schemas.microsoft.com/office/powerpoint/2010/main" xmlns="" val="4089030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b="1" dirty="0" smtClean="0">
                <a:solidFill>
                  <a:schemeClr val="tx1"/>
                </a:solidFill>
              </a:rPr>
              <a:t>4. Estadio de las operaciones intelectuales abstractas, de la formación de la personalidad y de la inserción afectiva e intelectual en la sociedad de los adultos (adolescencia).</a:t>
            </a:r>
            <a:endParaRPr lang="es-MX" b="1" dirty="0">
              <a:solidFill>
                <a:schemeClr val="tx1"/>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56176" y="3717602"/>
            <a:ext cx="2619375" cy="1743075"/>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707904" y="4589140"/>
            <a:ext cx="2057400" cy="2057400"/>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83568" y="3789040"/>
            <a:ext cx="2286000" cy="1828800"/>
          </a:xfrm>
          <a:prstGeom prst="rect">
            <a:avLst/>
          </a:prstGeom>
        </p:spPr>
      </p:pic>
    </p:spTree>
    <p:extLst>
      <p:ext uri="{BB962C8B-B14F-4D97-AF65-F5344CB8AC3E}">
        <p14:creationId xmlns:p14="http://schemas.microsoft.com/office/powerpoint/2010/main" xmlns="" val="926656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296615098215_f.jpg"/>
          <p:cNvPicPr>
            <a:picLocks noChangeAspect="1"/>
          </p:cNvPicPr>
          <p:nvPr/>
        </p:nvPicPr>
        <p:blipFill>
          <a:blip r:embed="rId2" cstate="print"/>
          <a:stretch>
            <a:fillRect/>
          </a:stretch>
        </p:blipFill>
        <p:spPr>
          <a:xfrm>
            <a:off x="0" y="-21834"/>
            <a:ext cx="9144000" cy="6879834"/>
          </a:xfrm>
          <a:prstGeom prst="rect">
            <a:avLst/>
          </a:prstGeom>
        </p:spPr>
      </p:pic>
      <p:sp>
        <p:nvSpPr>
          <p:cNvPr id="5" name="4 CuadroTexto"/>
          <p:cNvSpPr txBox="1"/>
          <p:nvPr/>
        </p:nvSpPr>
        <p:spPr>
          <a:xfrm>
            <a:off x="1714480" y="1714488"/>
            <a:ext cx="5786478" cy="1754326"/>
          </a:xfrm>
          <a:prstGeom prst="rect">
            <a:avLst/>
          </a:prstGeom>
          <a:noFill/>
        </p:spPr>
        <p:txBody>
          <a:bodyPr wrap="square" rtlCol="0">
            <a:spAutoFit/>
          </a:bodyPr>
          <a:lstStyle/>
          <a:p>
            <a:pPr algn="ctr"/>
            <a:r>
              <a:rPr lang="es-MX" sz="5400" dirty="0" smtClean="0"/>
              <a:t>TEORIA COGNOSCITIVISTA</a:t>
            </a:r>
            <a:endParaRPr lang="es-MX"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142984"/>
            <a:ext cx="8686800" cy="4937141"/>
          </a:xfrm>
        </p:spPr>
        <p:txBody>
          <a:bodyPr>
            <a:noAutofit/>
          </a:bodyPr>
          <a:lstStyle/>
          <a:p>
            <a:pPr algn="just"/>
            <a:r>
              <a:rPr lang="es-MX" sz="1800" dirty="0" smtClean="0">
                <a:solidFill>
                  <a:schemeClr val="tx1"/>
                </a:solidFill>
              </a:rPr>
              <a:t>La teoría </a:t>
            </a:r>
            <a:r>
              <a:rPr lang="es-MX" sz="1800" dirty="0" err="1" smtClean="0">
                <a:solidFill>
                  <a:schemeClr val="tx1"/>
                </a:solidFill>
              </a:rPr>
              <a:t>cognoscitivista</a:t>
            </a:r>
            <a:r>
              <a:rPr lang="es-MX" sz="1800" dirty="0" smtClean="0">
                <a:solidFill>
                  <a:schemeClr val="tx1"/>
                </a:solidFill>
              </a:rPr>
              <a:t> tiene sus raíces en las corrientes filosóficas denominadas relativismo positivo y fenomenológico. </a:t>
            </a:r>
          </a:p>
          <a:p>
            <a:pPr algn="just"/>
            <a:r>
              <a:rPr lang="es-MX" sz="1800" dirty="0" smtClean="0">
                <a:solidFill>
                  <a:schemeClr val="tx1"/>
                </a:solidFill>
              </a:rPr>
              <a:t>Esta corriente psicológica del aprendizaje se aboca al estudio de los procesos </a:t>
            </a:r>
            <a:r>
              <a:rPr lang="es-MX" sz="1800" dirty="0" err="1" smtClean="0">
                <a:solidFill>
                  <a:schemeClr val="tx1"/>
                </a:solidFill>
              </a:rPr>
              <a:t>cognoscitivistas</a:t>
            </a:r>
            <a:r>
              <a:rPr lang="es-MX" sz="1800" dirty="0" smtClean="0">
                <a:solidFill>
                  <a:schemeClr val="tx1"/>
                </a:solidFill>
              </a:rPr>
              <a:t> y parte del supuesto de que existen diferentes tipos de aprendizaje, esto indica que no es posible explicar con una sola teoría todos los aprendizajes. Ejemplo: aprendizaje de tipo afectivo.</a:t>
            </a:r>
          </a:p>
          <a:p>
            <a:pPr algn="just"/>
            <a:r>
              <a:rPr lang="es-MX" sz="1800" dirty="0" smtClean="0">
                <a:solidFill>
                  <a:schemeClr val="tx1"/>
                </a:solidFill>
              </a:rPr>
              <a:t>Hizo su  irrupción  en  los primeros años del presente siglo respaldada por psicólogos alemanes como </a:t>
            </a:r>
            <a:r>
              <a:rPr lang="es-MX" sz="1800" dirty="0" err="1" smtClean="0">
                <a:solidFill>
                  <a:schemeClr val="tx1"/>
                </a:solidFill>
              </a:rPr>
              <a:t>Wertheirmer</a:t>
            </a:r>
            <a:r>
              <a:rPr lang="es-MX" sz="1800" dirty="0" smtClean="0">
                <a:solidFill>
                  <a:schemeClr val="tx1"/>
                </a:solidFill>
              </a:rPr>
              <a:t>, </a:t>
            </a:r>
            <a:r>
              <a:rPr lang="es-MX" sz="1800" dirty="0" err="1" smtClean="0">
                <a:solidFill>
                  <a:schemeClr val="tx1"/>
                </a:solidFill>
              </a:rPr>
              <a:t>Kohler</a:t>
            </a:r>
            <a:r>
              <a:rPr lang="es-MX" sz="1800" dirty="0" smtClean="0">
                <a:solidFill>
                  <a:schemeClr val="tx1"/>
                </a:solidFill>
              </a:rPr>
              <a:t>, </a:t>
            </a:r>
            <a:r>
              <a:rPr lang="es-MX" sz="1800" dirty="0" err="1" smtClean="0">
                <a:solidFill>
                  <a:schemeClr val="tx1"/>
                </a:solidFill>
              </a:rPr>
              <a:t>Koffa</a:t>
            </a:r>
            <a:r>
              <a:rPr lang="es-MX" sz="1800" dirty="0" smtClean="0">
                <a:solidFill>
                  <a:schemeClr val="tx1"/>
                </a:solidFill>
              </a:rPr>
              <a:t> y </a:t>
            </a:r>
            <a:r>
              <a:rPr lang="es-MX" sz="1800" dirty="0" err="1" smtClean="0">
                <a:solidFill>
                  <a:schemeClr val="tx1"/>
                </a:solidFill>
              </a:rPr>
              <a:t>Lewin</a:t>
            </a:r>
            <a:r>
              <a:rPr lang="es-MX" sz="1800" dirty="0" smtClean="0">
                <a:solidFill>
                  <a:schemeClr val="tx1"/>
                </a:solidFill>
              </a:rPr>
              <a:t>. El desarrollo de esta línea </a:t>
            </a:r>
            <a:r>
              <a:rPr lang="es-MX" sz="1800" dirty="0" err="1" smtClean="0">
                <a:solidFill>
                  <a:schemeClr val="tx1"/>
                </a:solidFill>
              </a:rPr>
              <a:t>cognoscitivista</a:t>
            </a:r>
            <a:r>
              <a:rPr lang="es-MX" sz="1800" dirty="0" smtClean="0">
                <a:solidFill>
                  <a:schemeClr val="tx1"/>
                </a:solidFill>
              </a:rPr>
              <a:t> fue una reacción contra el conductismo de Watson </a:t>
            </a:r>
            <a:r>
              <a:rPr lang="es-MX" sz="1800" dirty="0" err="1" smtClean="0">
                <a:solidFill>
                  <a:schemeClr val="tx1"/>
                </a:solidFill>
              </a:rPr>
              <a:t>Holt</a:t>
            </a:r>
            <a:r>
              <a:rPr lang="es-MX" sz="1800" dirty="0" smtClean="0">
                <a:solidFill>
                  <a:schemeClr val="tx1"/>
                </a:solidFill>
              </a:rPr>
              <a:t> y </a:t>
            </a:r>
            <a:r>
              <a:rPr lang="es-MX" sz="1800" dirty="0" err="1" smtClean="0">
                <a:solidFill>
                  <a:schemeClr val="tx1"/>
                </a:solidFill>
              </a:rPr>
              <a:t>Tolman</a:t>
            </a:r>
            <a:r>
              <a:rPr lang="es-MX" sz="1800" dirty="0" smtClean="0">
                <a:solidFill>
                  <a:schemeClr val="tx1"/>
                </a:solidFill>
              </a:rPr>
              <a:t> rechazaron fuertemente conceptos de condicionamiento y enfatizan desde su punto de vista que los individuos no responden tanto a estímulos sino que actúan sobre la base de creencias, convicciones actitudes y deseos de alcanzar ciertas metas, esta posición es conocida como conductismo-</a:t>
            </a:r>
            <a:r>
              <a:rPr lang="es-MX" sz="1800" dirty="0" err="1" smtClean="0">
                <a:solidFill>
                  <a:schemeClr val="tx1"/>
                </a:solidFill>
              </a:rPr>
              <a:t>cognoscitivista</a:t>
            </a:r>
            <a:r>
              <a:rPr lang="es-MX" sz="1800" dirty="0" smtClean="0">
                <a:solidFill>
                  <a:schemeClr val="tx1"/>
                </a:solidFill>
              </a:rPr>
              <a:t>.</a:t>
            </a:r>
          </a:p>
          <a:p>
            <a:pPr algn="just"/>
            <a:r>
              <a:rPr lang="es-MX" sz="1800" dirty="0" smtClean="0">
                <a:solidFill>
                  <a:schemeClr val="tx1"/>
                </a:solidFill>
              </a:rPr>
              <a:t>Esto fue esencial para los partidarios de la GESTALT, cuyo principal aporte está constituido por la idea de que los individuos conocen el mundo mediante totalidades y no a través de fragmentos separados. Los aportes de la Psicología experimental moderna y de </a:t>
            </a:r>
            <a:r>
              <a:rPr lang="es-MX" sz="1800" dirty="0" err="1" smtClean="0">
                <a:solidFill>
                  <a:schemeClr val="tx1"/>
                </a:solidFill>
              </a:rPr>
              <a:t>Piaget</a:t>
            </a:r>
            <a:r>
              <a:rPr lang="es-MX" sz="1800" dirty="0" smtClean="0">
                <a:solidFill>
                  <a:schemeClr val="tx1"/>
                </a:solidFill>
              </a:rPr>
              <a:t> conforman otro de sus elementos básicos. Se piensa que los aportes nuevos del </a:t>
            </a:r>
            <a:r>
              <a:rPr lang="es-MX" sz="1800" dirty="0" err="1" smtClean="0">
                <a:solidFill>
                  <a:schemeClr val="tx1"/>
                </a:solidFill>
              </a:rPr>
              <a:t>cognoscitivismo</a:t>
            </a:r>
            <a:r>
              <a:rPr lang="es-MX" sz="1800" dirty="0" smtClean="0">
                <a:solidFill>
                  <a:schemeClr val="tx1"/>
                </a:solidFill>
              </a:rPr>
              <a:t> son de tal magnitud que solo con ellos bastaría para intentar el conocimiento de la conducta del ser humano.  </a:t>
            </a:r>
          </a:p>
          <a:p>
            <a:endParaRPr lang="es-MX"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186</TotalTime>
  <Words>901</Words>
  <Application>Microsoft Office PowerPoint</Application>
  <PresentationFormat>Presentación en pantalla (4:3)</PresentationFormat>
  <Paragraphs>51</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Viajes</vt:lpstr>
      <vt:lpstr>COGNOSCITIVISMO</vt:lpstr>
      <vt:lpstr>JEAN PIAGET</vt:lpstr>
      <vt:lpstr>Diapositiva 3</vt:lpstr>
      <vt:lpstr>Diapositiva 4</vt:lpstr>
      <vt:lpstr>Diapositiva 5</vt:lpstr>
      <vt:lpstr>Diapositiva 6</vt:lpstr>
      <vt:lpstr>Diapositiva 7</vt:lpstr>
      <vt:lpstr>Diapositiva 8</vt:lpstr>
      <vt:lpstr>Diapositiva 9</vt:lpstr>
      <vt:lpstr>ELEMENTOS SOBRESALIENTES DEL COGNOSCITIVISMO</vt:lpstr>
      <vt:lpstr>PRIMER ELEMENTO</vt:lpstr>
      <vt:lpstr>SEGUNDO ELEMENTO</vt:lpstr>
      <vt:lpstr>TERCER ELEMENTO</vt:lpstr>
      <vt:lpstr>ESPACIO VITAL Y LAS FUERZAS DE LAS PERSONAS</vt:lpstr>
      <vt:lpstr>VARIABLES PSICOLOGICAS</vt:lpstr>
      <vt:lpstr>Diapositiva 16</vt:lpstr>
      <vt:lpstr>Diapositiva 17</vt:lpstr>
      <vt:lpstr>Diapositiva 18</vt:lpstr>
      <vt:lpstr>Diapositiva 19</vt:lpstr>
      <vt:lpstr>APORTACIONES DEL COGNOSCITIVISMO</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PIAGET</dc:title>
  <dc:creator>pc-10</dc:creator>
  <cp:lastModifiedBy>Arcelia</cp:lastModifiedBy>
  <cp:revision>20</cp:revision>
  <dcterms:created xsi:type="dcterms:W3CDTF">2011-08-31T01:29:35Z</dcterms:created>
  <dcterms:modified xsi:type="dcterms:W3CDTF">2011-08-31T05:02:28Z</dcterms:modified>
</cp:coreProperties>
</file>