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67" r:id="rId4"/>
    <p:sldId id="266" r:id="rId5"/>
    <p:sldId id="268" r:id="rId6"/>
    <p:sldId id="270" r:id="rId7"/>
    <p:sldId id="269" r:id="rId8"/>
    <p:sldId id="260" r:id="rId9"/>
    <p:sldId id="257" r:id="rId10"/>
    <p:sldId id="259" r:id="rId11"/>
    <p:sldId id="261" r:id="rId12"/>
    <p:sldId id="263" r:id="rId13"/>
    <p:sldId id="264" r:id="rId14"/>
    <p:sldId id="265" r:id="rId15"/>
    <p:sldId id="272" r:id="rId16"/>
    <p:sldId id="276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99"/>
    <a:srgbClr val="6B3282"/>
    <a:srgbClr val="2E5CDE"/>
    <a:srgbClr val="F250A1"/>
    <a:srgbClr val="FF9933"/>
    <a:srgbClr val="99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6D2B0-2ED9-40D6-A14A-CA2BB781A53B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42628-816B-4D6A-B418-EAEC5BAADD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42628-816B-4D6A-B418-EAEC5BAADD0C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FCA0-169C-4E4C-A172-5BAD62EAD550}" type="datetimeFigureOut">
              <a:rPr lang="es-MX" smtClean="0"/>
              <a:pPr/>
              <a:t>29/08/2011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B2B8-B897-4BDD-B9A9-2F84F55A3F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</p:spPr>
        <p:txBody>
          <a:bodyPr>
            <a:prstTxWarp prst="textCanUp">
              <a:avLst/>
            </a:prstTxWarp>
            <a:normAutofit lnSpcReduction="10000"/>
          </a:bodyPr>
          <a:lstStyle/>
          <a:p>
            <a:endParaRPr lang="es-MX" sz="2800" dirty="0" smtClean="0"/>
          </a:p>
          <a:p>
            <a:r>
              <a:rPr lang="es-MX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UNIVERSIDAD NACIONAL AUTONOMA DE MEXICO</a:t>
            </a:r>
          </a:p>
          <a:p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COLEGIO DE CIENCIAS Y HUMANIDADES</a:t>
            </a:r>
          </a:p>
          <a:p>
            <a:r>
              <a:rPr lang="es-MX" sz="2800" dirty="0" smtClean="0">
                <a:solidFill>
                  <a:srgbClr val="CC0099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PLANTEL AZCAPOTZALCO</a:t>
            </a:r>
          </a:p>
          <a:p>
            <a:r>
              <a:rPr lang="es-MX" sz="2800" dirty="0" smtClean="0">
                <a:solidFill>
                  <a:srgbClr val="00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INTEGRANTES DEL EQUIPO: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NAVARRETE MENDEZ KARINA ITZEL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RODRIGUEZ MARTINEZ GRECIA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VIZCAINO MARTINEZ SANDRA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GEMMA ALITZEL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LUCERO</a:t>
            </a:r>
          </a:p>
          <a:p>
            <a:r>
              <a:rPr lang="es-MX" sz="2400" b="1" dirty="0" smtClean="0">
                <a:solidFill>
                  <a:srgbClr val="00B0F0"/>
                </a:solidFill>
              </a:rPr>
              <a:t>JOCELYN</a:t>
            </a:r>
          </a:p>
          <a:p>
            <a:r>
              <a:rPr lang="es-MX" sz="2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Grupo: 517</a:t>
            </a:r>
          </a:p>
          <a:p>
            <a:pPr algn="l"/>
            <a:r>
              <a:rPr lang="es-MX" sz="2400" dirty="0" smtClean="0">
                <a:solidFill>
                  <a:srgbClr val="7030A0"/>
                </a:solidFill>
              </a:rPr>
              <a:t>                              </a:t>
            </a:r>
            <a:r>
              <a:rPr lang="es-MX" sz="24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es-MX" sz="3600" b="1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GESTALT</a:t>
            </a:r>
          </a:p>
          <a:p>
            <a:pPr algn="l"/>
            <a:r>
              <a:rPr lang="es-MX" sz="3600" b="1" dirty="0" smtClean="0">
                <a:solidFill>
                  <a:srgbClr val="7030A0"/>
                </a:solidFill>
              </a:rPr>
              <a:t>                        </a:t>
            </a:r>
            <a:r>
              <a:rPr lang="es-MX" sz="3600" b="1" dirty="0" smtClean="0">
                <a:solidFill>
                  <a:srgbClr val="2E5CDE"/>
                </a:solidFill>
              </a:rPr>
              <a:t> </a:t>
            </a:r>
            <a:r>
              <a:rPr lang="es-MX" sz="3600" b="1" dirty="0" smtClean="0">
                <a:solidFill>
                  <a:srgbClr val="2E5CDE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COGNOSCITIVISMO</a:t>
            </a:r>
            <a:endParaRPr lang="es-MX" sz="3600" b="1" dirty="0" smtClean="0">
              <a:solidFill>
                <a:srgbClr val="2E5CDE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3" descr="C:\Users\Alison\Pictures\ALISON\logo_unam_tr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1304923" cy="146036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E5CDE"/>
            </a:gs>
            <a:gs pos="53000">
              <a:srgbClr val="009900"/>
            </a:gs>
            <a:gs pos="83000">
              <a:srgbClr val="7030A0"/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92888" cy="518457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600" dirty="0" smtClean="0">
                <a:solidFill>
                  <a:schemeClr val="tx1"/>
                </a:solidFill>
              </a:rPr>
              <a:t>*Estudio de los procesos mentales</a:t>
            </a:r>
          </a:p>
          <a:p>
            <a:r>
              <a:rPr lang="es-MX" sz="3600" dirty="0" smtClean="0">
                <a:solidFill>
                  <a:schemeClr val="tx1"/>
                </a:solidFill>
              </a:rPr>
              <a:t>*Procesamiento de información</a:t>
            </a:r>
          </a:p>
          <a:p>
            <a:r>
              <a:rPr lang="es-MX" sz="3600" dirty="0" smtClean="0">
                <a:solidFill>
                  <a:schemeClr val="tx1"/>
                </a:solidFill>
              </a:rPr>
              <a:t>*Conocimiento y aplicación práctica</a:t>
            </a:r>
          </a:p>
          <a:p>
            <a:r>
              <a:rPr lang="es-MX" sz="3600" dirty="0" smtClean="0">
                <a:solidFill>
                  <a:schemeClr val="tx1"/>
                </a:solidFill>
              </a:rPr>
              <a:t>*Principio conductista clave</a:t>
            </a:r>
            <a:endParaRPr lang="es-MX" sz="36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2.bp.blogspot.com/-OypZZZFTd-g/TeTi6r_V9pI/AAAAAAAACho/iYm-ZpHI3ng/s1600/osho-procesos-menta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3312368" cy="2088232"/>
          </a:xfrm>
          <a:prstGeom prst="rect">
            <a:avLst/>
          </a:prstGeom>
          <a:noFill/>
        </p:spPr>
      </p:pic>
      <p:pic>
        <p:nvPicPr>
          <p:cNvPr id="12292" name="Picture 4" descr="http://2.bp.blogspot.com/-nGQbdljcCUU/Tjca2RLTEqI/AAAAAAAADl4/je2Y07ZOIHc/s1600/telepatia-muj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514849"/>
            <a:ext cx="2160240" cy="2125677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-252536" y="332656"/>
            <a:ext cx="975657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Ideas principales de los psicólogos cognoscitivos.</a:t>
            </a:r>
            <a:endParaRPr lang="es-E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FFC000"/>
            </a:gs>
            <a:gs pos="100000">
              <a:srgbClr val="0099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560840" cy="4680520"/>
          </a:xfrm>
        </p:spPr>
        <p:txBody>
          <a:bodyPr>
            <a:normAutofit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*Perspectiva construccionista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*Experiencias de los individuos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*Métodos no ortodoxos, a su vez utiliza método clínico.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*Formulación de preguntas a niños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www.globalenterprisehome.com/geo/images/stories/capaci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2736304" cy="1841743"/>
          </a:xfrm>
          <a:prstGeom prst="rect">
            <a:avLst/>
          </a:prstGeom>
          <a:noFill/>
        </p:spPr>
      </p:pic>
      <p:pic>
        <p:nvPicPr>
          <p:cNvPr id="10244" name="Picture 4" descr="http://psidesarrollo3equipo14.wikispaces.com/file/view/crecimien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293096"/>
            <a:ext cx="3744416" cy="214318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-1836712" y="260648"/>
            <a:ext cx="130881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Perspectiva y métodos de </a:t>
            </a:r>
          </a:p>
          <a:p>
            <a:pPr algn="ctr"/>
            <a:r>
              <a:rPr lang="es-MX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investigación</a:t>
            </a:r>
            <a:r>
              <a:rPr lang="es-MX" sz="4400" dirty="0" smtClean="0"/>
              <a:t>.</a:t>
            </a:r>
            <a:endParaRPr lang="es-ES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99"/>
            </a:gs>
            <a:gs pos="50000">
              <a:srgbClr val="6B3282"/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402832" cy="38884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>
                <a:latin typeface="Century Gothic" pitchFamily="34" charset="0"/>
              </a:rPr>
              <a:t>Esta teoría de Jean Piaget basa sus estudios en el pensamiento infantil.</a:t>
            </a:r>
          </a:p>
          <a:p>
            <a:pPr algn="just">
              <a:buNone/>
            </a:pPr>
            <a:endParaRPr lang="es-MX" dirty="0" smtClean="0">
              <a:latin typeface="Century Gothic" pitchFamily="34" charset="0"/>
            </a:endParaRPr>
          </a:p>
          <a:p>
            <a:pPr lvl="0" algn="just"/>
            <a:r>
              <a:rPr lang="es-MX" dirty="0" smtClean="0">
                <a:latin typeface="Century Gothic" pitchFamily="34" charset="0"/>
              </a:rPr>
              <a:t>Entiende al niño como un ser en desarrollo, en constante cambio, en proceso de construcción de su conocimiento.</a:t>
            </a:r>
          </a:p>
          <a:p>
            <a:endParaRPr lang="es-MX" dirty="0"/>
          </a:p>
        </p:txBody>
      </p:sp>
      <p:pic>
        <p:nvPicPr>
          <p:cNvPr id="5" name="4 Marcador de contenido" descr="epist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4088" y="2780928"/>
            <a:ext cx="3301757" cy="3168352"/>
          </a:xfrm>
        </p:spPr>
      </p:pic>
      <p:sp>
        <p:nvSpPr>
          <p:cNvPr id="7" name="6 Rectángulo"/>
          <p:cNvSpPr/>
          <p:nvPr/>
        </p:nvSpPr>
        <p:spPr>
          <a:xfrm>
            <a:off x="323528" y="332656"/>
            <a:ext cx="85324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 de la epistemología y acomodación.</a:t>
            </a:r>
            <a:endParaRPr lang="es-E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99"/>
            </a:gs>
            <a:gs pos="30000">
              <a:srgbClr val="00B0F0"/>
            </a:gs>
            <a:gs pos="64999">
              <a:schemeClr val="bg1"/>
            </a:gs>
            <a:gs pos="89999">
              <a:srgbClr val="FFC000"/>
            </a:gs>
            <a:gs pos="100000">
              <a:schemeClr val="accent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jean piaget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784564"/>
            <a:ext cx="3405981" cy="3948692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MX" dirty="0" smtClean="0">
                <a:latin typeface="Century Gothic" pitchFamily="34" charset="0"/>
              </a:rPr>
              <a:t>Piaget inició sus trabajos alrededor de tres campos del conocimiento científico: la biología, la filosofía y la psicología.</a:t>
            </a:r>
          </a:p>
          <a:p>
            <a:pPr lvl="0" algn="just"/>
            <a:endParaRPr lang="es-MX" dirty="0" smtClean="0">
              <a:latin typeface="Century Gothic" pitchFamily="34" charset="0"/>
            </a:endParaRPr>
          </a:p>
          <a:p>
            <a:pPr lvl="0" algn="just"/>
            <a:r>
              <a:rPr lang="es-MX" dirty="0" smtClean="0">
                <a:latin typeface="Century Gothic" pitchFamily="34" charset="0"/>
              </a:rPr>
              <a:t>Según él conocimiento es un proceso que se inicia en el nacimiento y termina en la muerte.</a:t>
            </a:r>
          </a:p>
          <a:p>
            <a:pPr lvl="0" algn="just">
              <a:buNone/>
            </a:pPr>
            <a:r>
              <a:rPr lang="es-MX" dirty="0" smtClean="0">
                <a:latin typeface="Century Gothic" pitchFamily="34" charset="0"/>
              </a:rPr>
              <a:t> </a:t>
            </a:r>
          </a:p>
          <a:p>
            <a:pPr lvl="0" algn="just"/>
            <a:r>
              <a:rPr lang="es-MX" dirty="0" smtClean="0">
                <a:latin typeface="Century Gothic" pitchFamily="34" charset="0"/>
              </a:rPr>
              <a:t>Para él la mente no sólo responde a los estímulos sino crece, cambia y se adapta al mundo. </a:t>
            </a:r>
          </a:p>
          <a:p>
            <a:endParaRPr lang="es-MX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>
                <a:latin typeface="Century Gothic" pitchFamily="34" charset="0"/>
              </a:rPr>
              <a:t>La teoría asume y comprueba que el niño es el forjador de su propio conocimiento.</a:t>
            </a:r>
          </a:p>
          <a:p>
            <a:pPr algn="just"/>
            <a:endParaRPr lang="es-MX" dirty="0" smtClean="0">
              <a:latin typeface="Century Gothic" pitchFamily="34" charset="0"/>
            </a:endParaRPr>
          </a:p>
          <a:p>
            <a:pPr algn="just"/>
            <a:r>
              <a:rPr lang="es-MX" dirty="0" smtClean="0">
                <a:latin typeface="Century Gothic" pitchFamily="34" charset="0"/>
              </a:rPr>
              <a:t>Pone en acción su intelecto en forma permanente para descifrar y conocer su mundo.</a:t>
            </a:r>
          </a:p>
          <a:p>
            <a:pPr algn="just">
              <a:buNone/>
            </a:pPr>
            <a:endParaRPr lang="es-MX" dirty="0" smtClean="0">
              <a:latin typeface="Century Gothic" pitchFamily="34" charset="0"/>
            </a:endParaRPr>
          </a:p>
          <a:p>
            <a:pPr algn="just"/>
            <a:r>
              <a:rPr lang="es-MX" dirty="0" smtClean="0">
                <a:latin typeface="Century Gothic" pitchFamily="34" charset="0"/>
              </a:rPr>
              <a:t>Los conocimientos que adquiere son de tres tipos: lógico-matemático, físico y social.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8" name="7 Marcador de contenido" descr="temolog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564904"/>
            <a:ext cx="3384708" cy="2448272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Experimento de conservación, de Piaget.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572000" cy="537321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Para ilustrar su teoría,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realizó un experimento, en el que a un niño se le muestra un líquido procedente de dos vasos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idénticos,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vaciados en un vaso corto y ancho y en otro alto y estrecho.</a:t>
            </a:r>
            <a:endParaRPr lang="es-MX" b="1" dirty="0">
              <a:solidFill>
                <a:schemeClr val="tx2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0" y="3717032"/>
            <a:ext cx="4572000" cy="314096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dalus" pitchFamily="2" charset="-78"/>
                <a:cs typeface="Andalus" pitchFamily="2" charset="-78"/>
              </a:rPr>
              <a:t>Cuando se le pregunta cuál vaso tiene mayor cantidad de líquido, un niño de 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dalus" pitchFamily="2" charset="-78"/>
                <a:cs typeface="Andalus" pitchFamily="2" charset="-78"/>
              </a:rPr>
              <a:t>aprox.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dalus" pitchFamily="2" charset="-78"/>
                <a:cs typeface="Andalus" pitchFamily="2" charset="-78"/>
              </a:rPr>
              <a:t>6 años dice que el vaso alto contiene más líquido.</a:t>
            </a:r>
            <a:endParaRPr lang="es-MX" b="1" dirty="0">
              <a:solidFill>
                <a:schemeClr val="bg2">
                  <a:lumMod val="2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5" name="Picture 2" descr="http://psidesarrollo2equipo2.wikispaces.com/file/view/dia_universal_de_la_infanc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4"/>
            <a:ext cx="3744416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b="1" dirty="0" smtClean="0">
                <a:solidFill>
                  <a:srgbClr val="CC0099"/>
                </a:solidFill>
                <a:latin typeface="Andalus" pitchFamily="2" charset="-78"/>
                <a:cs typeface="Andalus" pitchFamily="2" charset="-78"/>
              </a:rPr>
              <a:t>Etapas del desarrollo mental según Piaget.</a:t>
            </a:r>
            <a:endParaRPr lang="es-MX" b="1" dirty="0">
              <a:solidFill>
                <a:srgbClr val="CC0099"/>
              </a:solidFill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Etapa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Ejemplo</a:t>
                      </a:r>
                      <a:r>
                        <a:rPr lang="es-MX" baseline="0" dirty="0" smtClean="0"/>
                        <a:t> de comportamiento.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Sensoriomotor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Del</a:t>
                      </a:r>
                      <a:r>
                        <a:rPr lang="es-MX" baseline="0" dirty="0" smtClean="0"/>
                        <a:t> nacimiento a 18 meses o 2 años.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Los lactantes</a:t>
                      </a:r>
                      <a:r>
                        <a:rPr lang="es-MX" baseline="0" dirty="0" smtClean="0"/>
                        <a:t> conocen el mundo sólo observando, usando la boca y mediante otras acciones.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Preoperacional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</a:t>
                      </a:r>
                      <a:r>
                        <a:rPr lang="es-MX" baseline="0" dirty="0" smtClean="0"/>
                        <a:t> 2 a 7 años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Los niños de corta</a:t>
                      </a:r>
                      <a:r>
                        <a:rPr lang="es-MX" baseline="0" dirty="0" smtClean="0"/>
                        <a:t> edad forman conceptos y tienen símbolos, como el lenguaje, para ayudarse a comunicar entre sí.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Operaciones</a:t>
                      </a:r>
                      <a:r>
                        <a:rPr lang="es-MX" baseline="0" dirty="0" smtClean="0"/>
                        <a:t> concretas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7 a 11 años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Los niños comienzan a pensar en forma lógica.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Operaciones formales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</a:t>
                      </a:r>
                      <a:r>
                        <a:rPr lang="es-MX" baseline="0" dirty="0" smtClean="0"/>
                        <a:t> los 12 años en adelante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Las personas pueden explorar las soluciones lógicas de los conceptos abstractos y concretos.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5000">
              <a:srgbClr val="FFC000"/>
            </a:gs>
            <a:gs pos="75000">
              <a:srgbClr val="99FF66"/>
            </a:gs>
            <a:gs pos="100000">
              <a:srgbClr val="2E5CDE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48872" cy="5400600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s-MX" sz="2400" kern="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•"/>
              <a:defRPr/>
            </a:pPr>
            <a:endParaRPr lang="es-MX" sz="200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s-MX" sz="20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GESTALT</a:t>
            </a:r>
            <a:r>
              <a:rPr lang="es-MX" sz="2000" kern="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 marL="342900" lvl="0" indent="-342900" algn="just" eaLnBrk="0" hangingPunct="0">
              <a:buFontTx/>
              <a:buChar char="-"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La </a:t>
            </a: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psicología de la Gestalt </a:t>
            </a:r>
            <a:endParaRPr lang="es-MX" sz="1600" kern="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42900" lvl="0" indent="-342900" algn="just" eaLnBrk="0" hangingPunct="0"/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-    L</a:t>
            </a: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a </a:t>
            </a: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teoría de campo.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-   </a:t>
            </a: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 Aportaciones</a:t>
            </a: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defRPr/>
            </a:pPr>
            <a:endParaRPr lang="es-MX" sz="1600" kern="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s-MX" sz="20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COGNOSCTIVISMO.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Principales representantes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Ideas principales de los psicólogos cognoscitivos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Perspectiva y Métodos de Investigación de Piaget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Principales aportaciones</a:t>
            </a:r>
          </a:p>
          <a:p>
            <a:pPr marL="342900" lvl="0" indent="-342900" algn="just" eaLnBrk="0" fontAlgn="base" hangingPunct="0">
              <a:spcAft>
                <a:spcPct val="0"/>
              </a:spcAft>
              <a:buFontTx/>
              <a:buChar char="-"/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La teoría de Piaget</a:t>
            </a:r>
          </a:p>
          <a:p>
            <a:pPr marL="342900" lvl="0" indent="-342900" algn="just" eaLnBrk="0" fontAlgn="base" hangingPunct="0">
              <a:spcAft>
                <a:spcPct val="0"/>
              </a:spcAft>
              <a:defRPr/>
            </a:pPr>
            <a:r>
              <a:rPr lang="es-MX" sz="1600" kern="0" dirty="0" smtClean="0">
                <a:solidFill>
                  <a:schemeClr val="tx1"/>
                </a:solidFill>
                <a:latin typeface="Century Gothic" pitchFamily="34" charset="0"/>
              </a:rPr>
              <a:t>-     Experimentos de Piaget</a:t>
            </a:r>
          </a:p>
          <a:p>
            <a:pPr algn="l">
              <a:buFontTx/>
              <a:buChar char="-"/>
            </a:pPr>
            <a:endParaRPr lang="es-MX" sz="1600" dirty="0" smtClean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98131" y="260648"/>
            <a:ext cx="2151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415" cmpd="sng">
                  <a:solidFill>
                    <a:srgbClr val="92D050"/>
                  </a:solidFill>
                  <a:prstDash val="solid"/>
                </a:ln>
                <a:effectLst>
                  <a:glow rad="228600">
                    <a:srgbClr val="00990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</a:t>
            </a:r>
            <a:endParaRPr lang="es-ES" sz="5400" b="1" cap="none" spc="0" dirty="0">
              <a:ln w="18415" cmpd="sng">
                <a:solidFill>
                  <a:srgbClr val="92D050"/>
                </a:solidFill>
                <a:prstDash val="solid"/>
              </a:ln>
              <a:effectLst>
                <a:glow rad="228600">
                  <a:srgbClr val="00990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25000">
              <a:srgbClr val="FFFF00"/>
            </a:gs>
            <a:gs pos="50000">
              <a:schemeClr val="accent6">
                <a:lumMod val="75000"/>
              </a:schemeClr>
            </a:gs>
            <a:gs pos="75000">
              <a:srgbClr val="FFC000"/>
            </a:gs>
            <a:gs pos="100000">
              <a:schemeClr val="bg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483768" y="188640"/>
            <a:ext cx="4104456" cy="16561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La Gestalt </a:t>
            </a:r>
            <a:r>
              <a:rPr lang="es-MX" sz="2000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(</a:t>
            </a:r>
            <a:r>
              <a:rPr lang="es-MX" sz="2000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conjunto,</a:t>
            </a:r>
            <a:endParaRPr lang="es-MX" sz="2000" dirty="0" smtClean="0"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 algn="ctr"/>
            <a:r>
              <a:rPr lang="es-MX" sz="2000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</a:t>
            </a:r>
            <a:r>
              <a:rPr lang="es-MX" sz="2000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configuración, totalidad o "forma")</a:t>
            </a:r>
            <a:endParaRPr lang="es-MX" sz="2000" dirty="0"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4248758" y="224007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1835696" y="2708920"/>
            <a:ext cx="5544616" cy="1872208"/>
          </a:xfrm>
          <a:prstGeom prst="roundRect">
            <a:avLst/>
          </a:prstGeom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En 1891,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Ehrenfels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 hizo las primeras descripciones de inspiración gestáltica.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Helmholtz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Mering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Wertheimer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Köhler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 (1), </a:t>
            </a:r>
            <a:r>
              <a:rPr lang="es-MX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Koffka</a:t>
            </a:r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 y Lewin lo desarrollaron en Alemania y luego en los EE.UU.</a:t>
            </a:r>
            <a:endParaRPr lang="es-MX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4320766" y="4976378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395536" y="5373216"/>
            <a:ext cx="84969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Guillaume lo introdujo en Francia. Con el tiempo, alcanzó difusión mundial, y gran influencia en las ciencias sociales, así como en la Estética y en la Crítica del Arte.</a:t>
            </a:r>
            <a:endParaRPr lang="es-MX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539552" y="260648"/>
            <a:ext cx="2808312" cy="62646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Su punto de partida es la experiencia humana consciente, el aspecto interno o subjetivo de la conducta humana. Rechaza al positivismo, por considerarlo inapropiado para el estudio de la conducta humana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.</a:t>
            </a: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139952" y="1844824"/>
            <a:ext cx="4392488" cy="36724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El Gestaltismo se basa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en una reflexión fenomenológica sobre "lo vivido" y afirma que, en la percepción humana, la totalidad es vivida antes que las partes que la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forman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y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el valor de cada parte depende de su participación en el conjunto. </a:t>
            </a:r>
            <a:endParaRPr lang="es-MX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  <a:p>
            <a:pPr algn="just"/>
            <a:endParaRPr lang="es-MX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  <a:p>
            <a:pPr algn="just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La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"Gestalt" (o "forma") es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el </a:t>
            </a:r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modo en que las partes se encuentran dispuestas en el todo.</a:t>
            </a: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 smtClean="0">
                <a:solidFill>
                  <a:srgbClr val="FF0000"/>
                </a:solidFill>
                <a:latin typeface="Century Gothic" pitchFamily="34" charset="0"/>
              </a:rPr>
              <a:t>LA </a:t>
            </a:r>
            <a:r>
              <a:rPr lang="es-MX" sz="2400" b="1" dirty="0" smtClean="0">
                <a:solidFill>
                  <a:srgbClr val="FF0000"/>
                </a:solidFill>
                <a:latin typeface="Century Gothic" pitchFamily="34" charset="0"/>
              </a:rPr>
              <a:t>TEORIA DEL </a:t>
            </a:r>
            <a:r>
              <a:rPr lang="es-MX" sz="2400" b="1" dirty="0" smtClean="0">
                <a:solidFill>
                  <a:srgbClr val="FF0000"/>
                </a:solidFill>
                <a:latin typeface="Century Gothic" pitchFamily="34" charset="0"/>
              </a:rPr>
              <a:t>CAMPO:</a:t>
            </a:r>
            <a:r>
              <a:rPr lang="es-MX" sz="2400" dirty="0" smtClean="0">
                <a:latin typeface="Century Gothic" pitchFamily="34" charset="0"/>
              </a:rPr>
              <a:t> </a:t>
            </a:r>
            <a:r>
              <a:rPr lang="es-MX" sz="2400" b="1" dirty="0" smtClean="0">
                <a:latin typeface="Century Gothic" pitchFamily="34" charset="0"/>
              </a:rPr>
              <a:t>Obra </a:t>
            </a:r>
            <a:r>
              <a:rPr lang="es-MX" sz="2400" b="1" dirty="0" smtClean="0">
                <a:latin typeface="Century Gothic" pitchFamily="34" charset="0"/>
              </a:rPr>
              <a:t>de uno de los creadores de la "Gestaltpsychologie", Kurt Lewin (1890-1947), psicólogo alemán emigrado a los </a:t>
            </a:r>
            <a:r>
              <a:rPr lang="es-MX" sz="2400" b="1" dirty="0" smtClean="0">
                <a:latin typeface="Century Gothic" pitchFamily="34" charset="0"/>
              </a:rPr>
              <a:t>EE.UU.</a:t>
            </a:r>
            <a:endParaRPr lang="es-MX" sz="2400" b="1" dirty="0" smtClean="0">
              <a:latin typeface="Century Gothic" pitchFamily="34" charset="0"/>
            </a:endParaRPr>
          </a:p>
          <a:p>
            <a:pPr algn="just"/>
            <a:endParaRPr lang="es-MX" sz="2400" b="1" dirty="0" smtClean="0">
              <a:latin typeface="Century Gothic" pitchFamily="34" charset="0"/>
            </a:endParaRPr>
          </a:p>
          <a:p>
            <a:pPr algn="just"/>
            <a:r>
              <a:rPr lang="es-MX" sz="2400" b="1" dirty="0" smtClean="0">
                <a:latin typeface="Century Gothic" pitchFamily="34" charset="0"/>
              </a:rPr>
              <a:t> Según sus propias palabras, "...difícilmente cabe llamar teoría a la teoría del campo...más exacto es denominarla método...un método para analizar las relaciones causales y erigir construcciones científicas"</a:t>
            </a:r>
            <a:endParaRPr lang="es-MX" sz="2400" b="1" dirty="0"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476672"/>
            <a:ext cx="807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LA TEORIA DEL CAMPO.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6">
                <a:lumMod val="75000"/>
              </a:schemeClr>
            </a:gs>
            <a:gs pos="100000">
              <a:srgbClr val="0070C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E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studio 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de la experiencia en su totalidad (objetiva y subjetiva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) 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buscaba 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comprender:</a:t>
            </a:r>
          </a:p>
          <a:p>
            <a:pPr>
              <a:buNone/>
            </a:pP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   * 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L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a 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conducta molecular ( sistema nervioso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, muscular, glandular</a:t>
            </a:r>
            <a:r>
              <a:rPr lang="es-MX" sz="3000" b="1" dirty="0" smtClean="0">
                <a:solidFill>
                  <a:srgbClr val="009900"/>
                </a:solidFill>
                <a:latin typeface="Century Gothic" pitchFamily="34" charset="0"/>
              </a:rPr>
              <a:t>, etc.) </a:t>
            </a:r>
            <a:endParaRPr lang="es-MX" sz="3000" b="1" dirty="0" smtClean="0">
              <a:solidFill>
                <a:srgbClr val="0099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s-MX" sz="3000" dirty="0" smtClean="0">
                <a:latin typeface="Century Gothic" pitchFamily="34" charset="0"/>
              </a:rPr>
              <a:t> 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*Molar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(actividades, conductas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)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y como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influyen en el ambiente geográfico, creando un campo psicofísico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en el que interactúan: </a:t>
            </a:r>
          </a:p>
          <a:p>
            <a:pPr>
              <a:buNone/>
            </a:pP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es-MX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es-MX" sz="3000" dirty="0" smtClean="0">
                <a:latin typeface="Century Gothic" pitchFamily="34" charset="0"/>
              </a:rPr>
              <a:t>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el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ambiente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conductual,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aspectos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subjetivos como: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deseos, intenciones, éxitos, desilusiones, alegrías, penas, amores, 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odios</a:t>
            </a: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s-MX" dirty="0" smtClean="0">
                <a:latin typeface="Century Gothic" pitchFamily="34" charset="0"/>
              </a:rPr>
              <a:t/>
            </a:r>
            <a:br>
              <a:rPr lang="es-MX" dirty="0" smtClean="0">
                <a:latin typeface="Century Gothic" pitchFamily="34" charset="0"/>
              </a:rPr>
            </a:b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39752" y="116632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APORTACIONES.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999">
              <a:srgbClr val="CC0099"/>
            </a:gs>
            <a:gs pos="36000">
              <a:srgbClr val="2E5CDE"/>
            </a:gs>
            <a:gs pos="61000">
              <a:srgbClr val="C00000"/>
            </a:gs>
            <a:gs pos="82001">
              <a:srgbClr val="009900"/>
            </a:gs>
            <a:gs pos="100000">
              <a:srgbClr val="6B328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472608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dirty="0" smtClean="0">
                <a:latin typeface="Century Gothic" pitchFamily="34" charset="0"/>
              </a:rPr>
              <a:t>Según los psicólogos de la Gestalt, nuestras experiencias dependen de los modelos que los estímulos forman y de la organización de la </a:t>
            </a:r>
            <a:r>
              <a:rPr lang="es-MX" sz="2800" dirty="0" smtClean="0">
                <a:latin typeface="Century Gothic" pitchFamily="34" charset="0"/>
              </a:rPr>
              <a:t>experiencia.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MX" sz="2800" dirty="0" smtClean="0">
                <a:latin typeface="Century Gothic" pitchFamily="34" charset="0"/>
              </a:rPr>
              <a:t>La </a:t>
            </a:r>
            <a:r>
              <a:rPr lang="es-MX" sz="2800" dirty="0" smtClean="0">
                <a:latin typeface="Century Gothic" pitchFamily="34" charset="0"/>
              </a:rPr>
              <a:t>importancia de la percepción </a:t>
            </a:r>
            <a:r>
              <a:rPr lang="es-MX" sz="2800" dirty="0" smtClean="0">
                <a:latin typeface="Century Gothic" pitchFamily="34" charset="0"/>
              </a:rPr>
              <a:t>en los </a:t>
            </a:r>
            <a:r>
              <a:rPr lang="es-MX" sz="2800" dirty="0" smtClean="0">
                <a:latin typeface="Century Gothic" pitchFamily="34" charset="0"/>
              </a:rPr>
              <a:t>acontecimientos </a:t>
            </a:r>
            <a:r>
              <a:rPr lang="es-MX" sz="2800" dirty="0" smtClean="0">
                <a:latin typeface="Century Gothic" pitchFamily="34" charset="0"/>
              </a:rPr>
              <a:t>psicológicos, </a:t>
            </a:r>
            <a:r>
              <a:rPr lang="es-MX" sz="2800" dirty="0" smtClean="0">
                <a:latin typeface="Century Gothic" pitchFamily="34" charset="0"/>
              </a:rPr>
              <a:t>ha llevado a los </a:t>
            </a:r>
            <a:r>
              <a:rPr lang="es-MX" sz="2800" dirty="0" smtClean="0">
                <a:latin typeface="Century Gothic" pitchFamily="34" charset="0"/>
              </a:rPr>
              <a:t>influenciados </a:t>
            </a:r>
            <a:r>
              <a:rPr lang="es-MX" sz="2800" dirty="0" smtClean="0">
                <a:latin typeface="Century Gothic" pitchFamily="34" charset="0"/>
              </a:rPr>
              <a:t>por la psicología de la </a:t>
            </a:r>
            <a:r>
              <a:rPr lang="es-MX" sz="2800" dirty="0" smtClean="0">
                <a:latin typeface="Century Gothic" pitchFamily="34" charset="0"/>
              </a:rPr>
              <a:t>Gestalt, </a:t>
            </a:r>
            <a:r>
              <a:rPr lang="es-MX" sz="2800" dirty="0" smtClean="0">
                <a:latin typeface="Century Gothic" pitchFamily="34" charset="0"/>
              </a:rPr>
              <a:t>a </a:t>
            </a:r>
            <a:r>
              <a:rPr lang="es-MX" sz="2800" dirty="0" smtClean="0">
                <a:latin typeface="Century Gothic" pitchFamily="34" charset="0"/>
              </a:rPr>
              <a:t>numerosas interpretaciones </a:t>
            </a:r>
            <a:r>
              <a:rPr lang="es-MX" sz="2800" dirty="0" smtClean="0">
                <a:latin typeface="Century Gothic" pitchFamily="34" charset="0"/>
              </a:rPr>
              <a:t>del aprendizaje</a:t>
            </a:r>
            <a:r>
              <a:rPr lang="es-MX" sz="2800" dirty="0" smtClean="0">
                <a:latin typeface="Century Gothic" pitchFamily="34" charset="0"/>
              </a:rPr>
              <a:t>, </a:t>
            </a:r>
            <a:r>
              <a:rPr lang="es-MX" sz="2800" dirty="0" smtClean="0">
                <a:latin typeface="Century Gothic" pitchFamily="34" charset="0"/>
              </a:rPr>
              <a:t>memoria </a:t>
            </a:r>
            <a:r>
              <a:rPr lang="es-MX" sz="2800" dirty="0" smtClean="0">
                <a:latin typeface="Century Gothic" pitchFamily="34" charset="0"/>
              </a:rPr>
              <a:t>y resolución </a:t>
            </a:r>
            <a:r>
              <a:rPr lang="es-MX" sz="2800" dirty="0" smtClean="0">
                <a:latin typeface="Century Gothic" pitchFamily="34" charset="0"/>
              </a:rPr>
              <a:t>de </a:t>
            </a:r>
            <a:r>
              <a:rPr lang="es-MX" sz="2800" dirty="0" smtClean="0">
                <a:latin typeface="Century Gothic" pitchFamily="34" charset="0"/>
              </a:rPr>
              <a:t>problemas.</a:t>
            </a:r>
            <a:endParaRPr lang="es-MX" sz="2800" dirty="0" smtClean="0">
              <a:latin typeface="Century Gothic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_r6aWgDL_N_4/TOoXo2nub8I/AAAAAAAAABk/thTZ68uis8k/s1600/esquizofren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45024"/>
            <a:ext cx="2880320" cy="2952328"/>
          </a:xfrm>
          <a:prstGeom prst="rect">
            <a:avLst/>
          </a:prstGeom>
          <a:noFill/>
        </p:spPr>
      </p:pic>
      <p:pic>
        <p:nvPicPr>
          <p:cNvPr id="16388" name="Picture 4" descr="http://2.bp.blogspot.com/_sw5SZPOFviw/THM834qB5GI/AAAAAAAAAAs/VnnymR3HtgM/s320/images+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60648"/>
            <a:ext cx="2952328" cy="1944216"/>
          </a:xfrm>
          <a:prstGeom prst="rect">
            <a:avLst/>
          </a:prstGeom>
          <a:noFill/>
        </p:spPr>
      </p:pic>
      <p:pic>
        <p:nvPicPr>
          <p:cNvPr id="16390" name="Picture 6" descr="http://4.bp.blogspot.com/_1fQxaZ4gWm4/TN1gUmHC8QI/AAAAAAAAAGc/zA6Lq_3Rl0w/s320/teorias-del-aprendizaje-presentacion-L-1%255B1%255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717032"/>
            <a:ext cx="3888432" cy="2808312"/>
          </a:xfrm>
          <a:prstGeom prst="rect">
            <a:avLst/>
          </a:prstGeom>
          <a:noFill/>
        </p:spPr>
      </p:pic>
      <p:pic>
        <p:nvPicPr>
          <p:cNvPr id="16392" name="Picture 8" descr="http://savecc.org/WordPress/wp-content/uploads/2009/02/count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88640"/>
            <a:ext cx="2376264" cy="206084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-86498" y="2060848"/>
            <a:ext cx="93192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COGNOSCITIVISMO</a:t>
            </a:r>
            <a:br>
              <a:rPr lang="es-MX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54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“ACTO DE PENSAR O CONOCER”</a:t>
            </a:r>
            <a:endParaRPr lang="es-MX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F250A1"/>
            </a:gs>
            <a:gs pos="75000">
              <a:srgbClr val="92D050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1187624" y="5638800"/>
            <a:ext cx="229695" cy="94456"/>
          </a:xfrm>
        </p:spPr>
        <p:txBody>
          <a:bodyPr>
            <a:normAutofit fontScale="25000" lnSpcReduction="20000"/>
          </a:bodyPr>
          <a:lstStyle/>
          <a:p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6120680"/>
          </a:xfrm>
        </p:spPr>
        <p:txBody>
          <a:bodyPr>
            <a:normAutofit/>
          </a:bodyPr>
          <a:lstStyle/>
          <a:p>
            <a:r>
              <a:rPr lang="es-MX" dirty="0" smtClean="0"/>
              <a:t>Principal representante:</a:t>
            </a:r>
            <a:br>
              <a:rPr lang="es-MX" dirty="0" smtClean="0"/>
            </a:br>
            <a:r>
              <a:rPr lang="es-MX" dirty="0" smtClean="0"/>
              <a:t>JEAN PIAGET</a:t>
            </a:r>
            <a:br>
              <a:rPr lang="es-MX" dirty="0" smtClean="0"/>
            </a:br>
            <a:r>
              <a:rPr lang="es-MX" dirty="0" smtClean="0"/>
              <a:t>                             -Babel Inhelder</a:t>
            </a:r>
            <a:br>
              <a:rPr lang="es-MX" dirty="0" smtClean="0"/>
            </a:br>
            <a:r>
              <a:rPr lang="es-MX" dirty="0" smtClean="0"/>
              <a:t>                             -Jerome Bruner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                          -David Ausbel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14338" name="Picture 2" descr="http://withfriendship.com/images/b/6975/Jean-Piaget-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403244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879</Words>
  <Application>Microsoft Office PowerPoint</Application>
  <PresentationFormat>Presentación en pantalla (4:3)</PresentationFormat>
  <Paragraphs>107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Principal representante: JEAN PIAGET                              -Babel Inhelder                              -Jerome Bruner                           -David Ausbel   </vt:lpstr>
      <vt:lpstr>Diapositiva 10</vt:lpstr>
      <vt:lpstr>Diapositiva 11</vt:lpstr>
      <vt:lpstr>Diapositiva 12</vt:lpstr>
      <vt:lpstr>Diapositiva 13</vt:lpstr>
      <vt:lpstr>Diapositiva 14</vt:lpstr>
      <vt:lpstr>Experimento de conservación, de Piaget.</vt:lpstr>
      <vt:lpstr>Etapas del desarrollo mental según Piaget.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74</cp:revision>
  <dcterms:created xsi:type="dcterms:W3CDTF">2011-08-26T23:12:40Z</dcterms:created>
  <dcterms:modified xsi:type="dcterms:W3CDTF">2011-08-30T03:04:28Z</dcterms:modified>
</cp:coreProperties>
</file>