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C72D"/>
    <a:srgbClr val="006699"/>
    <a:srgbClr val="EA085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5BF2C-6DF8-436E-8D72-602943EEF424}" type="datetimeFigureOut">
              <a:rPr lang="es-ES" smtClean="0"/>
              <a:t>22/08/2011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E2F97-369C-47D6-889F-BDB693BCC6F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E2F97-369C-47D6-889F-BDB693BCC6FA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E2F97-369C-47D6-889F-BDB693BCC6FA}" type="slidenum">
              <a:rPr lang="es-ES" smtClean="0"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E2F97-369C-47D6-889F-BDB693BCC6FA}" type="slidenum">
              <a:rPr lang="es-ES" smtClean="0"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E2F97-369C-47D6-889F-BDB693BCC6FA}" type="slidenum">
              <a:rPr lang="es-ES" smtClean="0"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E2F97-369C-47D6-889F-BDB693BCC6FA}" type="slidenum">
              <a:rPr lang="es-ES" smtClean="0"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E2F97-369C-47D6-889F-BDB693BCC6FA}" type="slidenum">
              <a:rPr lang="es-ES" smtClean="0"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E2F97-369C-47D6-889F-BDB693BCC6FA}" type="slidenum">
              <a:rPr lang="es-ES" smtClean="0"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E2F97-369C-47D6-889F-BDB693BCC6FA}" type="slidenum">
              <a:rPr lang="es-ES" smtClean="0"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E2F97-369C-47D6-889F-BDB693BCC6FA}" type="slidenum">
              <a:rPr lang="es-ES" smtClean="0"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69D4-2557-445C-B6F9-19E4F2DC82F3}" type="datetimeFigureOut">
              <a:rPr lang="es-ES" smtClean="0"/>
              <a:t>22/08/2011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F49B8E-0693-43CA-81EF-E6F2D2762BDB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69D4-2557-445C-B6F9-19E4F2DC82F3}" type="datetimeFigureOut">
              <a:rPr lang="es-ES" smtClean="0"/>
              <a:t>22/08/2011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9B8E-0693-43CA-81EF-E6F2D2762B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69D4-2557-445C-B6F9-19E4F2DC82F3}" type="datetimeFigureOut">
              <a:rPr lang="es-ES" smtClean="0"/>
              <a:t>22/08/2011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9B8E-0693-43CA-81EF-E6F2D2762B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E4169D4-2557-445C-B6F9-19E4F2DC82F3}" type="datetimeFigureOut">
              <a:rPr lang="es-ES" smtClean="0"/>
              <a:t>22/08/2011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AF49B8E-0693-43CA-81EF-E6F2D2762BDB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69D4-2557-445C-B6F9-19E4F2DC82F3}" type="datetimeFigureOut">
              <a:rPr lang="es-ES" smtClean="0"/>
              <a:t>22/08/2011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9B8E-0693-43CA-81EF-E6F2D2762BDB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69D4-2557-445C-B6F9-19E4F2DC82F3}" type="datetimeFigureOut">
              <a:rPr lang="es-ES" smtClean="0"/>
              <a:t>22/08/2011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9B8E-0693-43CA-81EF-E6F2D2762BDB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9B8E-0693-43CA-81EF-E6F2D2762BDB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69D4-2557-445C-B6F9-19E4F2DC82F3}" type="datetimeFigureOut">
              <a:rPr lang="es-ES" smtClean="0"/>
              <a:t>22/08/2011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69D4-2557-445C-B6F9-19E4F2DC82F3}" type="datetimeFigureOut">
              <a:rPr lang="es-ES" smtClean="0"/>
              <a:t>22/08/2011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9B8E-0693-43CA-81EF-E6F2D2762BDB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69D4-2557-445C-B6F9-19E4F2DC82F3}" type="datetimeFigureOut">
              <a:rPr lang="es-ES" smtClean="0"/>
              <a:t>22/08/2011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9B8E-0693-43CA-81EF-E6F2D2762B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E4169D4-2557-445C-B6F9-19E4F2DC82F3}" type="datetimeFigureOut">
              <a:rPr lang="es-ES" smtClean="0"/>
              <a:t>22/08/2011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AF49B8E-0693-43CA-81EF-E6F2D2762BDB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69D4-2557-445C-B6F9-19E4F2DC82F3}" type="datetimeFigureOut">
              <a:rPr lang="es-ES" smtClean="0"/>
              <a:t>22/08/2011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F49B8E-0693-43CA-81EF-E6F2D2762BDB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E4169D4-2557-445C-B6F9-19E4F2DC82F3}" type="datetimeFigureOut">
              <a:rPr lang="es-ES" smtClean="0"/>
              <a:t>22/08/2011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AF49B8E-0693-43CA-81EF-E6F2D2762BDB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516016" cy="1580728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rgbClr val="FFC000"/>
                </a:solidFill>
                <a:latin typeface="Matisse ITC" pitchFamily="82" charset="0"/>
              </a:rPr>
              <a:t>C  o g n o s c i t i vi s m o</a:t>
            </a:r>
            <a:endParaRPr lang="es-ES" dirty="0">
              <a:solidFill>
                <a:srgbClr val="FFC000"/>
              </a:solidFill>
              <a:latin typeface="Matisse ITC" pitchFamily="82" charset="0"/>
            </a:endParaRPr>
          </a:p>
        </p:txBody>
      </p:sp>
      <p:pic>
        <p:nvPicPr>
          <p:cNvPr id="7" name="6 Marcador de posición de imagen" descr="cog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172" b="1172"/>
          <a:stretch>
            <a:fillRect/>
          </a:stretch>
        </p:blipFill>
        <p:spPr/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EA085E"/>
                </a:solidFill>
              </a:rPr>
              <a:t> I N D I C E :</a:t>
            </a:r>
            <a:endParaRPr lang="es-ES" dirty="0">
              <a:solidFill>
                <a:srgbClr val="EA085E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dirty="0" smtClean="0"/>
              <a:t>Origen…………………………..4</a:t>
            </a:r>
          </a:p>
          <a:p>
            <a:pPr algn="ctr"/>
            <a:endParaRPr lang="es-ES" dirty="0" smtClean="0"/>
          </a:p>
          <a:p>
            <a:pPr algn="ctr"/>
            <a:r>
              <a:rPr lang="es-ES" dirty="0" err="1" smtClean="0"/>
              <a:t>Fundmentos</a:t>
            </a:r>
            <a:r>
              <a:rPr lang="es-ES" dirty="0" smtClean="0"/>
              <a:t> …………………6</a:t>
            </a:r>
          </a:p>
          <a:p>
            <a:pPr algn="ctr"/>
            <a:endParaRPr lang="es-ES" dirty="0" smtClean="0"/>
          </a:p>
          <a:p>
            <a:pPr algn="ctr"/>
            <a:r>
              <a:rPr lang="es-ES" dirty="0" smtClean="0"/>
              <a:t>Estructura……………………..7</a:t>
            </a:r>
          </a:p>
          <a:p>
            <a:pPr algn="ctr"/>
            <a:endParaRPr lang="es-ES" dirty="0" smtClean="0"/>
          </a:p>
          <a:p>
            <a:pPr algn="ctr"/>
            <a:r>
              <a:rPr lang="es-ES" dirty="0" err="1" smtClean="0"/>
              <a:t>Teorias</a:t>
            </a:r>
            <a:r>
              <a:rPr lang="es-ES" dirty="0" smtClean="0"/>
              <a:t> cognitivas…………8</a:t>
            </a:r>
          </a:p>
          <a:p>
            <a:pPr algn="ctr"/>
            <a:endParaRPr lang="es-E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EA085E"/>
                </a:solidFill>
              </a:rPr>
              <a:t>I N T E G R A N T E S :</a:t>
            </a:r>
            <a:endParaRPr lang="es-ES" dirty="0">
              <a:solidFill>
                <a:srgbClr val="EA085E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6699"/>
                </a:solidFill>
              </a:rPr>
              <a:t>Elena García Campos</a:t>
            </a:r>
          </a:p>
          <a:p>
            <a:endParaRPr lang="es-ES" dirty="0" smtClean="0">
              <a:solidFill>
                <a:srgbClr val="006699"/>
              </a:solidFill>
            </a:endParaRPr>
          </a:p>
          <a:p>
            <a:r>
              <a:rPr lang="es-ES" dirty="0" smtClean="0">
                <a:solidFill>
                  <a:srgbClr val="006699"/>
                </a:solidFill>
              </a:rPr>
              <a:t>Elizabeth Villalobos Sánchez</a:t>
            </a:r>
          </a:p>
          <a:p>
            <a:endParaRPr lang="es-ES" dirty="0" smtClean="0">
              <a:solidFill>
                <a:srgbClr val="006699"/>
              </a:solidFill>
            </a:endParaRPr>
          </a:p>
          <a:p>
            <a:r>
              <a:rPr lang="es-ES" dirty="0" smtClean="0">
                <a:solidFill>
                  <a:srgbClr val="006699"/>
                </a:solidFill>
              </a:rPr>
              <a:t>Alejandro Hidalgo Luna</a:t>
            </a:r>
          </a:p>
          <a:p>
            <a:endParaRPr lang="es-ES" dirty="0" smtClean="0">
              <a:solidFill>
                <a:srgbClr val="006699"/>
              </a:solidFill>
            </a:endParaRPr>
          </a:p>
          <a:p>
            <a:r>
              <a:rPr lang="es-ES" dirty="0" smtClean="0">
                <a:solidFill>
                  <a:srgbClr val="006699"/>
                </a:solidFill>
              </a:rPr>
              <a:t>Víctor Manuel Toquero Cobos</a:t>
            </a:r>
          </a:p>
          <a:p>
            <a:endParaRPr lang="es-ES" dirty="0" smtClean="0">
              <a:solidFill>
                <a:srgbClr val="006699"/>
              </a:solidFill>
            </a:endParaRPr>
          </a:p>
          <a:p>
            <a:r>
              <a:rPr lang="es-ES" dirty="0" smtClean="0">
                <a:solidFill>
                  <a:srgbClr val="006699"/>
                </a:solidFill>
              </a:rPr>
              <a:t>Verónica Montserrat Pérez Aguilar</a:t>
            </a:r>
            <a:endParaRPr lang="es-ES" dirty="0">
              <a:solidFill>
                <a:srgbClr val="006699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692696"/>
            <a:ext cx="4104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ORIGEN… en Grecia siglo IV. Con Aristóteles como el padre  del mismo .</a:t>
            </a:r>
          </a:p>
          <a:p>
            <a:endParaRPr lang="es-ES" sz="2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2627784" y="2060848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Además de Sócrates y Platón .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2276872"/>
            <a:ext cx="13681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Aristóteles, propone  que existe una similitud  y el contraste de las mentes.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3419872" y="3645024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En psicología , el movimiento cognitivo; lo inicia </a:t>
            </a:r>
            <a:r>
              <a:rPr lang="es-ES" dirty="0" err="1" smtClean="0"/>
              <a:t>Foder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6084168" y="4293096"/>
            <a:ext cx="25922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El empirismo es una asociación que hace Aristóteles , que expone que las impresiones son mandadas por los sentidos y los principios de semejanza.</a:t>
            </a:r>
            <a:endParaRPr lang="es-ES" dirty="0"/>
          </a:p>
        </p:txBody>
      </p:sp>
      <p:cxnSp>
        <p:nvCxnSpPr>
          <p:cNvPr id="8" name="7 Conector recto de flecha"/>
          <p:cNvCxnSpPr/>
          <p:nvPr/>
        </p:nvCxnSpPr>
        <p:spPr>
          <a:xfrm rot="5400000">
            <a:off x="1080406" y="1952042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11 Forma"/>
          <p:cNvCxnSpPr>
            <a:endCxn id="3" idx="1"/>
          </p:cNvCxnSpPr>
          <p:nvPr/>
        </p:nvCxnSpPr>
        <p:spPr>
          <a:xfrm rot="16200000" flipH="1">
            <a:off x="2036912" y="1931640"/>
            <a:ext cx="821705" cy="36004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1907704" y="4365104"/>
            <a:ext cx="144016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15 Conector angular"/>
          <p:cNvCxnSpPr/>
          <p:nvPr/>
        </p:nvCxnSpPr>
        <p:spPr>
          <a:xfrm>
            <a:off x="5508104" y="4437112"/>
            <a:ext cx="504056" cy="720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http://t2.gstatic.com/images?q=tbn:ANd9GcR_6DUJ8rDMYNVUoRy4O-y12k7vOHFjbHyNKi4N0Sp985wlyIf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548680"/>
            <a:ext cx="3240360" cy="288032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228184" y="692696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 psicología del aprendizaje dentro del cognoscitivismo.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2915816" y="2780928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Domina el pensamiento  conductista, la revolución conductista. Y la crisis del conductismo.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755576" y="980728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Para esto entre  1920 y  1950  la generación de científicos de Hull y Kenneth.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115616" y="4437112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Descubrieron un núcleo teórico  y metodológico.</a:t>
            </a:r>
            <a:endParaRPr lang="es-ES" dirty="0"/>
          </a:p>
        </p:txBody>
      </p:sp>
      <p:cxnSp>
        <p:nvCxnSpPr>
          <p:cNvPr id="7" name="6 Conector recto de flecha"/>
          <p:cNvCxnSpPr/>
          <p:nvPr/>
        </p:nvCxnSpPr>
        <p:spPr>
          <a:xfrm rot="5400000">
            <a:off x="5292080" y="1700808"/>
            <a:ext cx="1080120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8 Conector angular"/>
          <p:cNvCxnSpPr>
            <a:stCxn id="3" idx="1"/>
          </p:cNvCxnSpPr>
          <p:nvPr/>
        </p:nvCxnSpPr>
        <p:spPr>
          <a:xfrm rot="10800000">
            <a:off x="1907704" y="2204865"/>
            <a:ext cx="1008112" cy="117622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rot="16200000" flipH="1">
            <a:off x="359532" y="3032956"/>
            <a:ext cx="1944216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3554" name="Picture 2" descr="http://t1.gstatic.com/images?q=tbn:ANd9GcSyaGPIcv7ZzSIiYYJ3JoJYT2LV86rqe2KpnOEtuFULBhiRMKW7e6a3BLEl5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789040"/>
            <a:ext cx="3137892" cy="2353419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851920" y="692696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Fundamentos del </a:t>
            </a:r>
            <a:r>
              <a:rPr lang="es-ES" sz="2000" dirty="0" err="1" smtClean="0"/>
              <a:t>cognoscitivimismo</a:t>
            </a:r>
            <a:r>
              <a:rPr lang="es-ES" sz="2000" dirty="0" smtClean="0"/>
              <a:t>.</a:t>
            </a:r>
            <a:endParaRPr lang="es-ES" sz="2000" dirty="0"/>
          </a:p>
        </p:txBody>
      </p:sp>
      <p:pic>
        <p:nvPicPr>
          <p:cNvPr id="25602" name="Picture 2" descr="http://t0.gstatic.com/images?q=tbn:ANd9GcQsiop04dvJG36eMLciFgjOUtdu5ou4Az0B8mc0W1CAavv3g_hVa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620688"/>
            <a:ext cx="2848244" cy="4896544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3563888" y="155679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Representaciones mentales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220072" y="227687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Estudios cognitivos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6876256" y="1556792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Individuo con aprendizaje de nueva información.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6588224" y="3501008"/>
            <a:ext cx="10801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 meta es capacitar al aprendiz con nuevas tareas.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3779912" y="3429000"/>
            <a:ext cx="12961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Su debilidad es, que el aprendiz aprende nuevas cosas pero las </a:t>
            </a:r>
            <a:r>
              <a:rPr lang="es-ES" dirty="0" err="1" smtClean="0"/>
              <a:t>podia</a:t>
            </a:r>
            <a:r>
              <a:rPr lang="es-ES" dirty="0" smtClean="0"/>
              <a:t> no hacer de la mejor  forma</a:t>
            </a:r>
            <a:endParaRPr lang="es-ES" dirty="0"/>
          </a:p>
        </p:txBody>
      </p:sp>
      <p:cxnSp>
        <p:nvCxnSpPr>
          <p:cNvPr id="11" name="10 Conector recto de flecha"/>
          <p:cNvCxnSpPr>
            <a:endCxn id="4" idx="0"/>
          </p:cNvCxnSpPr>
          <p:nvPr/>
        </p:nvCxnSpPr>
        <p:spPr>
          <a:xfrm rot="5400000">
            <a:off x="4373978" y="1358770"/>
            <a:ext cx="360040" cy="360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rot="5400000">
            <a:off x="5364088" y="1700808"/>
            <a:ext cx="86409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endCxn id="6" idx="0"/>
          </p:cNvCxnSpPr>
          <p:nvPr/>
        </p:nvCxnSpPr>
        <p:spPr>
          <a:xfrm rot="16200000" flipH="1">
            <a:off x="7362310" y="1214754"/>
            <a:ext cx="432048" cy="2520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rot="16200000" flipH="1">
            <a:off x="5508104" y="2204864"/>
            <a:ext cx="2304256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rot="10800000">
            <a:off x="5220072" y="4797152"/>
            <a:ext cx="1224136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t0.gstatic.com/images?q=tbn:ANd9GcQii8elzfJqmxPmczMlN_GIwS9rZ9VJ7iPTElXqwNONXqbrRay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005064"/>
            <a:ext cx="6120680" cy="1999284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539552" y="1340768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Estructura del procesamiento del conocimiento.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483768" y="692696"/>
            <a:ext cx="12241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3 etapas:</a:t>
            </a:r>
          </a:p>
          <a:p>
            <a:endParaRPr lang="es-ES" dirty="0" smtClean="0"/>
          </a:p>
          <a:p>
            <a:r>
              <a:rPr lang="es-ES" dirty="0" smtClean="0"/>
              <a:t>Registro sensorial.</a:t>
            </a:r>
          </a:p>
          <a:p>
            <a:endParaRPr lang="es-ES" dirty="0" smtClean="0"/>
          </a:p>
          <a:p>
            <a:r>
              <a:rPr lang="es-ES" dirty="0" smtClean="0"/>
              <a:t>Memoria a corto plazo </a:t>
            </a:r>
          </a:p>
          <a:p>
            <a:endParaRPr lang="es-ES" dirty="0" smtClean="0"/>
          </a:p>
          <a:p>
            <a:r>
              <a:rPr lang="es-ES" dirty="0" smtClean="0"/>
              <a:t>a largo plazo.</a:t>
            </a:r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3923928" y="764704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Información recibida a través de los sentidos.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067944" y="2060848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Retiene </a:t>
            </a:r>
            <a:r>
              <a:rPr lang="es-ES" dirty="0" err="1" smtClean="0"/>
              <a:t>informacion</a:t>
            </a:r>
            <a:r>
              <a:rPr lang="es-ES" dirty="0" smtClean="0"/>
              <a:t>  en 7 min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3995936" y="321297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Capacidad infinita de memorización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6588224" y="1196752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Todo por un mismos fin; ser cognitivo.</a:t>
            </a:r>
            <a:endParaRPr lang="es-ES" dirty="0"/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2195736" y="1052736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rot="5400000">
            <a:off x="2879812" y="116074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rot="5400000">
            <a:off x="2951820" y="202484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rot="5400000">
            <a:off x="2951820" y="2960948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endCxn id="7" idx="1"/>
          </p:cNvCxnSpPr>
          <p:nvPr/>
        </p:nvCxnSpPr>
        <p:spPr>
          <a:xfrm flipV="1">
            <a:off x="3347864" y="3536142"/>
            <a:ext cx="648072" cy="368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3563888" y="2420888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flipV="1">
            <a:off x="3491880" y="1412776"/>
            <a:ext cx="432048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 rot="5400000" flipH="1" flipV="1">
            <a:off x="5616116" y="2312876"/>
            <a:ext cx="136815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>
            <a:off x="5652120" y="1484784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 flipV="1">
            <a:off x="5436096" y="1916832"/>
            <a:ext cx="100811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t0.gstatic.com/images?q=tbn:ANd9GcTsCBMRT_oc3FwfRZryIFCSxq-xHUOse86clvMJCYSeI1Msfok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7" y="692696"/>
            <a:ext cx="2260715" cy="3312368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827584" y="4725144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Teorías cognitivas educativas.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3851920" y="501317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El conexionismo                el postmodernismo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3491880" y="2276872"/>
            <a:ext cx="180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Fruto de investigación en inteligencia artificial, neurología e informática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6444208" y="2636912"/>
            <a:ext cx="2304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Actitud interpretativa de las interacciones en el mundo externo para tener un significado.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4067944" y="620688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Lo que da : cognición situada. Y su aplicación es en: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6516216" y="692696"/>
            <a:ext cx="2376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Tareas que requieren un nivel superior de procesamiento; ejemplo, razonamientos </a:t>
            </a:r>
            <a:r>
              <a:rPr lang="es-ES" dirty="0" err="1" smtClean="0"/>
              <a:t>analogicos</a:t>
            </a:r>
            <a:r>
              <a:rPr lang="es-ES" dirty="0" smtClean="0"/>
              <a:t>.</a:t>
            </a:r>
            <a:endParaRPr lang="es-ES" dirty="0"/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2555776" y="5301208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5796136" y="5229200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rot="5400000" flipH="1" flipV="1">
            <a:off x="3923928" y="4509120"/>
            <a:ext cx="7200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rot="5400000" flipH="1" flipV="1">
            <a:off x="7452320" y="4437112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rot="10800000">
            <a:off x="5292080" y="1844824"/>
            <a:ext cx="1224136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endCxn id="7" idx="2"/>
          </p:cNvCxnSpPr>
          <p:nvPr/>
        </p:nvCxnSpPr>
        <p:spPr>
          <a:xfrm rot="5400000" flipH="1" flipV="1">
            <a:off x="4506091" y="2030943"/>
            <a:ext cx="671879" cy="2520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5364088" y="908720"/>
            <a:ext cx="1152128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t2.gstatic.com/images?q=tbn:ANd9GcR85Dlt2HhzxEeIdwiCB8lV6CWFzOH_21TV6Kq6ir6waszmC9H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412776"/>
            <a:ext cx="4320480" cy="3780422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 rot="3650257">
            <a:off x="4124127" y="2809952"/>
            <a:ext cx="56580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64C72D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 r a c i a s</a:t>
            </a:r>
            <a:endParaRPr lang="es-ES" sz="5400" b="1" cap="none" spc="0" dirty="0">
              <a:ln w="17780" cmpd="sng">
                <a:solidFill>
                  <a:srgbClr val="64C72D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80</TotalTime>
  <Words>345</Words>
  <Application>Microsoft Office PowerPoint</Application>
  <PresentationFormat>Presentación en pantalla (4:3)</PresentationFormat>
  <Paragraphs>62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Papel</vt:lpstr>
      <vt:lpstr>C  o g n o s c i t i vi s m o</vt:lpstr>
      <vt:lpstr> I N D I C E :</vt:lpstr>
      <vt:lpstr>I N T E G R A N T E S :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 o g n o s c i t i vi s m o</dc:title>
  <dc:creator>Valued Acer Customer</dc:creator>
  <cp:lastModifiedBy>Valued Acer Customer</cp:lastModifiedBy>
  <cp:revision>1</cp:revision>
  <dcterms:created xsi:type="dcterms:W3CDTF">2011-08-23T01:24:57Z</dcterms:created>
  <dcterms:modified xsi:type="dcterms:W3CDTF">2011-08-23T02:45:28Z</dcterms:modified>
</cp:coreProperties>
</file>