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3" r:id="rId3"/>
    <p:sldId id="276" r:id="rId4"/>
    <p:sldId id="263" r:id="rId5"/>
    <p:sldId id="265" r:id="rId6"/>
    <p:sldId id="279" r:id="rId7"/>
    <p:sldId id="266" r:id="rId8"/>
    <p:sldId id="278" r:id="rId9"/>
    <p:sldId id="256" r:id="rId10"/>
    <p:sldId id="280" r:id="rId11"/>
    <p:sldId id="281" r:id="rId12"/>
    <p:sldId id="258" r:id="rId13"/>
    <p:sldId id="259" r:id="rId14"/>
    <p:sldId id="260" r:id="rId15"/>
    <p:sldId id="277" r:id="rId16"/>
    <p:sldId id="28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FF"/>
    <a:srgbClr val="FFFFFF"/>
    <a:srgbClr val="00FFFF"/>
    <a:srgbClr val="FF0066"/>
    <a:srgbClr val="0000CC"/>
    <a:srgbClr val="660066"/>
    <a:srgbClr val="FF3300"/>
    <a:srgbClr val="FF0000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0" autoAdjust="0"/>
    <p:restoredTop sz="90000" autoAdjust="0"/>
  </p:normalViewPr>
  <p:slideViewPr>
    <p:cSldViewPr>
      <p:cViewPr varScale="1">
        <p:scale>
          <a:sx n="69" d="100"/>
          <a:sy n="69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FA8CE-C157-41FA-A9FD-0DA9B36DCFE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6FCFC-23EE-4059-89E7-C12DDA08FF6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FCFC-23EE-4059-89E7-C12DDA08FF6A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FCFC-23EE-4059-89E7-C12DDA08FF6A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2C9DC-88FF-4B7E-9492-D39AFE1F9590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83D8-B7E6-4D35-B05C-F2E1D442FC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neurocapitalhumano.com.ar/imagenes/mente_h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3600" b="1" dirty="0" smtClean="0"/>
              <a:t>UNIVERSIDAD NACIONAL AUTONOMA DE MÉXICO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3600" b="1" dirty="0" smtClean="0"/>
              <a:t>CCH AZCAPOTZALCO</a:t>
            </a:r>
            <a:br>
              <a:rPr lang="es-MX" sz="3600" b="1" dirty="0" smtClean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PSICOLOGÍA </a:t>
            </a:r>
            <a:r>
              <a:rPr lang="es-MX" sz="3100" b="1" dirty="0" smtClean="0"/>
              <a:t/>
            </a:r>
            <a:br>
              <a:rPr lang="es-MX" sz="3100" b="1" dirty="0" smtClean="0"/>
            </a:br>
            <a:r>
              <a:rPr lang="es-MX" sz="3100" b="1" dirty="0" smtClean="0"/>
              <a:t/>
            </a:r>
            <a:br>
              <a:rPr lang="es-MX" sz="3100" b="1" dirty="0" smtClean="0"/>
            </a:br>
            <a:r>
              <a:rPr lang="es-MX" sz="3600" b="1" dirty="0" smtClean="0"/>
              <a:t>COGNITIVISMO</a:t>
            </a:r>
            <a:br>
              <a:rPr lang="es-MX" sz="3600" b="1" dirty="0" smtClean="0"/>
            </a:br>
            <a:r>
              <a:rPr lang="es-MX" sz="3100" b="1" dirty="0" smtClean="0"/>
              <a:t/>
            </a:r>
            <a:br>
              <a:rPr lang="es-MX" sz="3100" b="1" dirty="0" smtClean="0"/>
            </a:br>
            <a:r>
              <a:rPr lang="es-MX" sz="2800" b="1" dirty="0" smtClean="0"/>
              <a:t>Alumnos:</a:t>
            </a:r>
            <a:br>
              <a:rPr lang="es-MX" sz="2800" b="1" dirty="0" smtClean="0"/>
            </a:br>
            <a:r>
              <a:rPr lang="es-MX" sz="2800" b="1" dirty="0" smtClean="0"/>
              <a:t>Daniel </a:t>
            </a:r>
            <a:br>
              <a:rPr lang="es-MX" sz="2800" b="1" dirty="0" smtClean="0"/>
            </a:br>
            <a:r>
              <a:rPr lang="es-MX" sz="2800" b="1" dirty="0" smtClean="0"/>
              <a:t>Pedro</a:t>
            </a:r>
            <a:br>
              <a:rPr lang="es-MX" sz="2800" b="1" dirty="0" smtClean="0"/>
            </a:br>
            <a:r>
              <a:rPr lang="es-MX" sz="2800" b="1" dirty="0" smtClean="0"/>
              <a:t>La chava </a:t>
            </a:r>
            <a:br>
              <a:rPr lang="es-MX" sz="2800" b="1" dirty="0" smtClean="0"/>
            </a:br>
            <a:r>
              <a:rPr lang="es-MX" sz="2800" b="1" dirty="0" smtClean="0"/>
              <a:t>Odet </a:t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Grupo: 518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 </a:t>
            </a:r>
            <a:br>
              <a:rPr lang="es-MX" sz="2800" dirty="0" smtClean="0"/>
            </a:b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4.bp.blogspot.com/_RsyKBL2MDYk/SgOB-prI9sI/AAAAAAAALz8/Q4vnVHa9FgI/s400/Ni%C3%B1os+infanc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3714750" cy="4357693"/>
          </a:xfrm>
          <a:prstGeom prst="rect">
            <a:avLst/>
          </a:prstGeom>
          <a:noFill/>
          <a:scene3d>
            <a:camera prst="orthographicFront">
              <a:rot lat="2400000" lon="0" rev="1200000"/>
            </a:camera>
            <a:lightRig rig="threePt" dir="t"/>
          </a:scene3d>
        </p:spPr>
      </p:pic>
      <p:sp>
        <p:nvSpPr>
          <p:cNvPr id="35844" name="AutoShape 4" descr="data:image/jpg;base64,/9j/4AAQSkZJRgABAQAAAQABAAD/2wBDAAkGBwgHBgkIBwgKCgkLDRYPDQwMDRsUFRAWIB0iIiAdHx8kKDQsJCYxJx8fLT0tMTU3Ojo6Iys/RD84QzQ5Ojf/2wBDAQoKCg0MDRoPDxo3JR8lNzc3Nzc3Nzc3Nzc3Nzc3Nzc3Nzc3Nzc3Nzc3Nzc3Nzc3Nzc3Nzc3Nzc3Nzc3Nzc3Nzf/wAARCACMALkDASIAAhEBAxEB/8QAHAAAAQUBAQEAAAAAAAAAAAAABAECAwUGBwAI/8QAPBAAAQMCBQEFBQYEBgMAAAAAAQACAwQRBRIhMUFRBhMiYXEUMoGR0UJSobHB8AcVI+EzQ1NikvEkY8L/xAAZAQADAQEBAAAAAAAAAAAAAAAAAQIDBAX/xAAjEQACAgICAgMAAwAAAAAAAAAAAQIRAyEEEjFBIlFhExVx/9oADAMBAAIRAxEAPwDtLdB6dFDJcus34nz+qkB8Pmmu8INtD16KzPygcsa0kWGbex2Hqh5ZAw7m52A3d9FO8G+gsOh49U0xNjOYglx+Z+iZLvwgZsD5SHSEADjgfVPe1sXuC7rXzHU/2Ur3WFzqeAP0+qGcHPJDhe52B0+J5QNa8FfNJmcQ0Fx5/wC0xsL3C4aPhsEeYmHYBzueAFG4Ee/cngW/ILNou68kVPNPTuDojl/Iq0hxjw2mj16sQGVzjo235/2TXRE6FwvzbhLwOy5ixCmkdbPlPR2iOYQQCNlkzDpezrfJF0GIupTkkJfH63IRYzSryignjnZmieHD8lJdMBV5JdKgDy8vJEAeSJUiAPJClTSgBpKbdK5NsgDzNRrvwE1/QalOOmtvIDoF61hfk/u6szIsuXRvvfkoX6EgfEn96lTu2tf1KY5obY2u77LeiYgVzRqXEgdOSo5ASLWs0D3RoiJGgAucbu/eygcwuNj8G8D1QH+EF9PDbL1tp8ApGRtFy/QH5lKG5SbeJ4+QUgYAQ4m7v3sgK+xDGS37jOgP5qBzQAMujeNN/gidftWsPkPqVncc7T01EXQUt6iqP2Wcep4USaStlwhKbpFhNLHTtc+V4Y0Akkn81la7tbhcNQ+Pvn3adS0OI+YCqaz27FnF+ISHIdRCw2aPXqljpYowG5AB6LinyVej0YcOl8g6m/iRg1NNYVksbti4xOA+OivW9r21NL7TTVhey1+ix9ZhNJVwvikibZwsfP8AfVCtp/YqH2Nrnuyg2JTWcJcVU68nTMM7Rve0GSZr+oK0VPiEEseYuyHo5cHpq2qpDHLA/M1upaSukdk8dpsWgbG8/wBToVupbOVwSj+m19sp/wDVb809ssb/AHHtPxVLU0boml7LlvmhQeQdR+CuzOjTpCqGKuni2dmHRysqfEIZbB3gf0OyLCgspEt77L3CYhjgkTkiAG7+I7BI69tLZinWHwCQAk66cny8lRn+DbBozW9B1TH2aC53x+ik3Objj6qMjM4G2n2R+qaE36ISwudro6233QmvaQMsegHvHopyCBkbq46k/qkcLNAaNfs/VUHgHbGA3KB52/UqGsqqbD6d9RVyhkbRq8nfyCTFcSpsIo3SznMb2a0e893QLnWJ1dXi0vf1rvCP8OIe6z+/msMuaMNezp4/Gll+T8E2N9pqzF5DDR5qakva4NnvH6BJh1AyOIFrR5qtkYYwGsF3uIaB5lamnp8kTWjgC/yXnzm5bZ6mOKhpICfDbSyDlbZys522chJ23F1idII030KHxSOV1FK6nZmla0lreqIPhNuFLC6+mypMmUTmramojhuSSAdWnhSYditRTYkyeFz2vbYtsbeuy0vaHCWt7ypgbYP99o69Vl5KV7owYnFjtrgreORnK8Kt17O6diO10OPR+yVLDDWtbfIdnjkgqxxClEUpcBYHkHVcDwGtxXDK+CsgnzmGQPAc3e3H6L6NkdHW0UVRGbskjDmnqCLrqhNTRwZsTxsozmbtJ/yCTNJ9pocOrSp3sMby0pmQHYW9NE9k0mE0WKOh8El3N6HQhXEFTFO28bweo5Cz/duIIuCOQQm2dE7MzMy22qakLqaYpFU02LbMqBrw7qiv5hB95VZNUFusABwF4jTLffUlKzU3PqkOxceVZkvsa/7o0vv6JLWGY/AJWguOu51P6BOIJdfgbIBfZFYBpLtb6n6IHFsSgwqjkqqlxGmgG/kB5lGVU8VPC+ed4bFEC4k7acrl2NYrJjtaZjf2VhtC06fE+ajLk6KzfjYHmn+HjVVOM1hq6sWG0cV9I29P7oqeDKzbX0Q9A8RZb9UZPVMs5xOjV50m5Oz2aUfiiqgY5+NQxgaRtdI8n5D8T+C1cLbsVPhlK5rnSPb/AFZSC+/2QPdb+p9VeRjQDYJNaBbYDVR+O4VfPoLWVzON9FV1Q6LJnStornmx2TGXB/FLIbO6pod5pA4kzrSNIIvcWKymJUXscjmgeA3LCfxC1MZ1QeNUvtNG8NHiaLtPmrTMnHZn6WENjBsLBdw7KzMqezNCYgS1sIZZ2/h0t+C4bHMD3beCV2D+HlQHYXJBc3Y/NY8X/wCl0cd/Kji5cbhf0Ws8Ide2wQrWFr7HXzR84yvIUTwCdduV2nm2Rhmo6Lz2XFuFMxljqDbYapJGWNh8b7IoRWSwZblu3I4Khyu/03f8lcZczRYa7HzQ/svkVLiWp/aL3ZvqbJr9SB8T6Jfu+l1613H5LQxZ61m+bl52jQByl+16KuxzEGYZhlRWP/y22aL7lFjq3SMb28xf2uqGD0zrsZrNY89D+apo6XJGGtGyFwxsk8z6iYl0kri5zjuSVesaDbw24XnZZOcj3+PiWKPUqjTzC4AuCiqXD8s7ZXEuLRoHagHqruKkY5gdomSROa0hoWe0XSk7HUwa06ookbAqlbFVyyOJf3bBsRuUHPiVXQVcTJCJYpHBuosW32KXayuq9GhlVbUtFkQKoPFjuQh6hwO2yTiXCV6KuZt3aKIgj6It7Rc6fFRkA2sNt1NGmhjbmynyF0ZFgmAWNwpmHS1lcUYyOe4i00eMSU+zWnM30Oq7F/DeI+yyzcEBq5b26p+5rqSqaLB92E+mo/MrsP8AD+Hu+zVO+1jLd37+S3wR+dnBy5Vjr7LivblOa26Cac4Iuraoj7yMg9FSAmKbK7Zdp5gfBq2xTnsSRm7bjdPOrvQ2TERhgNgbpuX/ANh+amNi/TkJbH7gQAQOPReb73zUNPO2WNr2m4UzT47KjMUaNLjzqsD/ABNrHEUNAx1g4mR4HNrAfqt79gD0C5d25m77tYI9xFE0fMk/RZZXUGdXEj2zIHpmd1E3Lup2yys1sApKZl23sL8I4wtDb5QS3dcKjZ7MpUiXD5u8i94G2htwi5WgRF10Bh5DW6DR5MnwJsPwCODw5padwLjzCTQ4tvZnO1Elf/LTFhc3dzvcAXjdrebeaEwrDax9PSmrmM7ozmzu3J80oqaqfFnOqmshog4sawtu9x2BJ/RaAU8sABg1YeCoibyVaAKqF7PENFXvrXsOV7r234Tu1WLvp4nEODY42nO4cLkWLdqKutlLKd7ootrk+I/RawxubObLOOJLt5Z1L+d0hqW0wlaZXfZDkaZWN/xPCTtdcUoa+Wmng7gB8olDtd3Hay6/c9ywu1jkbsTq08pzx9UPFJ5fHoOY9r72IIUkbgTlVNA/uqgwtN7K0jbazieVn7NUtbKTtvGZ8CbINXxVDbedzl/Vdl7OUwo8Eoqcf5cDWn5Bctq6YVxjpDq2StjuPIPDj+AK61SG0LRtYLr461Z5XOe0goatKq8UprWez4q0Zso52h7C0rdnAilpqgs8Lkd3gy35VXUxmN+nBToajYE67ITG0WsHjN/hqp8nohqN2lx0Rd1aEZmlqX0z7sOh3HVXlJVR1ABbcEbg8LOK6wOIZHSHnROzNFnwPVcn7SMLu3VS1w0IYR6ZV1cjKfVcx/iHCaDtRQ4i0HLPHkd0Jafo5Y5VcTq4s+uUKjjLCBslcZKkPp4SA9xALvuN5P4pYpmTRB8epI0CNwynMEDi8f1ZHFzz+i4NnseUJFCGOIGjbBoF9gE+WIuZpcEbWKIDOU4N0sUVZXaigfC+KcSub3hG2bWyMjrRkIkaWoqeMa6ICVg6Kb6m6SmZPtFhJrTIG5ZY38X2WCxDslLFO1sTdCdTfZdanY38FW1MMZ1ITjklHwPLhU1tWYzCOxMLJoah1QA+NwdYvsLjzt+q19U+OL3XEtbz1Krp42xvL4iWnbwmyi9ot77iR5pyyOXkjGoYl8VQZhccr3vmc2znG9uitHyhjfEfVUrMXZEC1rvgEBimONpmZpNZDrHHyfXySWyeyS2azs8RVY/DEdTEDO/yzXa3/wCl1GHWA2+6uTfwsjeYKnEap2aaqluT0A0AHkuqUsgdE4eVl6OKNRPE5U+2QJoJu9hIPvMOUqSR4zZebIGgeGVUzfvtzW9EPXVT4Xi1/NU9HOS1bLuv156KslaWG/7sjoKpk1sxATquJpZcDnRJoa15PYfNmjtyrDvf3dUUJMDwTpco32n93TT0JlOAS4DqtTRsEVOxoHCzdMM07B/uWpboB6JslA9S8hzQ0k8rPdvMFkxvAiKdtqqFwlivyRuPiFoA0yVBJ2A1RBAcQ06pfjGrTtHI+ylflf7JWsfFMw2GZpsbea2Qc224PxV9NQUxcbQszO1LrKIUcQGVkbOmyweFemd8OY6pophIB6fNeM0ZJaHDMNxyFeuhZGwAAANFhpwExsLWtJLRdxzE9ein+Ep8r8M1UVEbAXOcABydkBLUxysY+K8jXjwujaXB3oQta6OOV7mOsR0tuVIKdkUbBlF2jwiwACl8ezRc/r4RlGYFX1EAlyiIO1a197kdbcKrxHs9ikRsO6e77rX209ToukQg91mcOnKErGMbHlAJc46AcKnx4UZ/2Oazk2IYRilMHE0rpWjmIh34brK4xUzULL1EEzA4aXjK7fPTlpv+Krqula9jxNAyVjtwWg3UrCkN8yUkcd7OsqsfE7aF7IHstle9ua/X0VDUNnpqqaOtDxUMJDw/e667gXZnD6HtC5+GZ4hICXwF/hDiRaw45080d207BUWNVDJ4n9zWsAu8DwyAH3XD8LrR41WiI8mnUgTskPYsHpYzo7KLjz3W1o6v+iATqsZFFLTztglYWFnBVpNXGmh8Orth6qoS6qjGcezs0PtzIJ2yF2jTr6IrEcr4+8Ybg6j0WAe6epOaRxN+L6LR4JWPNH7LObmMeHzar7WZ9aJHEsNwbIumxC4DJTdCyaoCQuY4gqU6G1ZoZ3NecwOn5qPP5BUsVW9uhJI6FEfzH/Y1PsT1LHDmZ6poHGpWjebMOyosDH/kO9Fd1HulWzJHqf8Aw83UkqXLqTokj0YE4oGREAnYJhbrcC1tApRwo3b24QMiczvBlJHmF54J04UrtB8EPUTPY2zbbJBYNU2jc1rSRmO6WF73OtbML6qIvL5fEdhoj6ZosPVCQD5HiOPYaC6rpZv8xzDbgg7Iuu2AvudUBUmxIG3RJjSI3HvHX0II3UDm2vbVNicRPkBOUlWfcRuYSW62SoorMPo4zUmrcwDuhv5p0ZMz3TNvd3HRHYiBBhx7oBua10HS6Mbbom9RIW5nqikiniDZQD521CAnwSjkAu6W428SuLXcboebTZRRrbKSbCDEL08mb/a/Q/NRYfDM2qLpA5gYOeVZTuIUQe4jUpWUOe+zlBMWvGm6iqJHBu6r4p5HPNylYUTkkOKTP5pjnE6lMzeQSKP/2Q=="/>
          <p:cNvSpPr>
            <a:spLocks noChangeAspect="1" noChangeArrowheads="1"/>
          </p:cNvSpPr>
          <p:nvPr/>
        </p:nvSpPr>
        <p:spPr bwMode="auto">
          <a:xfrm>
            <a:off x="120650" y="-598488"/>
            <a:ext cx="161925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846" name="AutoShape 6" descr="data:image/jpg;base64,/9j/4AAQSkZJRgABAQAAAQABAAD/2wBDAAkGBwgHBgkIBwgKCgkLDRYPDQwMDRsUFRAWIB0iIiAdHx8kKDQsJCYxJx8fLT0tMTU3Ojo6Iys/RD84QzQ5Ojf/2wBDAQoKCg0MDRoPDxo3JR8lNzc3Nzc3Nzc3Nzc3Nzc3Nzc3Nzc3Nzc3Nzc3Nzc3Nzc3Nzc3Nzc3Nzc3Nzc3Nzc3Nzf/wAARCACMALkDASIAAhEBAxEB/8QAHAAAAQUBAQEAAAAAAAAAAAAABAECAwUGBwAI/8QAPBAAAQMCBQEFBQYEBgMAAAAAAQACAwQRBRIhMUFRBhMiYXEUMoGR0UJSobHB8AcVI+EzQ1NikvEkY8L/xAAZAQADAQEBAAAAAAAAAAAAAAAAAQIDBAX/xAAjEQACAgICAgMAAwAAAAAAAAAAAQIRAyEEEjFBIlFhExVx/9oADAMBAAIRAxEAPwDtLdB6dFDJcus34nz+qkB8Pmmu8INtD16KzPygcsa0kWGbex2Hqh5ZAw7m52A3d9FO8G+gsOh49U0xNjOYglx+Z+iZLvwgZsD5SHSEADjgfVPe1sXuC7rXzHU/2Ur3WFzqeAP0+qGcHPJDhe52B0+J5QNa8FfNJmcQ0Fx5/wC0xsL3C4aPhsEeYmHYBzueAFG4Ee/cngW/ILNou68kVPNPTuDojl/Iq0hxjw2mj16sQGVzjo235/2TXRE6FwvzbhLwOy5ixCmkdbPlPR2iOYQQCNlkzDpezrfJF0GIupTkkJfH63IRYzSryignjnZmieHD8lJdMBV5JdKgDy8vJEAeSJUiAPJClTSgBpKbdK5NsgDzNRrvwE1/QalOOmtvIDoF61hfk/u6szIsuXRvvfkoX6EgfEn96lTu2tf1KY5obY2u77LeiYgVzRqXEgdOSo5ASLWs0D3RoiJGgAucbu/eygcwuNj8G8D1QH+EF9PDbL1tp8ApGRtFy/QH5lKG5SbeJ4+QUgYAQ4m7v3sgK+xDGS37jOgP5qBzQAMujeNN/gidftWsPkPqVncc7T01EXQUt6iqP2Wcep4USaStlwhKbpFhNLHTtc+V4Y0Akkn81la7tbhcNQ+Pvn3adS0OI+YCqaz27FnF+ISHIdRCw2aPXqljpYowG5AB6LinyVej0YcOl8g6m/iRg1NNYVksbti4xOA+OivW9r21NL7TTVhey1+ix9ZhNJVwvikibZwsfP8AfVCtp/YqH2Nrnuyg2JTWcJcVU68nTMM7Rve0GSZr+oK0VPiEEseYuyHo5cHpq2qpDHLA/M1upaSukdk8dpsWgbG8/wBToVupbOVwSj+m19sp/wDVb809ssb/AHHtPxVLU0boml7LlvmhQeQdR+CuzOjTpCqGKuni2dmHRysqfEIZbB3gf0OyLCgspEt77L3CYhjgkTkiAG7+I7BI69tLZinWHwCQAk66cny8lRn+DbBozW9B1TH2aC53x+ik3Objj6qMjM4G2n2R+qaE36ISwudro6233QmvaQMsegHvHopyCBkbq46k/qkcLNAaNfs/VUHgHbGA3KB52/UqGsqqbD6d9RVyhkbRq8nfyCTFcSpsIo3SznMb2a0e893QLnWJ1dXi0vf1rvCP8OIe6z+/msMuaMNezp4/Gll+T8E2N9pqzF5DDR5qakva4NnvH6BJh1AyOIFrR5qtkYYwGsF3uIaB5lamnp8kTWjgC/yXnzm5bZ6mOKhpICfDbSyDlbZys522chJ23F1idII030KHxSOV1FK6nZmla0lreqIPhNuFLC6+mypMmUTmramojhuSSAdWnhSYditRTYkyeFz2vbYtsbeuy0vaHCWt7ypgbYP99o69Vl5KV7owYnFjtrgreORnK8Kt17O6diO10OPR+yVLDDWtbfIdnjkgqxxClEUpcBYHkHVcDwGtxXDK+CsgnzmGQPAc3e3H6L6NkdHW0UVRGbskjDmnqCLrqhNTRwZsTxsozmbtJ/yCTNJ9pocOrSp3sMby0pmQHYW9NE9k0mE0WKOh8El3N6HQhXEFTFO28bweo5Cz/duIIuCOQQm2dE7MzMy22qakLqaYpFU02LbMqBrw7qiv5hB95VZNUFusABwF4jTLffUlKzU3PqkOxceVZkvsa/7o0vv6JLWGY/AJWguOu51P6BOIJdfgbIBfZFYBpLtb6n6IHFsSgwqjkqqlxGmgG/kB5lGVU8VPC+ed4bFEC4k7acrl2NYrJjtaZjf2VhtC06fE+ajLk6KzfjYHmn+HjVVOM1hq6sWG0cV9I29P7oqeDKzbX0Q9A8RZb9UZPVMs5xOjV50m5Oz2aUfiiqgY5+NQxgaRtdI8n5D8T+C1cLbsVPhlK5rnSPb/AFZSC+/2QPdb+p9VeRjQDYJNaBbYDVR+O4VfPoLWVzON9FV1Q6LJnStornmx2TGXB/FLIbO6pod5pA4kzrSNIIvcWKymJUXscjmgeA3LCfxC1MZ1QeNUvtNG8NHiaLtPmrTMnHZn6WENjBsLBdw7KzMqezNCYgS1sIZZ2/h0t+C4bHMD3beCV2D+HlQHYXJBc3Y/NY8X/wCl0cd/Kji5cbhf0Ws8Ide2wQrWFr7HXzR84yvIUTwCdduV2nm2Rhmo6Lz2XFuFMxljqDbYapJGWNh8b7IoRWSwZblu3I4Khyu/03f8lcZczRYa7HzQ/svkVLiWp/aL3ZvqbJr9SB8T6Jfu+l1613H5LQxZ61m+bl52jQByl+16KuxzEGYZhlRWP/y22aL7lFjq3SMb28xf2uqGD0zrsZrNY89D+apo6XJGGtGyFwxsk8z6iYl0kri5zjuSVesaDbw24XnZZOcj3+PiWKPUqjTzC4AuCiqXD8s7ZXEuLRoHagHqruKkY5gdomSROa0hoWe0XSk7HUwa06ookbAqlbFVyyOJf3bBsRuUHPiVXQVcTJCJYpHBuosW32KXayuq9GhlVbUtFkQKoPFjuQh6hwO2yTiXCV6KuZt3aKIgj6It7Rc6fFRkA2sNt1NGmhjbmynyF0ZFgmAWNwpmHS1lcUYyOe4i00eMSU+zWnM30Oq7F/DeI+yyzcEBq5b26p+5rqSqaLB92E+mo/MrsP8AD+Hu+zVO+1jLd37+S3wR+dnBy5Vjr7LivblOa26Cac4Iuraoj7yMg9FSAmKbK7Zdp5gfBq2xTnsSRm7bjdPOrvQ2TERhgNgbpuX/ANh+amNi/TkJbH7gQAQOPReb73zUNPO2WNr2m4UzT47KjMUaNLjzqsD/ABNrHEUNAx1g4mR4HNrAfqt79gD0C5d25m77tYI9xFE0fMk/RZZXUGdXEj2zIHpmd1E3Lup2yys1sApKZl23sL8I4wtDb5QS3dcKjZ7MpUiXD5u8i94G2htwi5WgRF10Bh5DW6DR5MnwJsPwCODw5padwLjzCTQ4tvZnO1Elf/LTFhc3dzvcAXjdrebeaEwrDax9PSmrmM7ozmzu3J80oqaqfFnOqmshog4sawtu9x2BJ/RaAU8sABg1YeCoibyVaAKqF7PENFXvrXsOV7r234Tu1WLvp4nEODY42nO4cLkWLdqKutlLKd7ootrk+I/RawxubObLOOJLt5Z1L+d0hqW0wlaZXfZDkaZWN/xPCTtdcUoa+Wmng7gB8olDtd3Hay6/c9ywu1jkbsTq08pzx9UPFJ5fHoOY9r72IIUkbgTlVNA/uqgwtN7K0jbazieVn7NUtbKTtvGZ8CbINXxVDbedzl/Vdl7OUwo8Eoqcf5cDWn5Bctq6YVxjpDq2StjuPIPDj+AK61SG0LRtYLr461Z5XOe0goatKq8UprWez4q0Zso52h7C0rdnAilpqgs8Lkd3gy35VXUxmN+nBToajYE67ITG0WsHjN/hqp8nohqN2lx0Rd1aEZmlqX0z7sOh3HVXlJVR1ABbcEbg8LOK6wOIZHSHnROzNFnwPVcn7SMLu3VS1w0IYR6ZV1cjKfVcx/iHCaDtRQ4i0HLPHkd0Jafo5Y5VcTq4s+uUKjjLCBslcZKkPp4SA9xALvuN5P4pYpmTRB8epI0CNwynMEDi8f1ZHFzz+i4NnseUJFCGOIGjbBoF9gE+WIuZpcEbWKIDOU4N0sUVZXaigfC+KcSub3hG2bWyMjrRkIkaWoqeMa6ICVg6Kb6m6SmZPtFhJrTIG5ZY38X2WCxDslLFO1sTdCdTfZdanY38FW1MMZ1ITjklHwPLhU1tWYzCOxMLJoah1QA+NwdYvsLjzt+q19U+OL3XEtbz1Krp42xvL4iWnbwmyi9ot77iR5pyyOXkjGoYl8VQZhccr3vmc2znG9uitHyhjfEfVUrMXZEC1rvgEBimONpmZpNZDrHHyfXySWyeyS2azs8RVY/DEdTEDO/yzXa3/wCl1GHWA2+6uTfwsjeYKnEap2aaqluT0A0AHkuqUsgdE4eVl6OKNRPE5U+2QJoJu9hIPvMOUqSR4zZebIGgeGVUzfvtzW9EPXVT4Xi1/NU9HOS1bLuv156KslaWG/7sjoKpk1sxATquJpZcDnRJoa15PYfNmjtyrDvf3dUUJMDwTpco32n93TT0JlOAS4DqtTRsEVOxoHCzdMM07B/uWpboB6JslA9S8hzQ0k8rPdvMFkxvAiKdtqqFwlivyRuPiFoA0yVBJ2A1RBAcQ06pfjGrTtHI+ylflf7JWsfFMw2GZpsbea2Qc224PxV9NQUxcbQszO1LrKIUcQGVkbOmyweFemd8OY6pophIB6fNeM0ZJaHDMNxyFeuhZGwAAANFhpwExsLWtJLRdxzE9ein+Ep8r8M1UVEbAXOcABydkBLUxysY+K8jXjwujaXB3oQta6OOV7mOsR0tuVIKdkUbBlF2jwiwACl8ezRc/r4RlGYFX1EAlyiIO1a197kdbcKrxHs9ikRsO6e77rX209ToukQg91mcOnKErGMbHlAJc46AcKnx4UZ/2Oazk2IYRilMHE0rpWjmIh34brK4xUzULL1EEzA4aXjK7fPTlpv+Krqula9jxNAyVjtwWg3UrCkN8yUkcd7OsqsfE7aF7IHstle9ua/X0VDUNnpqqaOtDxUMJDw/e667gXZnD6HtC5+GZ4hICXwF/hDiRaw45080d207BUWNVDJ4n9zWsAu8DwyAH3XD8LrR41WiI8mnUgTskPYsHpYzo7KLjz3W1o6v+iATqsZFFLTztglYWFnBVpNXGmh8Orth6qoS6qjGcezs0PtzIJ2yF2jTr6IrEcr4+8Ybg6j0WAe6epOaRxN+L6LR4JWPNH7LObmMeHzar7WZ9aJHEsNwbIumxC4DJTdCyaoCQuY4gqU6G1ZoZ3NecwOn5qPP5BUsVW9uhJI6FEfzH/Y1PsT1LHDmZ6poHGpWjebMOyosDH/kO9Fd1HulWzJHqf8Aw83UkqXLqTokj0YE4oGREAnYJhbrcC1tApRwo3b24QMiczvBlJHmF54J04UrtB8EPUTPY2zbbJBYNU2jc1rSRmO6WF73OtbML6qIvL5fEdhoj6ZosPVCQD5HiOPYaC6rpZv8xzDbgg7Iuu2AvudUBUmxIG3RJjSI3HvHX0II3UDm2vbVNicRPkBOUlWfcRuYSW62SoorMPo4zUmrcwDuhv5p0ZMz3TNvd3HRHYiBBhx7oBua10HS6Mbbom9RIW5nqikiniDZQD521CAnwSjkAu6W428SuLXcboebTZRRrbKSbCDEL08mb/a/Q/NRYfDM2qLpA5gYOeVZTuIUQe4jUpWUOe+zlBMWvGm6iqJHBu6r4p5HPNylYUTkkOKTP5pjnE6lMzeQSKP/2Q=="/>
          <p:cNvSpPr>
            <a:spLocks noChangeAspect="1" noChangeArrowheads="1"/>
          </p:cNvSpPr>
          <p:nvPr/>
        </p:nvSpPr>
        <p:spPr bwMode="auto">
          <a:xfrm>
            <a:off x="120650" y="-598488"/>
            <a:ext cx="161925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5848" name="Picture 8" descr="http://www.bebes.net/wp-content/uploads/2011/01/Beb%C3%A9s-que-hacen-ruido-al-respir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123246"/>
            <a:ext cx="4429156" cy="3058480"/>
          </a:xfrm>
          <a:prstGeom prst="rect">
            <a:avLst/>
          </a:prstGeom>
          <a:noFill/>
          <a:scene3d>
            <a:camera prst="orthographicFront">
              <a:rot lat="1800000" lon="0" rev="0"/>
            </a:camera>
            <a:lightRig rig="threePt" dir="t"/>
          </a:scene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369072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214288"/>
          <a:ext cx="8143932" cy="650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896043">
                <a:tc>
                  <a:txBody>
                    <a:bodyPr/>
                    <a:lstStyle/>
                    <a:p>
                      <a:r>
                        <a:rPr lang="es-MX" dirty="0" smtClean="0"/>
                        <a:t> </a:t>
                      </a:r>
                    </a:p>
                    <a:p>
                      <a:r>
                        <a:rPr lang="es-MX" dirty="0" err="1" smtClean="0"/>
                        <a:t>Subetapas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Edades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</a:tr>
              <a:tr h="1164853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Uso de reflejos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Nacimiento de un mes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Ejercen</a:t>
                      </a:r>
                      <a:r>
                        <a:rPr lang="es-MX" baseline="0" dirty="0" smtClean="0"/>
                        <a:t> reflejos innatos y adquieren cierto control sobre ellos.</a:t>
                      </a:r>
                      <a:endParaRPr lang="es-MX" dirty="0"/>
                    </a:p>
                  </a:txBody>
                  <a:tcPr/>
                </a:tc>
              </a:tr>
              <a:tr h="1248149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Reacciones circulares primarias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           1</a:t>
                      </a:r>
                      <a:r>
                        <a:rPr lang="es-MX" baseline="0" dirty="0" smtClean="0"/>
                        <a:t> a 4 meses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Repiten conductas agradables , comienzan</a:t>
                      </a:r>
                      <a:r>
                        <a:rPr lang="es-MX" baseline="0" dirty="0" smtClean="0"/>
                        <a:t> a coordinar la información sensorial.</a:t>
                      </a:r>
                      <a:endParaRPr lang="es-MX" dirty="0"/>
                    </a:p>
                  </a:txBody>
                  <a:tcPr/>
                </a:tc>
              </a:tr>
              <a:tr h="928309">
                <a:tc>
                  <a:txBody>
                    <a:bodyPr/>
                    <a:lstStyle/>
                    <a:p>
                      <a:r>
                        <a:rPr lang="es-MX" dirty="0" smtClean="0"/>
                        <a:t>Reacciones</a:t>
                      </a:r>
                      <a:r>
                        <a:rPr lang="es-MX" baseline="0" dirty="0" smtClean="0"/>
                        <a:t> circulares secundarias.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</a:t>
                      </a:r>
                    </a:p>
                    <a:p>
                      <a:r>
                        <a:rPr lang="es-MX" dirty="0" smtClean="0"/>
                        <a:t>            4 a 8 meses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 interesan mas en el ambiente.</a:t>
                      </a:r>
                      <a:endParaRPr lang="es-MX" dirty="0"/>
                    </a:p>
                  </a:txBody>
                  <a:tcPr/>
                </a:tc>
              </a:tr>
              <a:tr h="806437">
                <a:tc>
                  <a:txBody>
                    <a:bodyPr/>
                    <a:lstStyle/>
                    <a:p>
                      <a:r>
                        <a:rPr lang="es-MX" dirty="0" smtClean="0"/>
                        <a:t>Coordinación de esquemas secundarios.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            8 a 12 meses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Son capaces de anticipar sucesos.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1314194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Combinaciones</a:t>
                      </a:r>
                      <a:r>
                        <a:rPr lang="es-MX" baseline="0" dirty="0" smtClean="0"/>
                        <a:t> mentales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             18 a 24 meses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pensamiento simbólicos permite comiencen a pensar sobre los eventos y anticipar las consecuencias.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HERMANN EBBINGHAUS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       1850-1909 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Filósofo y psicólogo</a:t>
            </a:r>
            <a:r>
              <a:rPr lang="es-MX" sz="2200" dirty="0">
                <a:latin typeface="Century Gothic" pitchFamily="34" charset="0"/>
              </a:rPr>
              <a:t> </a:t>
            </a:r>
            <a:endParaRPr lang="es-MX" sz="2200" dirty="0" smtClean="0">
              <a:latin typeface="Century Gothic" pitchFamily="34" charset="0"/>
            </a:endParaRP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   alemán. Adoptó el método de 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 </a:t>
            </a:r>
            <a:r>
              <a:rPr lang="es-MX" sz="2200" dirty="0" err="1" smtClean="0">
                <a:latin typeface="Century Gothic" pitchFamily="34" charset="0"/>
              </a:rPr>
              <a:t>Fechner</a:t>
            </a:r>
            <a:r>
              <a:rPr lang="es-MX" sz="2200" dirty="0" smtClean="0">
                <a:latin typeface="Century Gothic" pitchFamily="34" charset="0"/>
              </a:rPr>
              <a:t> al problema de la 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      medición de la memoria. Empleó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la repetición como medida para 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la memoria y, usándose a sí mismo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 como sujeto experimental y poesías 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y series de sílabas sin sentido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consonante-vocal-consonante </a:t>
            </a:r>
          </a:p>
          <a:p>
            <a:pPr algn="r">
              <a:buNone/>
            </a:pPr>
            <a:r>
              <a:rPr lang="es-MX" sz="2200" dirty="0" smtClean="0">
                <a:latin typeface="Century Gothic" pitchFamily="34" charset="0"/>
              </a:rPr>
              <a:t>       como instrumento afrontó su estudio</a:t>
            </a:r>
            <a:r>
              <a:rPr lang="es-MX" sz="2800" dirty="0" smtClean="0">
                <a:latin typeface="Century Gothic" pitchFamily="34" charset="0"/>
              </a:rPr>
              <a:t>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220px-Ebbinghau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2011680" cy="396044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JEROME BRUNER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En 1960 fundó el </a:t>
            </a:r>
            <a:r>
              <a:rPr lang="es-MX" sz="2800" dirty="0">
                <a:latin typeface="Century Gothic" pitchFamily="34" charset="0"/>
              </a:rPr>
              <a:t>Centro de </a:t>
            </a:r>
            <a:endParaRPr lang="es-MX" sz="28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Estudios </a:t>
            </a:r>
            <a:r>
              <a:rPr lang="es-MX" sz="2800" dirty="0">
                <a:latin typeface="Century Gothic" pitchFamily="34" charset="0"/>
              </a:rPr>
              <a:t>Cognitivos</a:t>
            </a:r>
            <a:r>
              <a:rPr lang="es-MX" sz="2800" dirty="0" smtClean="0">
                <a:latin typeface="Century Gothic" pitchFamily="34" charset="0"/>
              </a:rPr>
              <a:t> de la 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Universidad de Harvard y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, aunque no es el inventor, 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fue quien impulsó la psicología  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cognitiva. 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Su teoría cognitiva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 del descubrimiento, desarrolla, 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entre otras, la idea de </a:t>
            </a:r>
            <a:r>
              <a:rPr lang="es-MX" sz="2800" i="1" dirty="0" smtClean="0">
                <a:latin typeface="Century Gothic" pitchFamily="34" charset="0"/>
              </a:rPr>
              <a:t>andamiaje</a:t>
            </a:r>
            <a:r>
              <a:rPr lang="es-MX" sz="2800" dirty="0" smtClean="0">
                <a:latin typeface="Century Gothic" pitchFamily="34" charset="0"/>
              </a:rPr>
              <a:t>,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 la cual retoma de la Teoría </a:t>
            </a:r>
          </a:p>
          <a:p>
            <a:pPr>
              <a:buNone/>
            </a:pPr>
            <a:r>
              <a:rPr lang="es-MX" sz="2800" dirty="0" smtClean="0">
                <a:latin typeface="Century Gothic" pitchFamily="34" charset="0"/>
              </a:rPr>
              <a:t>Socio-histórica de </a:t>
            </a:r>
            <a:r>
              <a:rPr lang="es-MX" sz="2800" dirty="0" err="1" smtClean="0">
                <a:latin typeface="Century Gothic" pitchFamily="34" charset="0"/>
              </a:rPr>
              <a:t>Lev</a:t>
            </a:r>
            <a:r>
              <a:rPr lang="es-MX" sz="2800" dirty="0" smtClean="0">
                <a:latin typeface="Century Gothic" pitchFamily="34" charset="0"/>
              </a:rPr>
              <a:t> </a:t>
            </a:r>
            <a:r>
              <a:rPr lang="es-MX" sz="2800" dirty="0" err="1" smtClean="0">
                <a:latin typeface="Century Gothic" pitchFamily="34" charset="0"/>
              </a:rPr>
              <a:t>Vygotski</a:t>
            </a:r>
            <a:r>
              <a:rPr lang="es-MX" sz="2800" dirty="0" smtClean="0">
                <a:latin typeface="Century Gothic" pitchFamily="34" charset="0"/>
              </a:rPr>
              <a:t>.</a:t>
            </a:r>
          </a:p>
          <a:p>
            <a:endParaRPr lang="es-MX" dirty="0"/>
          </a:p>
        </p:txBody>
      </p:sp>
      <p:pic>
        <p:nvPicPr>
          <p:cNvPr id="5" name="4 Imagen" descr="aa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714488"/>
            <a:ext cx="2160240" cy="3951312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itchFamily="34" charset="0"/>
              </a:rPr>
              <a:t>HERBERT ALEXANDER SIMON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s-MX" sz="2400" dirty="0" smtClean="0">
                <a:latin typeface="Century Gothic" pitchFamily="34" charset="0"/>
              </a:rPr>
              <a:t>     </a:t>
            </a:r>
          </a:p>
          <a:p>
            <a:pPr algn="r">
              <a:buNone/>
            </a:pPr>
            <a:r>
              <a:rPr lang="es-MX" sz="2400" dirty="0" smtClean="0">
                <a:latin typeface="Century Gothic" pitchFamily="34" charset="0"/>
              </a:rPr>
              <a:t>Recibió la Premio </a:t>
            </a:r>
            <a:r>
              <a:rPr lang="es-MX" sz="2400" dirty="0" err="1" smtClean="0">
                <a:latin typeface="Century Gothic" pitchFamily="34" charset="0"/>
              </a:rPr>
              <a:t>Turing</a:t>
            </a:r>
            <a:r>
              <a:rPr lang="es-MX" sz="2400" dirty="0" smtClean="0">
                <a:latin typeface="Century Gothic" pitchFamily="34" charset="0"/>
              </a:rPr>
              <a:t> de la ACM </a:t>
            </a:r>
          </a:p>
          <a:p>
            <a:pPr algn="r">
              <a:buNone/>
            </a:pPr>
            <a:r>
              <a:rPr lang="es-MX" sz="2400" dirty="0">
                <a:latin typeface="Century Gothic" pitchFamily="34" charset="0"/>
              </a:rPr>
              <a:t> </a:t>
            </a:r>
            <a:r>
              <a:rPr lang="es-MX" sz="2400" dirty="0" smtClean="0">
                <a:latin typeface="Century Gothic" pitchFamily="34" charset="0"/>
              </a:rPr>
              <a:t>   en 1975, junto con Allen </a:t>
            </a:r>
            <a:r>
              <a:rPr lang="es-MX" sz="2400" dirty="0" err="1" smtClean="0">
                <a:latin typeface="Century Gothic" pitchFamily="34" charset="0"/>
              </a:rPr>
              <a:t>Newell</a:t>
            </a:r>
            <a:r>
              <a:rPr lang="es-MX" sz="2400" dirty="0" smtClean="0">
                <a:latin typeface="Century Gothic" pitchFamily="34" charset="0"/>
              </a:rPr>
              <a:t> por </a:t>
            </a:r>
          </a:p>
          <a:p>
            <a:pPr algn="r">
              <a:buNone/>
            </a:pPr>
            <a:r>
              <a:rPr lang="es-MX" sz="2400" dirty="0">
                <a:latin typeface="Century Gothic" pitchFamily="34" charset="0"/>
              </a:rPr>
              <a:t> </a:t>
            </a:r>
            <a:r>
              <a:rPr lang="es-MX" sz="2400" dirty="0" smtClean="0">
                <a:latin typeface="Century Gothic" pitchFamily="34" charset="0"/>
              </a:rPr>
              <a:t>   hacer «contribuciones básicas a</a:t>
            </a:r>
          </a:p>
          <a:p>
            <a:pPr algn="r">
              <a:buNone/>
            </a:pPr>
            <a:r>
              <a:rPr lang="es-MX" sz="2400" dirty="0">
                <a:latin typeface="Century Gothic" pitchFamily="34" charset="0"/>
              </a:rPr>
              <a:t> </a:t>
            </a:r>
            <a:r>
              <a:rPr lang="es-MX" sz="2400" dirty="0" smtClean="0">
                <a:latin typeface="Century Gothic" pitchFamily="34" charset="0"/>
              </a:rPr>
              <a:t>   la inteligencia artificial, la psicología </a:t>
            </a:r>
          </a:p>
          <a:p>
            <a:pPr algn="r">
              <a:buNone/>
            </a:pPr>
            <a:r>
              <a:rPr lang="es-MX" sz="2400" dirty="0">
                <a:latin typeface="Century Gothic" pitchFamily="34" charset="0"/>
              </a:rPr>
              <a:t> </a:t>
            </a:r>
            <a:r>
              <a:rPr lang="es-MX" sz="2400" dirty="0" smtClean="0">
                <a:latin typeface="Century Gothic" pitchFamily="34" charset="0"/>
              </a:rPr>
              <a:t>cognitiva humana y el </a:t>
            </a:r>
          </a:p>
          <a:p>
            <a:pPr algn="r">
              <a:buNone/>
            </a:pPr>
            <a:r>
              <a:rPr lang="es-MX" sz="2400" dirty="0" smtClean="0">
                <a:latin typeface="Century Gothic" pitchFamily="34" charset="0"/>
              </a:rPr>
              <a:t>procesamiento</a:t>
            </a:r>
          </a:p>
          <a:p>
            <a:pPr algn="r">
              <a:buNone/>
            </a:pPr>
            <a:r>
              <a:rPr lang="es-MX" sz="2400" dirty="0" smtClean="0">
                <a:latin typeface="Century Gothic" pitchFamily="34" charset="0"/>
              </a:rPr>
              <a:t> de lista.</a:t>
            </a:r>
            <a:endParaRPr lang="es-MX" sz="2400" dirty="0">
              <a:latin typeface="Century Gothic" pitchFamily="34" charset="0"/>
            </a:endParaRPr>
          </a:p>
        </p:txBody>
      </p:sp>
      <p:pic>
        <p:nvPicPr>
          <p:cNvPr id="4" name="3 Imagen" descr="jj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04864"/>
            <a:ext cx="2304256" cy="3672408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OO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500306"/>
            <a:ext cx="2232248" cy="2028056"/>
          </a:xfrm>
          <a:prstGeom prst="rect">
            <a:avLst/>
          </a:prstGeom>
        </p:spPr>
      </p:pic>
      <p:pic>
        <p:nvPicPr>
          <p:cNvPr id="33794" name="Picture 2" descr="http://www.frogx3.com/wp-content/uploads/2008/08/colorful_desktop_candy_by_alsnd12-400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0444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2800" b="1" dirty="0" smtClean="0">
                <a:solidFill>
                  <a:srgbClr val="00FFFF"/>
                </a:solidFill>
                <a:latin typeface="Arial Black" pitchFamily="34" charset="0"/>
              </a:rPr>
              <a:t>A P O R T A C I O N E S</a:t>
            </a:r>
          </a:p>
          <a:p>
            <a:pPr algn="ctr">
              <a:buNone/>
            </a:pPr>
            <a:r>
              <a:rPr lang="es-MX" sz="2800" b="1" dirty="0" smtClean="0">
                <a:solidFill>
                  <a:srgbClr val="00FFFF"/>
                </a:solidFill>
                <a:latin typeface="Arial Black" pitchFamily="34" charset="0"/>
              </a:rPr>
              <a:t>SEIS ENFOQUES</a:t>
            </a:r>
          </a:p>
          <a:p>
            <a:pPr>
              <a:buNone/>
            </a:pPr>
            <a:r>
              <a:rPr lang="es-MX" sz="1800" b="1" dirty="0" smtClean="0">
                <a:solidFill>
                  <a:schemeClr val="bg1"/>
                </a:solidFill>
                <a:latin typeface="Century Gothic" pitchFamily="34" charset="0"/>
              </a:rPr>
              <a:t>El</a:t>
            </a:r>
            <a:r>
              <a:rPr lang="es-MX" sz="1800" b="1" dirty="0" smtClean="0">
                <a:latin typeface="Century Gothic" pitchFamily="34" charset="0"/>
              </a:rPr>
              <a:t> enfoque conductista </a:t>
            </a:r>
            <a:r>
              <a:rPr lang="es-MX" sz="1800" b="1" dirty="0" smtClean="0">
                <a:solidFill>
                  <a:schemeClr val="bg1"/>
                </a:solidFill>
                <a:latin typeface="Century Gothic" pitchFamily="34" charset="0"/>
              </a:rPr>
              <a:t>estudia la manera en la que cambia el comportamiento en respuesta a la experiencia</a:t>
            </a:r>
            <a:r>
              <a:rPr lang="es-MX" sz="1800" b="1" dirty="0" smtClean="0">
                <a:solidFill>
                  <a:srgbClr val="00FFFF"/>
                </a:solidFill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s-MX" sz="1800" b="1" dirty="0" smtClean="0">
              <a:solidFill>
                <a:srgbClr val="00FFFF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s-MX" sz="1800" b="1" dirty="0" smtClean="0">
                <a:latin typeface="Century Gothic" pitchFamily="34" charset="0"/>
              </a:rPr>
              <a:t>El </a:t>
            </a: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enfoque psicométrico  </a:t>
            </a:r>
            <a:r>
              <a:rPr lang="es-MX" sz="1800" b="1" dirty="0" smtClean="0">
                <a:latin typeface="Century Gothic" pitchFamily="34" charset="0"/>
              </a:rPr>
              <a:t>busca medir las diferencias cuantitativas en las capacidades cognitivas por medio de pruebas que indican o predicen estas capacidades. </a:t>
            </a:r>
          </a:p>
          <a:p>
            <a:pPr>
              <a:buNone/>
            </a:pPr>
            <a:endParaRPr lang="es-MX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El </a:t>
            </a:r>
            <a:r>
              <a:rPr lang="es-MX" sz="1800" b="1" dirty="0" smtClean="0">
                <a:latin typeface="Century Gothic" pitchFamily="34" charset="0"/>
              </a:rPr>
              <a:t>enfoque </a:t>
            </a:r>
            <a:r>
              <a:rPr lang="es-MX" sz="1800" b="1" dirty="0" err="1" smtClean="0">
                <a:latin typeface="Century Gothic" pitchFamily="34" charset="0"/>
              </a:rPr>
              <a:t>piagetano</a:t>
            </a:r>
            <a:r>
              <a:rPr lang="es-MX" sz="1800" b="1" dirty="0" smtClean="0">
                <a:latin typeface="Century Gothic" pitchFamily="34" charset="0"/>
              </a:rPr>
              <a:t> </a:t>
            </a: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examina los cambios o etapas en calidad del funcionamiento cognitivo. Se ocupa  de la manera en que la mente estructura sus actividades y se adapta al ambiente. </a:t>
            </a:r>
          </a:p>
          <a:p>
            <a:pPr>
              <a:buNone/>
            </a:pPr>
            <a:endParaRPr lang="es-MX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1800" b="1" dirty="0" smtClean="0">
                <a:latin typeface="Century Gothic" pitchFamily="34" charset="0"/>
              </a:rPr>
              <a:t>El </a:t>
            </a:r>
            <a:r>
              <a:rPr lang="es-MX" sz="1800" b="1" dirty="0" smtClean="0">
                <a:solidFill>
                  <a:schemeClr val="bg1"/>
                </a:solidFill>
                <a:latin typeface="Century Gothic" pitchFamily="34" charset="0"/>
              </a:rPr>
              <a:t>enfoque de procedimiento </a:t>
            </a:r>
            <a:r>
              <a:rPr lang="es-MX" sz="1800" b="1" dirty="0" smtClean="0">
                <a:latin typeface="Century Gothic" pitchFamily="34" charset="0"/>
              </a:rPr>
              <a:t>de información se centra en los procesos  implicados en la percepción, aprendizaje y solución de problemas.</a:t>
            </a:r>
          </a:p>
          <a:p>
            <a:pPr>
              <a:buNone/>
            </a:pPr>
            <a:endParaRPr lang="es-MX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El </a:t>
            </a:r>
            <a:r>
              <a:rPr lang="es-MX" sz="1800" b="1" dirty="0" smtClean="0">
                <a:latin typeface="Century Gothic" pitchFamily="34" charset="0"/>
              </a:rPr>
              <a:t>enfoque neurociencia </a:t>
            </a: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cognitiva examina el </a:t>
            </a:r>
            <a:r>
              <a:rPr lang="es-MX" sz="1800" b="1" dirty="0" err="1" smtClean="0">
                <a:solidFill>
                  <a:srgbClr val="FFFFFF"/>
                </a:solidFill>
                <a:latin typeface="Century Gothic" pitchFamily="34" charset="0"/>
              </a:rPr>
              <a:t>hardward</a:t>
            </a: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 del sistema nervioso central. Busca identificar cuáles estructurales cerebrales  participan aspectos específicos de la cognición.</a:t>
            </a:r>
          </a:p>
          <a:p>
            <a:pPr>
              <a:buNone/>
            </a:pPr>
            <a:endParaRPr lang="es-MX" sz="1800" b="1" dirty="0" smtClean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El </a:t>
            </a:r>
            <a:r>
              <a:rPr lang="es-MX" sz="1800" b="1" dirty="0" smtClean="0">
                <a:latin typeface="Century Gothic" pitchFamily="34" charset="0"/>
              </a:rPr>
              <a:t>enfoque </a:t>
            </a:r>
            <a:r>
              <a:rPr lang="es-MX" sz="1800" b="1" dirty="0" err="1" smtClean="0">
                <a:latin typeface="Century Gothic" pitchFamily="34" charset="0"/>
              </a:rPr>
              <a:t>sociocontextual</a:t>
            </a:r>
            <a:r>
              <a:rPr lang="es-MX" sz="1800" b="1" dirty="0" smtClean="0">
                <a:latin typeface="Century Gothic" pitchFamily="34" charset="0"/>
              </a:rPr>
              <a:t> </a:t>
            </a:r>
            <a:r>
              <a:rPr lang="es-MX" sz="1800" b="1" dirty="0" smtClean="0">
                <a:solidFill>
                  <a:srgbClr val="FFFFFF"/>
                </a:solidFill>
                <a:latin typeface="Century Gothic" pitchFamily="34" charset="0"/>
              </a:rPr>
              <a:t>examina la influencia de los aspectos ambientales en el proceso de aprendizaje, en particular el papel de los padres y otros cuidadores.</a:t>
            </a:r>
          </a:p>
          <a:p>
            <a:pPr>
              <a:buNone/>
            </a:pPr>
            <a:endParaRPr lang="es-MX" sz="1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fc03.deviantart.net/fs24/i/2007/318/5/3/wallpaper_by_mixmasterang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3929066"/>
            <a:ext cx="4357718" cy="2500330"/>
          </a:xfrm>
        </p:spPr>
        <p:txBody>
          <a:bodyPr/>
          <a:lstStyle/>
          <a:p>
            <a:r>
              <a:rPr lang="es-MX" dirty="0" smtClean="0">
                <a:solidFill>
                  <a:srgbClr val="00FFFF"/>
                </a:solidFill>
              </a:rPr>
              <a:t>Gracias por su atención</a:t>
            </a:r>
            <a:endParaRPr lang="es-MX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2.bp.blogspot.com/_dUZQ3V0y7BU/TP-LK1_BWoI/AAAAAAAAAZk/AtD9JF-RT1w/s1600/Programar%2Bla%2Bmente%2Bsubconscie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-504039"/>
            <a:ext cx="8858280" cy="7008729"/>
          </a:xfrm>
          <a:prstGeom prst="rect">
            <a:avLst/>
          </a:prstGeom>
          <a:noFill/>
          <a:scene3d>
            <a:camera prst="orthographicFront">
              <a:rot lat="2400000" lon="1200000" rev="0"/>
            </a:camera>
            <a:lightRig rig="threePt" dir="t"/>
          </a:scene3d>
          <a:sp3d>
            <a:bevelB w="254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38100">
            <a:noFill/>
          </a:ln>
        </p:spPr>
        <p:txBody>
          <a:bodyPr>
            <a:normAutofit/>
            <a:scene3d>
              <a:camera prst="orthographicFront"/>
              <a:lightRig rig="threePt" dir="t"/>
            </a:scene3d>
            <a:sp3d extrusionH="76200" contourW="76200">
              <a:extrusionClr>
                <a:srgbClr val="6600CC"/>
              </a:extrusionClr>
              <a:contourClr>
                <a:srgbClr val="00B0F0"/>
              </a:contourClr>
            </a:sp3d>
          </a:bodyPr>
          <a:lstStyle/>
          <a:p>
            <a:r>
              <a:rPr lang="es-MX" sz="6600" dirty="0" smtClean="0">
                <a:solidFill>
                  <a:srgbClr val="66FFFF"/>
                </a:solidFill>
                <a:latin typeface="Arial Rounded MT Bold" pitchFamily="34" charset="0"/>
              </a:rPr>
              <a:t>C O G N I T I V I S M O</a:t>
            </a:r>
            <a:endParaRPr lang="es-MX" sz="6600" dirty="0">
              <a:solidFill>
                <a:srgbClr val="66FF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Mis documentos\Mis imágenes\3cognitivis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5065652" cy="202477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s-ES" sz="6000" dirty="0" smtClean="0">
                <a:solidFill>
                  <a:schemeClr val="bg1"/>
                </a:solidFill>
              </a:rPr>
              <a:t>objetivo</a:t>
            </a:r>
            <a:endParaRPr lang="es-ES" sz="60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643182"/>
            <a:ext cx="8748464" cy="4214818"/>
          </a:xfrm>
        </p:spPr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tx1"/>
                </a:solidFill>
              </a:rPr>
              <a:t>Por </a:t>
            </a:r>
            <a:r>
              <a:rPr lang="es-ES" sz="3600" dirty="0">
                <a:solidFill>
                  <a:schemeClr val="tx1"/>
                </a:solidFill>
              </a:rPr>
              <a:t>cognitivo entendemos el acto de conocimiento, en sus acciones de </a:t>
            </a:r>
            <a:r>
              <a:rPr lang="es-ES" sz="3600" dirty="0" smtClean="0">
                <a:solidFill>
                  <a:srgbClr val="0000CC"/>
                </a:solidFill>
              </a:rPr>
              <a:t>almacenar</a:t>
            </a:r>
          </a:p>
          <a:p>
            <a:pPr algn="l"/>
            <a:r>
              <a:rPr lang="es-ES" sz="3600" dirty="0" smtClean="0">
                <a:solidFill>
                  <a:srgbClr val="6600CC"/>
                </a:solidFill>
              </a:rPr>
              <a:t>recuperar</a:t>
            </a:r>
            <a:r>
              <a:rPr lang="es-ES" sz="3600" dirty="0" smtClean="0">
                <a:solidFill>
                  <a:schemeClr val="tx1"/>
                </a:solidFill>
              </a:rPr>
              <a:t>, </a:t>
            </a:r>
            <a:r>
              <a:rPr lang="es-ES" sz="3600" dirty="0" smtClean="0">
                <a:solidFill>
                  <a:srgbClr val="FFFF00"/>
                </a:solidFill>
              </a:rPr>
              <a:t>reconocer</a:t>
            </a:r>
            <a:r>
              <a:rPr lang="es-ES" sz="3600" dirty="0">
                <a:solidFill>
                  <a:schemeClr val="tx1"/>
                </a:solidFill>
              </a:rPr>
              <a:t>, </a:t>
            </a:r>
            <a:r>
              <a:rPr lang="es-ES" sz="3600" dirty="0">
                <a:solidFill>
                  <a:srgbClr val="00FF00"/>
                </a:solidFill>
              </a:rPr>
              <a:t>comprender</a:t>
            </a:r>
            <a:r>
              <a:rPr lang="es-ES" sz="3600" dirty="0">
                <a:solidFill>
                  <a:schemeClr val="tx1"/>
                </a:solidFill>
              </a:rPr>
              <a:t>, </a:t>
            </a:r>
            <a:r>
              <a:rPr lang="es-ES" sz="3600" dirty="0">
                <a:solidFill>
                  <a:srgbClr val="FF0066"/>
                </a:solidFill>
              </a:rPr>
              <a:t>organizar</a:t>
            </a:r>
            <a:r>
              <a:rPr lang="es-ES" sz="3600" dirty="0">
                <a:solidFill>
                  <a:schemeClr val="tx1"/>
                </a:solidFill>
              </a:rPr>
              <a:t> y </a:t>
            </a:r>
            <a:endParaRPr lang="es-ES" sz="3600" dirty="0" smtClean="0">
              <a:solidFill>
                <a:schemeClr val="tx1"/>
              </a:solidFill>
            </a:endParaRPr>
          </a:p>
          <a:p>
            <a:pPr algn="l"/>
            <a:r>
              <a:rPr lang="es-ES" sz="3600" dirty="0" smtClean="0">
                <a:solidFill>
                  <a:srgbClr val="FF0000"/>
                </a:solidFill>
              </a:rPr>
              <a:t>usar </a:t>
            </a:r>
            <a:r>
              <a:rPr lang="es-ES" sz="3600" dirty="0">
                <a:solidFill>
                  <a:srgbClr val="FF0000"/>
                </a:solidFill>
              </a:rPr>
              <a:t>la información </a:t>
            </a:r>
            <a:r>
              <a:rPr lang="es-ES" sz="3600" dirty="0">
                <a:solidFill>
                  <a:schemeClr val="tx1"/>
                </a:solidFill>
              </a:rPr>
              <a:t>recibida a través de los </a:t>
            </a:r>
            <a:r>
              <a:rPr lang="es-ES" sz="3600" dirty="0" smtClean="0">
                <a:solidFill>
                  <a:srgbClr val="CC00FF"/>
                </a:solidFill>
              </a:rPr>
              <a:t>sentidos.</a:t>
            </a:r>
            <a:endParaRPr lang="es-ES" sz="3600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4.bp.blogspot.com/-VC3qf-bIRus/TcA3NUysxUI/AAAAAAAAAMI/CkK7FiMl-YE/s1600/estrategias_aprendizaj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06" y="285728"/>
            <a:ext cx="4500594" cy="4071966"/>
          </a:xfrm>
          <a:prstGeom prst="rect">
            <a:avLst/>
          </a:prstGeom>
          <a:noFill/>
          <a:scene3d>
            <a:camera prst="orthographicFront">
              <a:rot lat="4200000" lon="0" rev="600000"/>
            </a:camera>
            <a:lightRig rig="threePt" dir="t"/>
          </a:scene3d>
        </p:spPr>
      </p:pic>
      <p:pic>
        <p:nvPicPr>
          <p:cNvPr id="14340" name="Picture 4" descr="http://agameog.blogia.com/upload/20090429170957-memo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98826"/>
            <a:ext cx="4214810" cy="3559173"/>
          </a:xfrm>
          <a:prstGeom prst="rect">
            <a:avLst/>
          </a:prstGeom>
          <a:noFill/>
          <a:scene3d>
            <a:camera prst="orthographicFront">
              <a:rot lat="3600000" lon="600000" rev="0"/>
            </a:camera>
            <a:lightRig rig="threePt" dir="t"/>
          </a:scene3d>
        </p:spPr>
      </p:pic>
      <p:pic>
        <p:nvPicPr>
          <p:cNvPr id="14338" name="Picture 2" descr="http://3.bp.blogspot.com/_HHF4nX556wM/Stg05H50w9I/AAAAAAAAAAM/S1mc9jDh1lE/s320/percepc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643445"/>
            <a:ext cx="3357586" cy="18764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98000"/>
              </a:srgbClr>
            </a:outerShdw>
          </a:effectLst>
          <a:scene3d>
            <a:camera prst="orthographicFront">
              <a:rot lat="1200000" lon="2400000" rev="1800000"/>
            </a:camera>
            <a:lightRig rig="threePt" dir="t"/>
          </a:scene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latin typeface="Century Gothic" pitchFamily="34" charset="0"/>
              </a:rPr>
              <a:t>Se encarga del estudio de la cognición</a:t>
            </a:r>
          </a:p>
          <a:p>
            <a:r>
              <a:rPr lang="es-MX" sz="2800" b="1" dirty="0" smtClean="0">
                <a:latin typeface="Century Gothic" pitchFamily="34" charset="0"/>
              </a:rPr>
              <a:t>Los procesos mentales implicados en el conocimiento.                               </a:t>
            </a:r>
            <a:r>
              <a:rPr lang="es-MX" sz="2800" b="1" dirty="0" smtClean="0">
                <a:solidFill>
                  <a:srgbClr val="00FF00"/>
                </a:solidFill>
                <a:latin typeface="Century Gothic" pitchFamily="34" charset="0"/>
              </a:rPr>
              <a:t>aprendizaje</a:t>
            </a:r>
          </a:p>
          <a:p>
            <a:pPr>
              <a:buNone/>
            </a:pPr>
            <a:endParaRPr lang="es-MX" sz="2800" b="1" dirty="0" smtClean="0">
              <a:latin typeface="Century Gothic" pitchFamily="34" charset="0"/>
            </a:endParaRPr>
          </a:p>
          <a:p>
            <a:r>
              <a:rPr lang="es-MX" sz="2800" b="1" dirty="0" smtClean="0">
                <a:latin typeface="Century Gothic" pitchFamily="34" charset="0"/>
              </a:rPr>
              <a:t>Tiene como objeto de estudio los mecanismos básicos y profundos por los que se elabora el conocimiento</a:t>
            </a:r>
            <a:r>
              <a:rPr lang="es-MX" sz="2800" dirty="0" smtClean="0">
                <a:latin typeface="Century Gothic" pitchFamily="34" charset="0"/>
              </a:rPr>
              <a:t>. </a:t>
            </a:r>
          </a:p>
          <a:p>
            <a:endParaRPr lang="es-MX" sz="2800" b="1" dirty="0" smtClean="0">
              <a:solidFill>
                <a:srgbClr val="00FF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s-MX" sz="2800" b="1" dirty="0" smtClean="0">
                <a:solidFill>
                  <a:srgbClr val="00FF00"/>
                </a:solidFill>
                <a:latin typeface="Century Gothic" pitchFamily="34" charset="0"/>
              </a:rPr>
              <a:t>               Percepción</a:t>
            </a:r>
            <a:r>
              <a:rPr lang="es-MX" sz="2800" b="1" dirty="0" smtClean="0">
                <a:solidFill>
                  <a:srgbClr val="FF0000"/>
                </a:solidFill>
                <a:latin typeface="Century Gothic" pitchFamily="34" charset="0"/>
              </a:rPr>
              <a:t>                             </a:t>
            </a:r>
            <a:r>
              <a:rPr lang="es-MX" sz="2800" b="1" dirty="0" smtClean="0">
                <a:solidFill>
                  <a:srgbClr val="00FF00"/>
                </a:solidFill>
                <a:latin typeface="Century Gothic" pitchFamily="34" charset="0"/>
              </a:rPr>
              <a:t>memoria</a:t>
            </a:r>
            <a:endParaRPr lang="es-MX" sz="2800" dirty="0">
              <a:solidFill>
                <a:srgbClr val="00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elmalo.freeflux.net/files/08-07/antro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0" y="0"/>
            <a:ext cx="8572528" cy="7072338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just">
              <a:buNone/>
            </a:pPr>
            <a:r>
              <a:rPr lang="es-ES" sz="3600" dirty="0" smtClean="0">
                <a:solidFill>
                  <a:srgbClr val="FFFFFF"/>
                </a:solidFill>
              </a:rPr>
              <a:t>También es estudiar cómo las personas entienden el mundo en el que vi</a:t>
            </a:r>
            <a:r>
              <a:rPr lang="es-ES" sz="3600" dirty="0" smtClean="0">
                <a:solidFill>
                  <a:srgbClr val="FF0066"/>
                </a:solidFill>
              </a:rPr>
              <a:t>ven</a:t>
            </a:r>
            <a:r>
              <a:rPr lang="es-ES" sz="3600" dirty="0" smtClean="0">
                <a:solidFill>
                  <a:srgbClr val="FFFFFF"/>
                </a:solidFill>
              </a:rPr>
              <a:t> </a:t>
            </a:r>
            <a:r>
              <a:rPr lang="es-ES" sz="3600" dirty="0" smtClean="0">
                <a:solidFill>
                  <a:srgbClr val="FF0066"/>
                </a:solidFill>
              </a:rPr>
              <a:t>y </a:t>
            </a:r>
            <a:r>
              <a:rPr lang="es-ES" sz="3600" dirty="0" smtClean="0">
                <a:solidFill>
                  <a:srgbClr val="FFFFFF"/>
                </a:solidFill>
              </a:rPr>
              <a:t>también</a:t>
            </a:r>
            <a:r>
              <a:rPr lang="es-ES" sz="3600" dirty="0" smtClean="0">
                <a:solidFill>
                  <a:srgbClr val="FF0066"/>
                </a:solidFill>
              </a:rPr>
              <a:t> las cuesti</a:t>
            </a:r>
            <a:r>
              <a:rPr lang="es-ES" sz="3600" dirty="0" smtClean="0">
                <a:solidFill>
                  <a:srgbClr val="FFFFFF"/>
                </a:solidFill>
              </a:rPr>
              <a:t>ones de cómo los seres</a:t>
            </a:r>
            <a:r>
              <a:rPr lang="es-ES" sz="3600" dirty="0" smtClean="0">
                <a:solidFill>
                  <a:srgbClr val="FF0066"/>
                </a:solidFill>
              </a:rPr>
              <a:t> </a:t>
            </a:r>
            <a:r>
              <a:rPr lang="es-ES" sz="3600" dirty="0" smtClean="0">
                <a:solidFill>
                  <a:srgbClr val="FFFFFF"/>
                </a:solidFill>
              </a:rPr>
              <a:t>humanos </a:t>
            </a:r>
            <a:r>
              <a:rPr lang="es-ES" sz="3600" dirty="0" smtClean="0">
                <a:solidFill>
                  <a:srgbClr val="FF0066"/>
                </a:solidFill>
              </a:rPr>
              <a:t>lo abordan.</a:t>
            </a:r>
          </a:p>
          <a:p>
            <a:pPr algn="just">
              <a:buNone/>
            </a:pPr>
            <a:endParaRPr lang="es-ES" sz="3600" dirty="0" smtClean="0">
              <a:solidFill>
                <a:srgbClr val="FFFFFF"/>
              </a:solidFill>
            </a:endParaRPr>
          </a:p>
          <a:p>
            <a:pPr algn="just">
              <a:buNone/>
            </a:pPr>
            <a:r>
              <a:rPr lang="es-ES" sz="3600" dirty="0" smtClean="0">
                <a:solidFill>
                  <a:srgbClr val="FFFFFF"/>
                </a:solidFill>
              </a:rPr>
              <a:t>El segundo </a:t>
            </a:r>
            <a:r>
              <a:rPr lang="es-ES" sz="3600" dirty="0" smtClean="0">
                <a:solidFill>
                  <a:srgbClr val="FF0066"/>
                </a:solidFill>
              </a:rPr>
              <a:t>interés de la psicología </a:t>
            </a:r>
            <a:r>
              <a:rPr lang="es-ES" sz="3600" dirty="0" smtClean="0">
                <a:solidFill>
                  <a:srgbClr val="FFFFFF"/>
                </a:solidFill>
              </a:rPr>
              <a:t>cognitiva es cómo la cognición lleva a la conducta. </a:t>
            </a:r>
          </a:p>
          <a:p>
            <a:pPr algn="just"/>
            <a:endParaRPr lang="es-ES" sz="3600" dirty="0">
              <a:solidFill>
                <a:srgbClr val="FFFFFF"/>
              </a:solidFill>
            </a:endParaRPr>
          </a:p>
          <a:p>
            <a:pPr algn="ctr"/>
            <a:endParaRPr lang="es-E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peatom.info/images/2009/05/25/mente.notic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2081" cy="6500834"/>
          </a:xfrm>
          <a:prstGeom prst="rect">
            <a:avLst/>
          </a:prstGeom>
          <a:noFill/>
          <a:scene3d>
            <a:camera prst="orthographicFront">
              <a:rot lat="2400000" lon="0" rev="1200000"/>
            </a:camera>
            <a:lightRig rig="threePt" dir="t"/>
          </a:scene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dor\Mis documentos\Mis imágenes\X_-Cognitivismo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692696"/>
            <a:ext cx="5803311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agridulce.com.mx/blog/wp-content/uploads/2008/11/nino-en-jard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0" y="4953007"/>
            <a:ext cx="2857490" cy="1904993"/>
          </a:xfrm>
          <a:prstGeom prst="rect">
            <a:avLst/>
          </a:prstGeom>
          <a:noFill/>
        </p:spPr>
      </p:pic>
      <p:pic>
        <p:nvPicPr>
          <p:cNvPr id="34818" name="Picture 2" descr="http://www.cvltvre.com/mod/cvltvre_events/thumbnail.php?id=524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14644" cy="367247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15214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FF3300"/>
                </a:solidFill>
              </a:rPr>
              <a:t>I n f l u </a:t>
            </a:r>
            <a:r>
              <a:rPr lang="es-MX" b="1" dirty="0" smtClean="0">
                <a:solidFill>
                  <a:srgbClr val="FF0000"/>
                </a:solidFill>
              </a:rPr>
              <a:t>e n </a:t>
            </a:r>
            <a:r>
              <a:rPr lang="es-MX" b="1" dirty="0" smtClean="0">
                <a:solidFill>
                  <a:srgbClr val="FF0066"/>
                </a:solidFill>
              </a:rPr>
              <a:t>c i a s</a:t>
            </a:r>
            <a:br>
              <a:rPr lang="es-MX" b="1" dirty="0" smtClean="0">
                <a:solidFill>
                  <a:srgbClr val="FF0066"/>
                </a:solidFill>
              </a:rPr>
            </a:br>
            <a:r>
              <a:rPr lang="es-MX" b="1" dirty="0" smtClean="0">
                <a:solidFill>
                  <a:srgbClr val="FF0066"/>
                </a:solidFill>
              </a:rPr>
              <a:t>No tan solo una cuestión de apilar el </a:t>
            </a:r>
            <a:r>
              <a:rPr lang="es-MX" b="1" dirty="0" smtClean="0">
                <a:solidFill>
                  <a:srgbClr val="FF3300"/>
                </a:solidFill>
              </a:rPr>
              <a:t>nuevo conocimiento sobre el viejo, implica una verdadera transformación en la m</a:t>
            </a:r>
            <a:r>
              <a:rPr lang="es-MX" b="1" dirty="0" smtClean="0">
                <a:solidFill>
                  <a:srgbClr val="FF0066"/>
                </a:solidFill>
              </a:rPr>
              <a:t>anera en que se organiza la </a:t>
            </a:r>
            <a:r>
              <a:rPr lang="es-MX" b="1" dirty="0" smtClean="0">
                <a:solidFill>
                  <a:srgbClr val="FF3300"/>
                </a:solidFill>
              </a:rPr>
              <a:t>men</a:t>
            </a:r>
            <a:r>
              <a:rPr lang="es-MX" b="1" dirty="0" smtClean="0">
                <a:solidFill>
                  <a:srgbClr val="FF0066"/>
                </a:solidFill>
              </a:rPr>
              <a:t>te. </a:t>
            </a:r>
            <a:endParaRPr lang="es-MX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200px-Jean_Piag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2448272" cy="338437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3071810"/>
          </a:xfrm>
        </p:spPr>
        <p:txBody>
          <a:bodyPr>
            <a:normAutofit/>
          </a:bodyPr>
          <a:lstStyle/>
          <a:p>
            <a:r>
              <a:rPr lang="es-MX" sz="4000" b="1" dirty="0" smtClean="0"/>
              <a:t>JEAN WILLIAM FRITZ PIAGET</a:t>
            </a:r>
            <a:br>
              <a:rPr lang="es-MX" sz="4000" b="1" dirty="0" smtClean="0"/>
            </a:br>
            <a:r>
              <a:rPr lang="es-MX" sz="2000" dirty="0" smtClean="0">
                <a:latin typeface="Century Gothic" pitchFamily="34" charset="0"/>
              </a:rPr>
              <a:t>9 de agosto de 1896 - Ginebra, 16 de septiembre de 1980  </a:t>
            </a:r>
            <a:br>
              <a:rPr lang="es-MX" sz="2000" dirty="0" smtClean="0">
                <a:latin typeface="Century Gothic" pitchFamily="34" charset="0"/>
              </a:rPr>
            </a:br>
            <a:r>
              <a:rPr lang="es-MX" b="1" dirty="0" smtClean="0"/>
              <a:t/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1643050"/>
            <a:ext cx="6357950" cy="5214950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s-MX" dirty="0" smtClean="0">
                <a:solidFill>
                  <a:srgbClr val="0000CC"/>
                </a:solidFill>
                <a:latin typeface="Century Gothic" pitchFamily="34" charset="0"/>
              </a:rPr>
              <a:t>Fue un epistemólogo, psicólogo, biólogo suizo, creador de la epistemología genética y famoso por sus aportes en el campo de la psicología genética, por sus estudios sobre la </a:t>
            </a:r>
          </a:p>
          <a:p>
            <a:pPr algn="l"/>
            <a:r>
              <a:rPr lang="es-MX" dirty="0" smtClean="0">
                <a:solidFill>
                  <a:srgbClr val="0000CC"/>
                </a:solidFill>
                <a:latin typeface="Century Gothic" pitchFamily="34" charset="0"/>
              </a:rPr>
              <a:t>infancia y por su teoría del desarrollo cognitivo.</a:t>
            </a:r>
          </a:p>
          <a:p>
            <a:pPr algn="l"/>
            <a:endParaRPr lang="es-MX" dirty="0" smtClean="0">
              <a:solidFill>
                <a:srgbClr val="0000CC"/>
              </a:solidFill>
              <a:latin typeface="Century Gothic" pitchFamily="34" charset="0"/>
            </a:endParaRPr>
          </a:p>
          <a:p>
            <a:pPr algn="l"/>
            <a:endParaRPr lang="es-MX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608</Words>
  <Application>Microsoft Office PowerPoint</Application>
  <PresentationFormat>Presentación en pantalla (4:3)</PresentationFormat>
  <Paragraphs>105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  UNIVERSIDAD NACIONAL AUTONOMA DE MÉXICO  CCH AZCAPOTZALCO  PSICOLOGÍA   COGNITIVISMO  Alumnos: Daniel  Pedro La chava  Odet   Grupo: 518   </vt:lpstr>
      <vt:lpstr>C O G N I T I V I S M O</vt:lpstr>
      <vt:lpstr>objetivo</vt:lpstr>
      <vt:lpstr>METAS</vt:lpstr>
      <vt:lpstr>Diapositiva 5</vt:lpstr>
      <vt:lpstr> </vt:lpstr>
      <vt:lpstr>Diapositiva 7</vt:lpstr>
      <vt:lpstr>I n f l u e n c i a s No tan solo una cuestión de apilar el nuevo conocimiento sobre el viejo, implica una verdadera transformación en la manera en que se organiza la mente. </vt:lpstr>
      <vt:lpstr>JEAN WILLIAM FRITZ PIAGET 9 de agosto de 1896 - Ginebra, 16 de septiembre de 1980    </vt:lpstr>
      <vt:lpstr>Diapositiva 10</vt:lpstr>
      <vt:lpstr>Diapositiva 11</vt:lpstr>
      <vt:lpstr>HERMANN EBBINGHAUS</vt:lpstr>
      <vt:lpstr>JEROME BRUNER</vt:lpstr>
      <vt:lpstr>HERBERT ALEXANDER SIMON</vt:lpstr>
      <vt:lpstr> 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WILLIAM FRITZ PIAGET</dc:title>
  <dc:creator>Int3rKoff3</dc:creator>
  <cp:lastModifiedBy>infinitum</cp:lastModifiedBy>
  <cp:revision>29</cp:revision>
  <dcterms:created xsi:type="dcterms:W3CDTF">2011-08-28T00:17:14Z</dcterms:created>
  <dcterms:modified xsi:type="dcterms:W3CDTF">2011-08-29T04:02:11Z</dcterms:modified>
</cp:coreProperties>
</file>