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72" r:id="rId10"/>
    <p:sldId id="27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E696A87-4E7A-42E3-8FC4-5B556F3B1FC8}" type="datetimeFigureOut">
              <a:rPr lang="es-MX" smtClean="0"/>
              <a:pPr/>
              <a:t>09/09/2011</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7B5B741D-553C-4D70-B2BF-CE53F54D6607}"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696A87-4E7A-42E3-8FC4-5B556F3B1FC8}" type="datetimeFigureOut">
              <a:rPr lang="es-MX" smtClean="0"/>
              <a:pPr/>
              <a:t>09/09/2011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B5B741D-553C-4D70-B2BF-CE53F54D660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696A87-4E7A-42E3-8FC4-5B556F3B1FC8}" type="datetimeFigureOut">
              <a:rPr lang="es-MX" smtClean="0"/>
              <a:pPr/>
              <a:t>09/09/2011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B5B741D-553C-4D70-B2BF-CE53F54D6607}"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696A87-4E7A-42E3-8FC4-5B556F3B1FC8}" type="datetimeFigureOut">
              <a:rPr lang="es-MX" smtClean="0"/>
              <a:pPr/>
              <a:t>09/09/2011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B5B741D-553C-4D70-B2BF-CE53F54D660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E696A87-4E7A-42E3-8FC4-5B556F3B1FC8}" type="datetimeFigureOut">
              <a:rPr lang="es-MX" smtClean="0"/>
              <a:pPr/>
              <a:t>09/09/2011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B5B741D-553C-4D70-B2BF-CE53F54D6607}"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E696A87-4E7A-42E3-8FC4-5B556F3B1FC8}" type="datetimeFigureOut">
              <a:rPr lang="es-MX" smtClean="0"/>
              <a:pPr/>
              <a:t>09/09/2011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B5B741D-553C-4D70-B2BF-CE53F54D660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E696A87-4E7A-42E3-8FC4-5B556F3B1FC8}" type="datetimeFigureOut">
              <a:rPr lang="es-MX" smtClean="0"/>
              <a:pPr/>
              <a:t>09/09/2011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B5B741D-553C-4D70-B2BF-CE53F54D660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E696A87-4E7A-42E3-8FC4-5B556F3B1FC8}" type="datetimeFigureOut">
              <a:rPr lang="es-MX" smtClean="0"/>
              <a:pPr/>
              <a:t>09/09/2011</a:t>
            </a:fld>
            <a:endParaRPr lang="es-MX"/>
          </a:p>
        </p:txBody>
      </p:sp>
      <p:sp>
        <p:nvSpPr>
          <p:cNvPr id="8" name="7 Marcador de número de diapositiva"/>
          <p:cNvSpPr>
            <a:spLocks noGrp="1"/>
          </p:cNvSpPr>
          <p:nvPr>
            <p:ph type="sldNum" sz="quarter" idx="11"/>
          </p:nvPr>
        </p:nvSpPr>
        <p:spPr/>
        <p:txBody>
          <a:bodyPr/>
          <a:lstStyle/>
          <a:p>
            <a:fld id="{7B5B741D-553C-4D70-B2BF-CE53F54D6607}" type="slidenum">
              <a:rPr lang="es-MX" smtClean="0"/>
              <a:pPr/>
              <a:t>‹Nº›</a:t>
            </a:fld>
            <a:endParaRPr lang="es-MX"/>
          </a:p>
        </p:txBody>
      </p:sp>
      <p:sp>
        <p:nvSpPr>
          <p:cNvPr id="9" name="8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696A87-4E7A-42E3-8FC4-5B556F3B1FC8}" type="datetimeFigureOut">
              <a:rPr lang="es-MX" smtClean="0"/>
              <a:pPr/>
              <a:t>09/09/2011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B5B741D-553C-4D70-B2BF-CE53F54D660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E696A87-4E7A-42E3-8FC4-5B556F3B1FC8}" type="datetimeFigureOut">
              <a:rPr lang="es-MX" smtClean="0"/>
              <a:pPr/>
              <a:t>09/09/2011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156448" y="6422064"/>
            <a:ext cx="762000" cy="365125"/>
          </a:xfrm>
        </p:spPr>
        <p:txBody>
          <a:bodyPr/>
          <a:lstStyle/>
          <a:p>
            <a:fld id="{7B5B741D-553C-4D70-B2BF-CE53F54D660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9E696A87-4E7A-42E3-8FC4-5B556F3B1FC8}" type="datetimeFigureOut">
              <a:rPr lang="es-MX" smtClean="0"/>
              <a:pPr/>
              <a:t>09/09/2011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B5B741D-553C-4D70-B2BF-CE53F54D660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E696A87-4E7A-42E3-8FC4-5B556F3B1FC8}" type="datetimeFigureOut">
              <a:rPr lang="es-MX" smtClean="0"/>
              <a:pPr/>
              <a:t>09/09/2011</a:t>
            </a:fld>
            <a:endParaRPr lang="es-MX"/>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MX"/>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B5B741D-553C-4D70-B2BF-CE53F54D6607}"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s.wikipedia.org/wiki/Archivo:Pir%C3%A1mide_de_Maslow.svg" TargetMode="Externa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p:cNvSpPr/>
          <p:nvPr/>
        </p:nvSpPr>
        <p:spPr>
          <a:xfrm>
            <a:off x="1979712" y="980728"/>
            <a:ext cx="5004000" cy="1754326"/>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Psicología </a:t>
            </a:r>
          </a:p>
          <a:p>
            <a:pPr algn="ctr"/>
            <a:r>
              <a:rPr lang="es-ES_tradn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Humanista</a:t>
            </a:r>
            <a:endPar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5846"/>
            <a:ext cx="4968552" cy="5909310"/>
          </a:xfrm>
          <a:prstGeom prst="rect">
            <a:avLst/>
          </a:prstGeom>
        </p:spPr>
        <p:txBody>
          <a:bodyPr wrap="square">
            <a:spAutoFit/>
          </a:bodyPr>
          <a:lstStyle/>
          <a:p>
            <a:r>
              <a:rPr lang="es-ES" dirty="0" smtClean="0">
                <a:solidFill>
                  <a:schemeClr val="tx1">
                    <a:lumMod val="20000"/>
                    <a:lumOff val="80000"/>
                  </a:schemeClr>
                </a:solidFill>
                <a:latin typeface="Arial" pitchFamily="34" charset="0"/>
                <a:cs typeface="Arial" pitchFamily="34" charset="0"/>
              </a:rPr>
              <a:t>Pretende la consideración global de la persona y la acentuación en sus aspectos existenciales (la libertad, el conocimiento, la responsabilidad, la historicidad), criticando a una psicología que, hasta entonces, se había inscrito exclusivamente como una ciencia natural, intentando reducir al ser humano a variables cuantificables (conductismo), o que, en el caso del psicoanálisis, se había centrado en los aspectos negativos y patológicos de las personas (la enfermedad humana).</a:t>
            </a:r>
          </a:p>
          <a:p>
            <a:r>
              <a:rPr lang="es-ES" dirty="0" smtClean="0">
                <a:solidFill>
                  <a:schemeClr val="tx1">
                    <a:lumMod val="20000"/>
                    <a:lumOff val="80000"/>
                  </a:schemeClr>
                </a:solidFill>
                <a:latin typeface="Arial" pitchFamily="34" charset="0"/>
                <a:cs typeface="Arial" pitchFamily="34" charset="0"/>
              </a:rPr>
              <a:t/>
            </a:r>
            <a:br>
              <a:rPr lang="es-ES" dirty="0" smtClean="0">
                <a:solidFill>
                  <a:schemeClr val="tx1">
                    <a:lumMod val="20000"/>
                    <a:lumOff val="80000"/>
                  </a:schemeClr>
                </a:solidFill>
                <a:latin typeface="Arial" pitchFamily="34" charset="0"/>
                <a:cs typeface="Arial" pitchFamily="34" charset="0"/>
              </a:rPr>
            </a:br>
            <a:r>
              <a:rPr lang="es-ES" dirty="0" smtClean="0">
                <a:solidFill>
                  <a:schemeClr val="tx1">
                    <a:lumMod val="20000"/>
                    <a:lumOff val="80000"/>
                  </a:schemeClr>
                </a:solidFill>
                <a:latin typeface="Arial" pitchFamily="34" charset="0"/>
                <a:cs typeface="Arial" pitchFamily="34" charset="0"/>
              </a:rPr>
              <a:t>Por esto, uno de los teóricos humanistas más importantes de la época, Abraham Maslow, quien incursionó en el psicoanálisis, denominó a este movimiento </a:t>
            </a:r>
            <a:r>
              <a:rPr lang="es-ES" i="1" dirty="0" smtClean="0">
                <a:solidFill>
                  <a:schemeClr val="tx1">
                    <a:lumMod val="20000"/>
                    <a:lumOff val="80000"/>
                  </a:schemeClr>
                </a:solidFill>
                <a:latin typeface="Arial" pitchFamily="34" charset="0"/>
                <a:cs typeface="Arial" pitchFamily="34" charset="0"/>
              </a:rPr>
              <a:t>La Tercera Fuerza</a:t>
            </a:r>
            <a:r>
              <a:rPr lang="es-ES" dirty="0" smtClean="0">
                <a:solidFill>
                  <a:schemeClr val="tx1">
                    <a:lumMod val="20000"/>
                    <a:lumOff val="80000"/>
                  </a:schemeClr>
                </a:solidFill>
                <a:latin typeface="Arial" pitchFamily="34" charset="0"/>
                <a:cs typeface="Arial" pitchFamily="34" charset="0"/>
              </a:rPr>
              <a:t>, para mostrar lo que se proponía con esta corriente: integrar las formas (aparentemente opuestas) en que se expresaba el quehacer psicológico de la época (conductismo y psicoanálisis).</a:t>
            </a:r>
            <a:r>
              <a:rPr lang="es-ES" sz="2000" dirty="0" smtClean="0"/>
              <a:t/>
            </a:r>
            <a:br>
              <a:rPr lang="es-ES" sz="2000" dirty="0" smtClean="0"/>
            </a:br>
            <a:endParaRPr lang="es-ES" dirty="0"/>
          </a:p>
        </p:txBody>
      </p:sp>
      <p:pic>
        <p:nvPicPr>
          <p:cNvPr id="9218" name="Picture 2"/>
          <p:cNvPicPr>
            <a:picLocks noChangeAspect="1" noChangeArrowheads="1"/>
          </p:cNvPicPr>
          <p:nvPr/>
        </p:nvPicPr>
        <p:blipFill>
          <a:blip r:embed="rId2" cstate="print"/>
          <a:srcRect/>
          <a:stretch>
            <a:fillRect/>
          </a:stretch>
        </p:blipFill>
        <p:spPr bwMode="auto">
          <a:xfrm>
            <a:off x="5724128" y="1412776"/>
            <a:ext cx="2954651"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691680" y="332656"/>
            <a:ext cx="5326360" cy="627544"/>
          </a:xfrm>
        </p:spPr>
        <p:txBody>
          <a:bodyPr>
            <a:normAutofit/>
          </a:bodyPr>
          <a:lstStyle/>
          <a:p>
            <a:r>
              <a:rPr lang="es-MX" sz="3600" dirty="0" smtClean="0"/>
              <a:t>CARACTERISTICAS</a:t>
            </a:r>
            <a:endParaRPr lang="es-ES" sz="3600" dirty="0"/>
          </a:p>
        </p:txBody>
      </p:sp>
      <p:sp>
        <p:nvSpPr>
          <p:cNvPr id="4" name="3 Rectángulo"/>
          <p:cNvSpPr/>
          <p:nvPr/>
        </p:nvSpPr>
        <p:spPr>
          <a:xfrm>
            <a:off x="251520" y="1556792"/>
            <a:ext cx="4572000" cy="830997"/>
          </a:xfrm>
          <a:prstGeom prst="rect">
            <a:avLst/>
          </a:prstGeom>
        </p:spPr>
        <p:txBody>
          <a:bodyPr>
            <a:spAutoFit/>
          </a:bodyPr>
          <a:lstStyle/>
          <a:p>
            <a:r>
              <a:rPr lang="es-ES" sz="2400" dirty="0" smtClean="0"/>
              <a:t>1. Una atención centrada en la </a:t>
            </a:r>
            <a:r>
              <a:rPr lang="es-ES" sz="2400" i="1" dirty="0" smtClean="0"/>
              <a:t>experiencia humana consciente</a:t>
            </a:r>
            <a:endParaRPr lang="es-ES" sz="2400" dirty="0" smtClean="0"/>
          </a:p>
        </p:txBody>
      </p:sp>
      <p:pic>
        <p:nvPicPr>
          <p:cNvPr id="5" name="Picture 4"/>
          <p:cNvPicPr>
            <a:picLocks noChangeAspect="1" noChangeArrowheads="1"/>
          </p:cNvPicPr>
          <p:nvPr/>
        </p:nvPicPr>
        <p:blipFill>
          <a:blip r:embed="rId2" cstate="print"/>
          <a:srcRect/>
          <a:stretch>
            <a:fillRect/>
          </a:stretch>
        </p:blipFill>
        <p:spPr bwMode="auto">
          <a:xfrm>
            <a:off x="5364088" y="1556792"/>
            <a:ext cx="2712232" cy="1554857"/>
          </a:xfrm>
          <a:prstGeom prst="rect">
            <a:avLst/>
          </a:prstGeom>
          <a:noFill/>
          <a:ln w="9525">
            <a:noFill/>
            <a:miter lim="800000"/>
            <a:headEnd/>
            <a:tailEnd/>
          </a:ln>
        </p:spPr>
      </p:pic>
      <p:sp>
        <p:nvSpPr>
          <p:cNvPr id="6" name="5 Rectángulo"/>
          <p:cNvSpPr/>
          <p:nvPr/>
        </p:nvSpPr>
        <p:spPr>
          <a:xfrm>
            <a:off x="3491880" y="4365104"/>
            <a:ext cx="4572000" cy="830997"/>
          </a:xfrm>
          <a:prstGeom prst="rect">
            <a:avLst/>
          </a:prstGeom>
        </p:spPr>
        <p:txBody>
          <a:bodyPr>
            <a:spAutoFit/>
          </a:bodyPr>
          <a:lstStyle/>
          <a:p>
            <a:r>
              <a:rPr lang="es-ES" sz="2400" dirty="0" smtClean="0"/>
              <a:t>2. Un énfasis en </a:t>
            </a:r>
            <a:r>
              <a:rPr lang="es-ES" sz="2400" i="1" dirty="0" smtClean="0"/>
              <a:t>cualidades </a:t>
            </a:r>
            <a:r>
              <a:rPr lang="es-ES" sz="2400" dirty="0" smtClean="0"/>
              <a:t>tan</a:t>
            </a:r>
            <a:r>
              <a:rPr lang="es-ES" sz="2400" i="1" dirty="0" smtClean="0"/>
              <a:t> profundamente humanas</a:t>
            </a:r>
            <a:r>
              <a:rPr lang="es-ES" sz="2400" dirty="0" smtClean="0"/>
              <a:t> </a:t>
            </a:r>
            <a:endParaRPr lang="es-MX" sz="2400" dirty="0"/>
          </a:p>
        </p:txBody>
      </p:sp>
      <p:pic>
        <p:nvPicPr>
          <p:cNvPr id="3074" name="Picture 2"/>
          <p:cNvPicPr>
            <a:picLocks noChangeAspect="1" noChangeArrowheads="1"/>
          </p:cNvPicPr>
          <p:nvPr/>
        </p:nvPicPr>
        <p:blipFill>
          <a:blip r:embed="rId3" cstate="print"/>
          <a:srcRect/>
          <a:stretch>
            <a:fillRect/>
          </a:stretch>
        </p:blipFill>
        <p:spPr bwMode="auto">
          <a:xfrm>
            <a:off x="467544" y="3645024"/>
            <a:ext cx="2608095"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1268760"/>
            <a:ext cx="4770858" cy="461665"/>
          </a:xfrm>
          <a:prstGeom prst="rect">
            <a:avLst/>
          </a:prstGeom>
        </p:spPr>
        <p:txBody>
          <a:bodyPr wrap="none">
            <a:spAutoFit/>
          </a:bodyPr>
          <a:lstStyle/>
          <a:p>
            <a:r>
              <a:rPr lang="es-ES" sz="2400" dirty="0" smtClean="0">
                <a:solidFill>
                  <a:schemeClr val="tx1">
                    <a:lumMod val="60000"/>
                    <a:lumOff val="40000"/>
                  </a:schemeClr>
                </a:solidFill>
              </a:rPr>
              <a:t>3.Fidelidad al </a:t>
            </a:r>
            <a:r>
              <a:rPr lang="es-ES" sz="2400" i="1" dirty="0" smtClean="0">
                <a:solidFill>
                  <a:schemeClr val="tx1">
                    <a:lumMod val="60000"/>
                    <a:lumOff val="40000"/>
                  </a:schemeClr>
                </a:solidFill>
              </a:rPr>
              <a:t>"significado y valor"</a:t>
            </a:r>
            <a:endParaRPr lang="es-MX" sz="2400" dirty="0">
              <a:solidFill>
                <a:schemeClr val="tx1">
                  <a:lumMod val="60000"/>
                  <a:lumOff val="40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5868144" y="404664"/>
            <a:ext cx="1905000" cy="2867025"/>
          </a:xfrm>
          <a:prstGeom prst="rect">
            <a:avLst/>
          </a:prstGeom>
          <a:noFill/>
          <a:ln w="9525">
            <a:noFill/>
            <a:miter lim="800000"/>
            <a:headEnd/>
            <a:tailEnd/>
          </a:ln>
        </p:spPr>
      </p:pic>
      <p:sp>
        <p:nvSpPr>
          <p:cNvPr id="7" name="6 Rectángulo"/>
          <p:cNvSpPr/>
          <p:nvPr/>
        </p:nvSpPr>
        <p:spPr>
          <a:xfrm>
            <a:off x="3563888" y="4365104"/>
            <a:ext cx="4572000" cy="830997"/>
          </a:xfrm>
          <a:prstGeom prst="rect">
            <a:avLst/>
          </a:prstGeom>
        </p:spPr>
        <p:txBody>
          <a:bodyPr>
            <a:spAutoFit/>
          </a:bodyPr>
          <a:lstStyle/>
          <a:p>
            <a:r>
              <a:rPr lang="es-ES" sz="2400" dirty="0" smtClean="0"/>
              <a:t>4. Especial aprecio por la </a:t>
            </a:r>
            <a:r>
              <a:rPr lang="es-ES" sz="2400" i="1" dirty="0" smtClean="0"/>
              <a:t>dignidad y valor del ser humano</a:t>
            </a:r>
            <a:endParaRPr lang="es-MX" sz="2400" dirty="0"/>
          </a:p>
        </p:txBody>
      </p:sp>
      <p:pic>
        <p:nvPicPr>
          <p:cNvPr id="4099" name="Picture 3"/>
          <p:cNvPicPr>
            <a:picLocks noChangeAspect="1" noChangeArrowheads="1"/>
          </p:cNvPicPr>
          <p:nvPr/>
        </p:nvPicPr>
        <p:blipFill>
          <a:blip r:embed="rId3" cstate="print"/>
          <a:srcRect/>
          <a:stretch>
            <a:fillRect/>
          </a:stretch>
        </p:blipFill>
        <p:spPr bwMode="auto">
          <a:xfrm>
            <a:off x="395536" y="3429000"/>
            <a:ext cx="25202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332656"/>
            <a:ext cx="3203121" cy="707886"/>
          </a:xfrm>
          <a:prstGeom prst="rect">
            <a:avLst/>
          </a:prstGeom>
        </p:spPr>
        <p:txBody>
          <a:bodyPr wrap="none">
            <a:spAutoFit/>
          </a:bodyPr>
          <a:lstStyle/>
          <a:p>
            <a:r>
              <a:rPr lang="es-MX" sz="4000" b="1" i="1" dirty="0" smtClean="0">
                <a:solidFill>
                  <a:schemeClr val="bg2">
                    <a:lumMod val="50000"/>
                    <a:lumOff val="50000"/>
                  </a:schemeClr>
                </a:solidFill>
                <a:latin typeface="Arial" pitchFamily="34" charset="0"/>
                <a:cs typeface="Arial" pitchFamily="34" charset="0"/>
              </a:rPr>
              <a:t>Metodología</a:t>
            </a:r>
            <a:endParaRPr lang="es-ES" sz="4000" dirty="0">
              <a:solidFill>
                <a:schemeClr val="bg2">
                  <a:lumMod val="50000"/>
                  <a:lumOff val="50000"/>
                </a:scheme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844824"/>
            <a:ext cx="3024335" cy="400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Rectángulo"/>
          <p:cNvSpPr/>
          <p:nvPr/>
        </p:nvSpPr>
        <p:spPr>
          <a:xfrm>
            <a:off x="3851920" y="1340768"/>
            <a:ext cx="4896544" cy="5016758"/>
          </a:xfrm>
          <a:prstGeom prst="rect">
            <a:avLst/>
          </a:prstGeom>
        </p:spPr>
        <p:txBody>
          <a:bodyPr wrap="square">
            <a:spAutoFit/>
          </a:bodyPr>
          <a:lstStyle/>
          <a:p>
            <a:r>
              <a:rPr lang="es-MX" sz="2000" dirty="0" smtClean="0">
                <a:solidFill>
                  <a:schemeClr val="tx1">
                    <a:lumMod val="40000"/>
                    <a:lumOff val="60000"/>
                  </a:schemeClr>
                </a:solidFill>
                <a:latin typeface="Arial" pitchFamily="34" charset="0"/>
                <a:cs typeface="Arial" pitchFamily="34" charset="0"/>
              </a:rPr>
              <a:t>La psicología humanista insiste además, en que el estudio debe estar mas centrado en los problemas y menos en los medios y métodos.</a:t>
            </a:r>
          </a:p>
          <a:p>
            <a:r>
              <a:rPr lang="es-MX" sz="2000" dirty="0" smtClean="0">
                <a:solidFill>
                  <a:schemeClr val="tx1">
                    <a:lumMod val="40000"/>
                    <a:lumOff val="60000"/>
                  </a:schemeClr>
                </a:solidFill>
                <a:latin typeface="Arial" pitchFamily="34" charset="0"/>
                <a:cs typeface="Arial" pitchFamily="34" charset="0"/>
              </a:rPr>
              <a:t>No puede ser tratados adecuadamente simples abstracciones, es necesario llegar a ala experiencia real originaria que es el proceso humano básico del cual depende toda operación de la ciencia,</a:t>
            </a:r>
          </a:p>
          <a:p>
            <a:r>
              <a:rPr lang="es-MX" sz="2000" dirty="0" smtClean="0">
                <a:solidFill>
                  <a:schemeClr val="tx1">
                    <a:lumMod val="40000"/>
                    <a:lumOff val="60000"/>
                  </a:schemeClr>
                </a:solidFill>
                <a:latin typeface="Arial" pitchFamily="34" charset="0"/>
                <a:cs typeface="Arial" pitchFamily="34" charset="0"/>
              </a:rPr>
              <a:t>Poca utilidad tendría el uso de un método muy "objetivo" si el problema estudiado carece de im­portancia en la vida humana. Los medios no deben prevalecer sobre los fines, sino estar supeditados a éstos. </a:t>
            </a:r>
            <a:endParaRPr lang="es-MX" sz="2000" dirty="0">
              <a:solidFill>
                <a:schemeClr val="tx1">
                  <a:lumMod val="40000"/>
                  <a:lumOff val="6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412776"/>
            <a:ext cx="3816424" cy="4401205"/>
          </a:xfrm>
          <a:prstGeom prst="rect">
            <a:avLst/>
          </a:prstGeom>
        </p:spPr>
        <p:txBody>
          <a:bodyPr wrap="square">
            <a:spAutoFit/>
          </a:bodyPr>
          <a:lstStyle/>
          <a:p>
            <a:r>
              <a:rPr lang="es-MX" sz="2000" dirty="0" smtClean="0">
                <a:latin typeface="Arial" pitchFamily="34" charset="0"/>
                <a:cs typeface="Arial" pitchFamily="34" charset="0"/>
              </a:rPr>
              <a:t>El ser humano es una unidad irreductible, la coordinación e interacción mutua de los procesos no permite aislarlos sin que pierdan su naturaleza.</a:t>
            </a: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Los métodos de investigación deberán ser fieles a la naturaleza, por profunda y compleja que sea, deberá crearse adaptarse y estar en función de su objeto y jamás podrá sacrificarse la naturaleza del objeto.</a:t>
            </a:r>
          </a:p>
        </p:txBody>
      </p:sp>
      <p:pic>
        <p:nvPicPr>
          <p:cNvPr id="5122" name="Picture 2"/>
          <p:cNvPicPr>
            <a:picLocks noChangeAspect="1" noChangeArrowheads="1"/>
          </p:cNvPicPr>
          <p:nvPr/>
        </p:nvPicPr>
        <p:blipFill>
          <a:blip r:embed="rId2" cstate="print"/>
          <a:srcRect/>
          <a:stretch>
            <a:fillRect/>
          </a:stretch>
        </p:blipFill>
        <p:spPr bwMode="auto">
          <a:xfrm rot="1327185">
            <a:off x="5139640" y="1692382"/>
            <a:ext cx="3272113" cy="327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260648"/>
            <a:ext cx="8352928" cy="2954655"/>
          </a:xfrm>
          <a:prstGeom prst="rect">
            <a:avLst/>
          </a:prstGeom>
        </p:spPr>
        <p:txBody>
          <a:bodyPr wrap="square">
            <a:spAutoFit/>
          </a:bodyPr>
          <a:lstStyle/>
          <a:p>
            <a:r>
              <a:rPr lang="es-MX" sz="2400" dirty="0" smtClean="0">
                <a:latin typeface="Arial" pitchFamily="34" charset="0"/>
                <a:cs typeface="Arial" pitchFamily="34" charset="0"/>
              </a:rPr>
              <a:t>La perspectiva usualmente hace uso de tres métodos: </a:t>
            </a:r>
          </a:p>
          <a:p>
            <a:r>
              <a:rPr lang="es-MX" sz="2400" b="1" i="1" dirty="0" smtClean="0">
                <a:latin typeface="Arial" pitchFamily="34" charset="0"/>
                <a:cs typeface="Arial" pitchFamily="34" charset="0"/>
              </a:rPr>
              <a:t>Introspección:</a:t>
            </a:r>
            <a:r>
              <a:rPr lang="es-MX" sz="2400" dirty="0" smtClean="0">
                <a:latin typeface="Arial" pitchFamily="34" charset="0"/>
                <a:cs typeface="Arial" pitchFamily="34" charset="0"/>
              </a:rPr>
              <a:t> que es el examen del alma por sí misma, y que es muy discutible por su carácter subjetivo.</a:t>
            </a:r>
          </a:p>
          <a:p>
            <a:r>
              <a:rPr lang="es-MX" sz="2400" dirty="0" smtClean="0">
                <a:latin typeface="Arial" pitchFamily="34" charset="0"/>
                <a:cs typeface="Arial" pitchFamily="34" charset="0"/>
              </a:rPr>
              <a:t> </a:t>
            </a:r>
            <a:r>
              <a:rPr lang="es-MX" sz="2400" b="1" i="1" dirty="0" smtClean="0">
                <a:latin typeface="Arial" pitchFamily="34" charset="0"/>
                <a:cs typeface="Arial" pitchFamily="34" charset="0"/>
              </a:rPr>
              <a:t>Fenomenología,</a:t>
            </a:r>
            <a:r>
              <a:rPr lang="es-MX" sz="2400" dirty="0" smtClean="0">
                <a:latin typeface="Arial" pitchFamily="34" charset="0"/>
                <a:cs typeface="Arial" pitchFamily="34" charset="0"/>
              </a:rPr>
              <a:t> que consiste en la descripción y análisis del fenómeno tal como se ve.</a:t>
            </a:r>
          </a:p>
          <a:p>
            <a:r>
              <a:rPr lang="es-MX" sz="2400" b="1" i="1" dirty="0" smtClean="0">
                <a:latin typeface="Arial" pitchFamily="34" charset="0"/>
                <a:cs typeface="Arial" pitchFamily="34" charset="0"/>
              </a:rPr>
              <a:t>Método experiencial,</a:t>
            </a:r>
            <a:r>
              <a:rPr lang="es-MX" sz="2400" dirty="0" smtClean="0">
                <a:latin typeface="Arial" pitchFamily="34" charset="0"/>
                <a:cs typeface="Arial" pitchFamily="34" charset="0"/>
              </a:rPr>
              <a:t> que se utiliza frente al estudio de las vivencias del cliente.</a:t>
            </a:r>
          </a:p>
          <a:p>
            <a:endParaRPr lang="es-MX" dirty="0" smtClean="0">
              <a:latin typeface="Arial" pitchFamily="34" charset="0"/>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3140968"/>
            <a:ext cx="3303240" cy="3248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39752" y="260648"/>
            <a:ext cx="4208909" cy="707886"/>
          </a:xfrm>
          <a:prstGeom prst="rect">
            <a:avLst/>
          </a:prstGeom>
        </p:spPr>
        <p:txBody>
          <a:bodyPr wrap="none">
            <a:spAutoFit/>
          </a:bodyPr>
          <a:lstStyle/>
          <a:p>
            <a:r>
              <a:rPr lang="es-MX" sz="4000" dirty="0" smtClean="0"/>
              <a:t>APORTACIONES</a:t>
            </a:r>
            <a:endParaRPr lang="es-ES" sz="4000" dirty="0"/>
          </a:p>
        </p:txBody>
      </p:sp>
      <p:sp>
        <p:nvSpPr>
          <p:cNvPr id="5" name="4 Rectángulo"/>
          <p:cNvSpPr/>
          <p:nvPr/>
        </p:nvSpPr>
        <p:spPr>
          <a:xfrm>
            <a:off x="467544" y="1556792"/>
            <a:ext cx="6336704" cy="1200329"/>
          </a:xfrm>
          <a:prstGeom prst="rect">
            <a:avLst/>
          </a:prstGeom>
        </p:spPr>
        <p:txBody>
          <a:bodyPr wrap="square">
            <a:spAutoFit/>
          </a:bodyPr>
          <a:lstStyle/>
          <a:p>
            <a:r>
              <a:rPr lang="es-MX" sz="2400" dirty="0" smtClean="0">
                <a:solidFill>
                  <a:schemeClr val="tx1">
                    <a:lumMod val="40000"/>
                    <a:lumOff val="60000"/>
                  </a:schemeClr>
                </a:solidFill>
              </a:rPr>
              <a:t>Los psicólogos deben de estudiar  a los seres humanos como </a:t>
            </a:r>
            <a:r>
              <a:rPr lang="es-MX" sz="2400" b="1" dirty="0" smtClean="0">
                <a:solidFill>
                  <a:schemeClr val="tx1">
                    <a:lumMod val="40000"/>
                    <a:lumOff val="60000"/>
                  </a:schemeClr>
                </a:solidFill>
              </a:rPr>
              <a:t>IDENTIDADES COMPLETAS</a:t>
            </a:r>
            <a:endParaRPr lang="es-MX" sz="2400" dirty="0">
              <a:solidFill>
                <a:schemeClr val="tx1">
                  <a:lumMod val="40000"/>
                  <a:lumOff val="60000"/>
                </a:schemeClr>
              </a:solidFill>
            </a:endParaRPr>
          </a:p>
        </p:txBody>
      </p:sp>
      <p:pic>
        <p:nvPicPr>
          <p:cNvPr id="6146" name="Picture 2"/>
          <p:cNvPicPr>
            <a:picLocks noChangeAspect="1" noChangeArrowheads="1"/>
          </p:cNvPicPr>
          <p:nvPr/>
        </p:nvPicPr>
        <p:blipFill>
          <a:blip r:embed="rId2" cstate="print"/>
          <a:srcRect/>
          <a:stretch>
            <a:fillRect/>
          </a:stretch>
        </p:blipFill>
        <p:spPr bwMode="auto">
          <a:xfrm>
            <a:off x="5076056" y="3140968"/>
            <a:ext cx="3312368" cy="197822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rot="20053381">
            <a:off x="746118" y="4019556"/>
            <a:ext cx="247650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5616" y="1916832"/>
            <a:ext cx="6246440" cy="830997"/>
          </a:xfrm>
          <a:prstGeom prst="rect">
            <a:avLst/>
          </a:prstGeom>
        </p:spPr>
        <p:txBody>
          <a:bodyPr wrap="square">
            <a:spAutoFit/>
          </a:bodyPr>
          <a:lstStyle/>
          <a:p>
            <a:r>
              <a:rPr lang="es-MX" sz="2400" dirty="0" smtClean="0">
                <a:solidFill>
                  <a:schemeClr val="tx1">
                    <a:lumMod val="40000"/>
                    <a:lumOff val="60000"/>
                  </a:schemeClr>
                </a:solidFill>
              </a:rPr>
              <a:t>Ayudan a que las personas se entiendan así mismas para desarrollar sus cualidades</a:t>
            </a:r>
            <a:r>
              <a:rPr lang="es-MX" sz="2400" dirty="0" smtClean="0"/>
              <a:t>.</a:t>
            </a:r>
            <a:endParaRPr lang="es-MX" sz="2400" dirty="0"/>
          </a:p>
        </p:txBody>
      </p:sp>
      <p:sp>
        <p:nvSpPr>
          <p:cNvPr id="5" name="4 Rectángulo"/>
          <p:cNvSpPr/>
          <p:nvPr/>
        </p:nvSpPr>
        <p:spPr>
          <a:xfrm>
            <a:off x="2411760" y="692696"/>
            <a:ext cx="4208909" cy="707886"/>
          </a:xfrm>
          <a:prstGeom prst="rect">
            <a:avLst/>
          </a:prstGeom>
        </p:spPr>
        <p:txBody>
          <a:bodyPr wrap="none">
            <a:spAutoFit/>
          </a:bodyPr>
          <a:lstStyle/>
          <a:p>
            <a:r>
              <a:rPr lang="es-MX" sz="4000" dirty="0" smtClean="0"/>
              <a:t>APORTACIONES</a:t>
            </a:r>
            <a:endParaRPr lang="es-ES" sz="4000" dirty="0"/>
          </a:p>
        </p:txBody>
      </p:sp>
      <p:pic>
        <p:nvPicPr>
          <p:cNvPr id="6" name="Picture 3"/>
          <p:cNvPicPr>
            <a:picLocks noChangeAspect="1" noChangeArrowheads="1"/>
          </p:cNvPicPr>
          <p:nvPr/>
        </p:nvPicPr>
        <p:blipFill>
          <a:blip r:embed="rId2" cstate="print"/>
          <a:srcRect/>
          <a:stretch>
            <a:fillRect/>
          </a:stretch>
        </p:blipFill>
        <p:spPr bwMode="auto">
          <a:xfrm rot="20888304">
            <a:off x="683568" y="4005064"/>
            <a:ext cx="3044910" cy="2304256"/>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rot="1872975">
            <a:off x="5251483" y="3645446"/>
            <a:ext cx="3087884" cy="20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1772816"/>
            <a:ext cx="7416824" cy="830997"/>
          </a:xfrm>
          <a:prstGeom prst="rect">
            <a:avLst/>
          </a:prstGeom>
        </p:spPr>
        <p:txBody>
          <a:bodyPr wrap="square">
            <a:spAutoFit/>
          </a:bodyPr>
          <a:lstStyle/>
          <a:p>
            <a:r>
              <a:rPr lang="es-MX" sz="2400" dirty="0" smtClean="0">
                <a:solidFill>
                  <a:schemeClr val="tx1">
                    <a:lumMod val="40000"/>
                    <a:lumOff val="60000"/>
                  </a:schemeClr>
                </a:solidFill>
              </a:rPr>
              <a:t>Lograr una vida plena para así y convertirse en una persona de lo mejor posible.</a:t>
            </a:r>
            <a:endParaRPr lang="es-MX" sz="2400" dirty="0">
              <a:solidFill>
                <a:schemeClr val="tx1">
                  <a:lumMod val="40000"/>
                  <a:lumOff val="60000"/>
                </a:schemeClr>
              </a:solidFill>
            </a:endParaRPr>
          </a:p>
        </p:txBody>
      </p:sp>
      <p:sp>
        <p:nvSpPr>
          <p:cNvPr id="5" name="4 Rectángulo"/>
          <p:cNvSpPr/>
          <p:nvPr/>
        </p:nvSpPr>
        <p:spPr>
          <a:xfrm>
            <a:off x="2411760" y="548680"/>
            <a:ext cx="3809761" cy="646331"/>
          </a:xfrm>
          <a:prstGeom prst="rect">
            <a:avLst/>
          </a:prstGeom>
        </p:spPr>
        <p:txBody>
          <a:bodyPr wrap="none">
            <a:spAutoFit/>
          </a:bodyPr>
          <a:lstStyle/>
          <a:p>
            <a:r>
              <a:rPr lang="es-MX" sz="3600" dirty="0" smtClean="0"/>
              <a:t>APORTACIONES</a:t>
            </a:r>
            <a:endParaRPr lang="es-ES" sz="3600" dirty="0"/>
          </a:p>
        </p:txBody>
      </p:sp>
      <p:pic>
        <p:nvPicPr>
          <p:cNvPr id="8194" name="Picture 2"/>
          <p:cNvPicPr>
            <a:picLocks noChangeAspect="1" noChangeArrowheads="1"/>
          </p:cNvPicPr>
          <p:nvPr/>
        </p:nvPicPr>
        <p:blipFill>
          <a:blip r:embed="rId2" cstate="print"/>
          <a:srcRect/>
          <a:stretch>
            <a:fillRect/>
          </a:stretch>
        </p:blipFill>
        <p:spPr bwMode="auto">
          <a:xfrm>
            <a:off x="1259632" y="3284984"/>
            <a:ext cx="1914525" cy="23907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355976" y="2996952"/>
            <a:ext cx="4107160" cy="27136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neetescuela.com/wp-content/uploads/2011/06/valores-humanos.gif"/>
          <p:cNvPicPr>
            <a:picLocks noChangeAspect="1" noChangeArrowheads="1"/>
          </p:cNvPicPr>
          <p:nvPr/>
        </p:nvPicPr>
        <p:blipFill>
          <a:blip r:embed="rId2" cstate="print"/>
          <a:srcRect/>
          <a:stretch>
            <a:fillRect/>
          </a:stretch>
        </p:blipFill>
        <p:spPr bwMode="auto">
          <a:xfrm>
            <a:off x="5076056" y="3028002"/>
            <a:ext cx="3168352" cy="3829998"/>
          </a:xfrm>
          <a:prstGeom prst="rect">
            <a:avLst/>
          </a:prstGeom>
          <a:ln>
            <a:noFill/>
          </a:ln>
          <a:effectLst>
            <a:softEdge rad="112500"/>
          </a:effectLst>
        </p:spPr>
      </p:pic>
      <p:sp>
        <p:nvSpPr>
          <p:cNvPr id="3" name="2 Título"/>
          <p:cNvSpPr>
            <a:spLocks noGrp="1"/>
          </p:cNvSpPr>
          <p:nvPr>
            <p:ph type="ctrTitle"/>
          </p:nvPr>
        </p:nvSpPr>
        <p:spPr>
          <a:xfrm>
            <a:off x="755576" y="0"/>
            <a:ext cx="7236296" cy="908720"/>
          </a:xfrm>
        </p:spPr>
        <p:txBody>
          <a:bodyPr/>
          <a:lstStyle/>
          <a:p>
            <a:pPr algn="ctr"/>
            <a:r>
              <a:rPr lang="es-MX" dirty="0" smtClean="0"/>
              <a:t>Definición de humanismo</a:t>
            </a:r>
            <a:endParaRPr lang="es-MX" dirty="0"/>
          </a:p>
        </p:txBody>
      </p:sp>
      <p:sp>
        <p:nvSpPr>
          <p:cNvPr id="4" name="3 Subtítulo"/>
          <p:cNvSpPr>
            <a:spLocks noGrp="1"/>
          </p:cNvSpPr>
          <p:nvPr>
            <p:ph type="subTitle" idx="1"/>
          </p:nvPr>
        </p:nvSpPr>
        <p:spPr>
          <a:xfrm>
            <a:off x="323528" y="980728"/>
            <a:ext cx="8532440" cy="2016224"/>
          </a:xfrm>
        </p:spPr>
        <p:txBody>
          <a:bodyPr>
            <a:normAutofit fontScale="92500" lnSpcReduction="20000"/>
          </a:bodyPr>
          <a:lstStyle/>
          <a:p>
            <a:r>
              <a:rPr lang="es-MX" sz="2400" dirty="0" smtClean="0">
                <a:solidFill>
                  <a:schemeClr val="tx2">
                    <a:lumMod val="50000"/>
                    <a:lumOff val="50000"/>
                  </a:schemeClr>
                </a:solidFill>
              </a:rPr>
              <a:t>Concepto de </a:t>
            </a:r>
            <a:r>
              <a:rPr lang="es-MX" sz="2400" b="1" dirty="0" smtClean="0">
                <a:solidFill>
                  <a:schemeClr val="tx2">
                    <a:lumMod val="50000"/>
                    <a:lumOff val="50000"/>
                  </a:schemeClr>
                </a:solidFill>
              </a:rPr>
              <a:t>humanismo</a:t>
            </a:r>
            <a:r>
              <a:rPr lang="es-MX" sz="2400" dirty="0" smtClean="0">
                <a:solidFill>
                  <a:schemeClr val="tx2">
                    <a:lumMod val="50000"/>
                    <a:lumOff val="50000"/>
                  </a:schemeClr>
                </a:solidFill>
              </a:rPr>
              <a:t> tiene varios usos. Se trata, por ejemplo, de la </a:t>
            </a:r>
            <a:r>
              <a:rPr lang="es-MX" sz="2400" b="1" dirty="0" smtClean="0">
                <a:solidFill>
                  <a:schemeClr val="tx2">
                    <a:lumMod val="50000"/>
                    <a:lumOff val="50000"/>
                  </a:schemeClr>
                </a:solidFill>
              </a:rPr>
              <a:t>doctrina</a:t>
            </a:r>
            <a:r>
              <a:rPr lang="es-MX" sz="2400" dirty="0" smtClean="0">
                <a:solidFill>
                  <a:schemeClr val="tx2">
                    <a:lumMod val="50000"/>
                    <a:lumOff val="50000"/>
                  </a:schemeClr>
                </a:solidFill>
              </a:rPr>
              <a:t> que se basa en la </a:t>
            </a:r>
            <a:r>
              <a:rPr lang="es-MX" sz="2400" b="1" dirty="0" smtClean="0">
                <a:solidFill>
                  <a:schemeClr val="tx2">
                    <a:lumMod val="50000"/>
                    <a:lumOff val="50000"/>
                  </a:schemeClr>
                </a:solidFill>
              </a:rPr>
              <a:t>integración de los valores humanos</a:t>
            </a:r>
            <a:r>
              <a:rPr lang="es-MX" sz="2400" dirty="0" smtClean="0">
                <a:solidFill>
                  <a:schemeClr val="tx2">
                    <a:lumMod val="50000"/>
                    <a:lumOff val="50000"/>
                  </a:schemeClr>
                </a:solidFill>
              </a:rPr>
              <a:t>.</a:t>
            </a:r>
          </a:p>
          <a:p>
            <a:pPr algn="l"/>
            <a:r>
              <a:rPr lang="es-MX" sz="2400" dirty="0" smtClean="0">
                <a:solidFill>
                  <a:schemeClr val="tx1">
                    <a:lumMod val="60000"/>
                    <a:lumOff val="40000"/>
                  </a:schemeClr>
                </a:solidFill>
              </a:rPr>
              <a:t>El humanismo también es un </a:t>
            </a:r>
            <a:r>
              <a:rPr lang="es-MX" sz="2400" b="1" dirty="0" smtClean="0">
                <a:solidFill>
                  <a:schemeClr val="tx1">
                    <a:lumMod val="60000"/>
                    <a:lumOff val="40000"/>
                  </a:schemeClr>
                </a:solidFill>
              </a:rPr>
              <a:t>movimiento renacentista</a:t>
            </a:r>
            <a:r>
              <a:rPr lang="es-MX" sz="2400" dirty="0" smtClean="0">
                <a:solidFill>
                  <a:schemeClr val="tx1">
                    <a:lumMod val="60000"/>
                    <a:lumOff val="40000"/>
                  </a:schemeClr>
                </a:solidFill>
              </a:rPr>
              <a:t> que se propuso retornar a la cultura grecolatina para restaurar los valores humanos.</a:t>
            </a:r>
          </a:p>
          <a:p>
            <a:r>
              <a:rPr lang="es-MX" dirty="0" smtClean="0">
                <a:solidFill>
                  <a:schemeClr val="tx2">
                    <a:lumMod val="50000"/>
                    <a:lumOff val="50000"/>
                  </a:schemeClr>
                </a:solidFill>
              </a:rPr>
              <a:t> </a:t>
            </a:r>
            <a:endParaRPr lang="es-MX" dirty="0"/>
          </a:p>
        </p:txBody>
      </p:sp>
      <p:pic>
        <p:nvPicPr>
          <p:cNvPr id="2054" name="Picture 6" descr="http://t0.gstatic.com/images?q=tbn:ANd9GcQcNeDUF-UhEWNrB8An3G_pszQT3CThZ5AzAKOIH3w5TIGOsqDhVw"/>
          <p:cNvPicPr>
            <a:picLocks noChangeAspect="1" noChangeArrowheads="1"/>
          </p:cNvPicPr>
          <p:nvPr/>
        </p:nvPicPr>
        <p:blipFill>
          <a:blip r:embed="rId3" cstate="print"/>
          <a:srcRect/>
          <a:stretch>
            <a:fillRect/>
          </a:stretch>
        </p:blipFill>
        <p:spPr bwMode="auto">
          <a:xfrm rot="20717169">
            <a:off x="747255" y="3706235"/>
            <a:ext cx="2910850" cy="27602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0"/>
            <a:ext cx="8458200" cy="5410200"/>
          </a:xfrm>
        </p:spPr>
        <p:txBody>
          <a:bodyPr>
            <a:normAutofit/>
          </a:bodyPr>
          <a:lstStyle/>
          <a:p>
            <a:r>
              <a:rPr lang="es-MX" sz="1600" dirty="0" smtClean="0"/>
              <a:t/>
            </a:r>
            <a:br>
              <a:rPr lang="es-MX" sz="1600" dirty="0" smtClean="0"/>
            </a:br>
            <a:endParaRPr lang="es-MX" sz="1600" dirty="0"/>
          </a:p>
        </p:txBody>
      </p:sp>
      <p:sp>
        <p:nvSpPr>
          <p:cNvPr id="5" name="4 Marcador de texto"/>
          <p:cNvSpPr>
            <a:spLocks noGrp="1"/>
          </p:cNvSpPr>
          <p:nvPr>
            <p:ph type="body" idx="1"/>
          </p:nvPr>
        </p:nvSpPr>
        <p:spPr>
          <a:xfrm>
            <a:off x="539552" y="836712"/>
            <a:ext cx="8100392" cy="2520280"/>
          </a:xfrm>
        </p:spPr>
        <p:txBody>
          <a:bodyPr>
            <a:noAutofit/>
          </a:bodyPr>
          <a:lstStyle/>
          <a:p>
            <a:r>
              <a:rPr lang="es-MX" sz="2400" dirty="0" smtClean="0">
                <a:solidFill>
                  <a:schemeClr val="tx2">
                    <a:lumMod val="50000"/>
                    <a:lumOff val="50000"/>
                  </a:schemeClr>
                </a:solidFill>
              </a:rPr>
              <a:t>El humanismo, en general, es un comportamiento o una actitud que exalta al género humano. Bajo esta concepción, </a:t>
            </a:r>
            <a:r>
              <a:rPr lang="es-MX" sz="2400" dirty="0" smtClean="0">
                <a:solidFill>
                  <a:schemeClr val="tx1">
                    <a:lumMod val="50000"/>
                  </a:schemeClr>
                </a:solidFill>
              </a:rPr>
              <a:t>el </a:t>
            </a:r>
            <a:r>
              <a:rPr lang="es-MX" sz="2400" b="1" dirty="0" smtClean="0">
                <a:solidFill>
                  <a:schemeClr val="tx1">
                    <a:lumMod val="50000"/>
                  </a:schemeClr>
                </a:solidFill>
              </a:rPr>
              <a:t>arte</a:t>
            </a:r>
            <a:r>
              <a:rPr lang="es-MX" sz="2400" dirty="0" smtClean="0">
                <a:solidFill>
                  <a:schemeClr val="tx1">
                    <a:lumMod val="50000"/>
                  </a:schemeClr>
                </a:solidFill>
              </a:rPr>
              <a:t>, la </a:t>
            </a:r>
            <a:r>
              <a:rPr lang="es-MX" sz="2400" b="1" dirty="0" smtClean="0">
                <a:solidFill>
                  <a:schemeClr val="tx1">
                    <a:lumMod val="50000"/>
                  </a:schemeClr>
                </a:solidFill>
              </a:rPr>
              <a:t>cultura</a:t>
            </a:r>
            <a:r>
              <a:rPr lang="es-MX" sz="2400" dirty="0" smtClean="0">
                <a:solidFill>
                  <a:schemeClr val="tx1">
                    <a:lumMod val="50000"/>
                  </a:schemeClr>
                </a:solidFill>
              </a:rPr>
              <a:t>, el </a:t>
            </a:r>
            <a:r>
              <a:rPr lang="es-MX" sz="2400" b="1" dirty="0" smtClean="0">
                <a:solidFill>
                  <a:schemeClr val="tx1">
                    <a:lumMod val="50000"/>
                  </a:schemeClr>
                </a:solidFill>
              </a:rPr>
              <a:t>deporte</a:t>
            </a:r>
            <a:r>
              <a:rPr lang="es-MX" sz="2400" dirty="0" smtClean="0">
                <a:solidFill>
                  <a:schemeClr val="tx1">
                    <a:lumMod val="50000"/>
                  </a:schemeClr>
                </a:solidFill>
              </a:rPr>
              <a:t> </a:t>
            </a:r>
            <a:r>
              <a:rPr lang="es-MX" sz="2400" dirty="0" smtClean="0">
                <a:solidFill>
                  <a:schemeClr val="tx2">
                    <a:lumMod val="50000"/>
                    <a:lumOff val="50000"/>
                  </a:schemeClr>
                </a:solidFill>
              </a:rPr>
              <a:t>y las actividades humanas generales se vuelven trascendentes.</a:t>
            </a:r>
          </a:p>
          <a:p>
            <a:pPr algn="r"/>
            <a:r>
              <a:rPr lang="es-MX" sz="2400" dirty="0" smtClean="0"/>
              <a:t>Podría decirse que el humanismo busca la trascendencia del ser humano como especie. Se trata de una doctrina antropocéntrica, donde el hombre es la medida de todas las cosas.</a:t>
            </a:r>
            <a:endParaRPr lang="es-MX" sz="2400" dirty="0" smtClean="0">
              <a:solidFill>
                <a:schemeClr val="tx2">
                  <a:lumMod val="50000"/>
                  <a:lumOff val="50000"/>
                </a:schemeClr>
              </a:solidFill>
            </a:endParaRPr>
          </a:p>
        </p:txBody>
      </p:sp>
      <p:pic>
        <p:nvPicPr>
          <p:cNvPr id="1026" name="Picture 2" descr="http://campus.cva.itesm.mx/perspectiva/farticulos/arte.jpg"/>
          <p:cNvPicPr>
            <a:picLocks noChangeAspect="1" noChangeArrowheads="1"/>
          </p:cNvPicPr>
          <p:nvPr/>
        </p:nvPicPr>
        <p:blipFill>
          <a:blip r:embed="rId2" cstate="print"/>
          <a:srcRect/>
          <a:stretch>
            <a:fillRect/>
          </a:stretch>
        </p:blipFill>
        <p:spPr bwMode="auto">
          <a:xfrm>
            <a:off x="2843808" y="5092668"/>
            <a:ext cx="3339083" cy="176533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pic>
      <p:pic>
        <p:nvPicPr>
          <p:cNvPr id="8" name="Picture 4" descr="http://t1.gstatic.com/images?q=tbn:ANd9GcSHASH9opD5UsFTHVFelLBaFYcMPZvzaaDlEZfDV5T95Wr19ts"/>
          <p:cNvPicPr>
            <a:picLocks noChangeAspect="1" noChangeArrowheads="1"/>
          </p:cNvPicPr>
          <p:nvPr/>
        </p:nvPicPr>
        <p:blipFill>
          <a:blip r:embed="rId3" cstate="print"/>
          <a:srcRect/>
          <a:stretch>
            <a:fillRect/>
          </a:stretch>
        </p:blipFill>
        <p:spPr bwMode="auto">
          <a:xfrm rot="925769">
            <a:off x="6369442" y="3584628"/>
            <a:ext cx="2351065" cy="160206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pic>
      <p:pic>
        <p:nvPicPr>
          <p:cNvPr id="9" name="Picture 6" descr="http://t2.gstatic.com/images?q=tbn:ANd9GcRuIEarGkqH-JVeH9VjxxCraGeIx7iZcj-OVl5fA40OQLNF7UQv"/>
          <p:cNvPicPr>
            <a:picLocks noChangeAspect="1" noChangeArrowheads="1"/>
          </p:cNvPicPr>
          <p:nvPr/>
        </p:nvPicPr>
        <p:blipFill>
          <a:blip r:embed="rId4" cstate="print"/>
          <a:srcRect/>
          <a:stretch>
            <a:fillRect/>
          </a:stretch>
        </p:blipFill>
        <p:spPr bwMode="auto">
          <a:xfrm rot="20284821">
            <a:off x="462759" y="3378096"/>
            <a:ext cx="2026056" cy="190985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59024" y="908720"/>
            <a:ext cx="8784976" cy="2664296"/>
          </a:xfrm>
        </p:spPr>
        <p:txBody>
          <a:bodyPr>
            <a:noAutofit/>
          </a:bodyPr>
          <a:lstStyle/>
          <a:p>
            <a:r>
              <a:rPr lang="es-MX" sz="2400" dirty="0" smtClean="0"/>
              <a:t>La organización social, por lo tanto, debe desarrollarse a partir del bienestar humano. Esta corriente se opone al teocentrismo medieval, donde Dios era el centro de la vida.</a:t>
            </a:r>
            <a:endParaRPr lang="es-MX" sz="2400" dirty="0" smtClean="0">
              <a:solidFill>
                <a:schemeClr val="tx2">
                  <a:lumMod val="50000"/>
                  <a:lumOff val="50000"/>
                </a:schemeClr>
              </a:solidFill>
            </a:endParaRPr>
          </a:p>
          <a:p>
            <a:pPr algn="r"/>
            <a:r>
              <a:rPr lang="es-MX" sz="2400" dirty="0" smtClean="0">
                <a:solidFill>
                  <a:schemeClr val="tx1">
                    <a:lumMod val="75000"/>
                  </a:schemeClr>
                </a:solidFill>
              </a:rPr>
              <a:t>El humanismo reconoce valores, como el prestigio, el poder y la gloria, que eran criticados por la moral cristiana e incluso considerados como pecados. Otra diferencia con las doctrinas religiosas es que el humanismo hace al hombre objeto de fe, mientras que, en la antigüedad, la fe era patrimonio de Dios</a:t>
            </a:r>
            <a:r>
              <a:rPr lang="es-MX" dirty="0" smtClean="0">
                <a:solidFill>
                  <a:schemeClr val="tx1">
                    <a:lumMod val="75000"/>
                  </a:schemeClr>
                </a:solidFill>
              </a:rPr>
              <a:t>.</a:t>
            </a:r>
            <a:r>
              <a:rPr lang="es-MX" dirty="0" smtClean="0"/>
              <a:t/>
            </a:r>
            <a:br>
              <a:rPr lang="es-MX" dirty="0" smtClean="0"/>
            </a:br>
            <a:endParaRPr lang="es-MX" dirty="0"/>
          </a:p>
        </p:txBody>
      </p:sp>
      <p:sp>
        <p:nvSpPr>
          <p:cNvPr id="77826" name="AutoShape 2" descr="data:image/jpg;base64,/9j/4AAQSkZJRgABAQAAAQABAAD/2wCEAAkGBhQSEBIUEhQUFBUVFRYWFBQVFRQXFRAUFRUWFRUXFRQXGycgFxkjGRYUHy8gJScpLC8tFR4xNTAqNSYrLCkBCQoKDgwOGg8PGikkHx8sKSwsKiksLCwtLCksLCwsLCwqLCkpLCosLSwsKSwsKSkpLCwsLCwsLCwsLCkpLCksKf/AABEIAPYAzQMBIgACEQEDEQH/xAAcAAAABwEBAAAAAAAAAAAAAAABAgMEBQYHAAj/xAA9EAACAQMDAgQDBQcCBgMBAAABAhEAAyEEEjEFQQYTIlEyYXEHQoGRoRQjUrHB0fBy4RYzQ2KC8VNjkhX/xAAaAQACAwEBAAAAAAAAAAAAAAACAwABBAUG/8QALREAAgICAQMDAgUFAQAAAAAAAAECEQMhEgQTMUFR8CJhgaGxwdEyUnGR4RT/2gAMAwEAAhEDEQA/AMVuCiAUtcFJxQB0BFdFHAoCKhBOK6KOFoStWShOKEChoYqEoCgijRXGqIGRaMVoLZpUULZYiVoQtKlaLFSyCRFcVpXZQFKuyCUV1HIoIqyBaCKPtoIqEC1woYrqhR1FNDRTVlMKaFaChWrBFVaaGklOaUmqDQNCBQV01RAwFGK0Ape3bmgbCSsbbKlL3h9l0wv7lIkBlEym4sFk8GdpwPr2p/0/oLhRe9IVSeQGEAZMcEf1qUsaryrr+dKOwBQFAwcuRvC8RkqPYywis2TO0/o3XyiNV5Kha6bcYblRyOJCkgnAge5yPzoNP057i3GRZFtdz5EhZiYOTn2q8dP6s3n7xFshmm3IttIlpVDgEtLewE96k+mabT6R7htsGLsC1q4relAqXiBgncCCBHBbaYKg0qXWSja479P3BtGWpS6ir31Dw7pzct6i0rIrsRsYSjXDmAcDYyzkSASBJ7KXOhftht3PKUIqE3biGDE+XbO2MgC2BsX1ckwSAC/9kHutBKimHpdwG2GRl8z4JB9Wdp/Wpzqfhu1Ys3VJL37ZQsV+EKwhlIPsYz3+lT3Xw+m2bFbdpypS5tZz6/SUYkjBkAAjjE8U16Bo/wBrt3VuiHZoN1zBW4AFAOc5Ckj/AOwTJgVnfUyklPwv+/wXe0ij7BRCtTHXejjTm361fegJA5RgPWrRjBmO9RRNdCE1JckEI7aKVpWKLtplg0E24pM04jFJMKtMpoToKNFcRRFBDRTRqKasFhaFaChWrKA70qDSZo1s1TLQaa4UbbQhaosPbWnYSIpCyuanbnUV8tF2hwBAwZUkkmCf/XGKROTVUgrpEh03r/k2UDXIh1Kr8ZQhwdzrt9VvaPhJORwcCm/U9bN5bywS6g+s7lSCCFcR6GDANEBcj4ahbp8xwo3KIPALbTkwTyRAIJycYB4pYaN0a2WZWVhuFrzSPMTcSVlT6eJB9z7yKR2op36uwHJu7Lzqr9oB7w8vzERVcEeYQzlfLNvd91WdiMAwp3Zmo3qenN6edxVxtt+n95bAa55xYSxi18CTG1Y4g90zRvavWbrBtr/AWSWtpb2PcuLtIEhWYAgZJYlVipe51pEuqDaDtA2u7rZaYcM29iA0jZ8yWPtWDcH9O/n7FL7jzo3UNMHupatbnVRl/SCSAHHqMLhGuFmzJOeKcaLr6XNSIuG2be+F2sxG6E3C2Rm41sBgOAQGgkkClaHqXl6p/LLsrBPSiq+8qVd5YZKbhmIJGMRTy31QPfU7oa4ESVeypc796o2yPLBZZJO5gHIJAily6fd/YuNvRO6rW3bAIJR0d4CjYJEbi17aojaNxB3Y2yQO0P03XW7rptU21W4ptBR8TkFbjETDg3AuBn1ZIFP/ABfq7aOgc3Lfm2VAgK7G3hmfbBcYN22pJzvYEgbpql3xKgVTZBRpOGeTbHmLdt7YBBGLi7oGHAIgCWYcLnG0tsuSp7LT1nwSxdWu7RbtJudUZz5g3B7qhiCd0GSfhEj3qN634JtJbvXLLPtVFdNxUjb/ANQFgMkGBHNSPR/ETXHsK4lw2xw162Swd5dhb3AncsEYiRIAnJusdPvfs9y1bBa55jKthQDsssS04aF4meeaXHJlhJRcq/Tz8/2NjKzNqKKlOj+Hb+qZ1tJOwFnJMBQOfqZIECfiFTXTPAxu6K7eHmedbMNb2gLgMxAbuwUAsDG3M5gV1p58cP6n7fmXRVdNpXuOEtqzs2Aqgkn6AUXV6RrTsjiGUwR7Gtq8DdE01nQ2NQBN0Q7vGdzjbsVu6g7THGCaq32w+HHTUnVQvl3QqyGk+YBBBB7kCcYAFZMXXrJn7VUt792SjNiKIaVNJsK6iFsSNFajmk2owGBQrRaFaIEE0Ns5oz26ToQh4q0KrRbT4pxp+aW9BocaHTSw3cTmpK7pbm655O2NoLTExulYQiQeO3fsDQ6LaIMpIzDGB+uD9JmpdOsWSL9xtyfCFuIQ10ElmLlC4DZQCRGCO5EY8kny0iTS8CPUenp+zq9lgrgBjedriCIuBl9QBdpAUSOExljUDpbaFHba74MhVOy2dsgyCSvqnkd+3eVS95yeWSXRQoCgbd53XLgDNJCAZ4OQO0VB6/ptxWdRbddtzaEO7erElgpHLYMTiixesZPf7C34LT0e8LsL/wBMgG43lsotyyhZZjtZjlSQBIYye9RHiC073GKi47ItuWUs4UqoDncBBAO71DE1G29WxjzLrzbyqBpg9ikyq528ciYp11Vhctb4Fly8NbVPLsQq29gQnO9dzSDgArniRWLhkv3KXglOia6wblpEcrvFtb5uW12gj0lLbK4Oxi3qLkcDJ4pt1yz++2rcFxAqBPMARmRW2khTtg7wQUiYB5ioLRXVts8sZ2sqssQpMeomDIgMMQcgg4zJDQ+U0+YC9pQzWwxbaVhp8wLBBcz6d0SMmSauWNQnyT+fKQxPROLorurueQptAo+y4be0FRcmP3skuoAYbd0AADtRdH0S3tPl3LxtGZJ2qr3bZAS98cpbBYDcQYDqTzg1h2ti2bjl3u2wxYGdisAFtXtp3LwwJ7C6cE4pTqXVR+z3raBRbvF3QtaLPNo7cOGYoygekkekbgedxzKU74x8fb8/5RGE6bbT0ySzMNrK52LCspdiwgbtzSCDgEQcwJ/Q9cnZasgW5U/HsZjzDMqszEq5tEiAQkmCATVI6l1olLI8sWwttRIDQ0zLev1SQRjcV9MwOx9JZZb1xFk+b6gbhVA1sHerKzxsaBz7iPrc+n5q5/f57FX7GpaOyyhxFsN+9KlGYbvNZgXgCVBY28j7pWJxTrS9Rs20uXEUWNwh1O6Ld6FUFpXDBXWTzkAntVKveI42M5UOh9bAnYu9wAG3jcASIgSQUBI9AAcXfET61ioQMS9sG2QtwKoCeYdy7lC7gpDMDu7KIrnPpZPb8epfP0RcdR4lt2rIdAiIWTeVUN5W9GkkD4rkqh25gGDxVT+0LVK3TbSPc8y6GFwFlth/Lc4IAaSI2iQDG0YEzU3o+gHda23btovtLvae1ZBK2gN4BRmYmCOQoicTk/ij7PTqNF939pUO4MM911USEDBtpk7F3n2HtSsTxY8sW36/Pn+NBxTfkw00RjSuqslHZGiVJBgggEYOQSD+FN2NeqWwWFNENGohowGBQrQUK0QJZb3TAaY6jo57VZmtCjJpZrEsjRueNMpD2SvNLaa+Aatt/ogccVX+o+HnTKiRTVkjLTFSxyjtCmmubz8IbIGeJ7Z7cUH7Aty6g+EE7WaN21swMDEnH4/jQabXoAVKNuOMPtPECTHvmT7UbRuqs0O44EoEYEgg8FhIxyD9OaXtN+gqT5IlNN0o2rCsP3iszs1tw22AvO1XVpENJmPSfY0S/rTfBUHYq2iImQIaX2E5P3iASTjkxS562FW5ZdNoa4rlSIIMCTdS2FB9W1wkbQMQRzDDVhSZJbaZtBm3LO7J28KCJz/c0pRlLb8+gtoa2rwiLh9KKdqQPig7fp6omkX6hcJ3BmnYVZpywZdjSe8rjPapLX9OtsbrWySFQOqzvKpJk7hAMD3zHImYgCa1Q4y2SqFWvenbJiQefaQP0J/M060Gm38tEQCTO1RGZ9/SGx8hTFFkge9Pjq9gAQqTtILLPDBTjcMEEHiM0ck6pFr7kn07rDKotgKLbMklgxt+ljIYjJEbyOSJIHFP+oW2u6hbSRtuFbaAlxYFz4FCMQCoWY3ECQYb3Nb6fr0t/GnmDcrBSxCyrAnco+IFZWJHPNSGt8Q3dQiW4227bSSoc/E5bc+TnczR/qjiAM0sVT5JBKqJLxBpPJDqrW29QVjuDtstgSyuz+gOfVsX1ZIJHFRj9TNo2DZuNCFbsSPRdVm5VfSpgD3xGcxUfqk3EBfUZO4hiylmPaQIwM8z79gZumuqh3BQEwJwSBMkA9hxkjJFHGCSSkyS34J/xFfe4LbXribSdgMMLlo4ZtyFVZ4UgfCFzjM0HStYLJUfDc+HfNuFklXYeraxKM6gk/w5gjaVrNtre17ht3EJbdcV9920zNuub1chiAFG2D8JgmKW0fhvzWuQ63iisbRUn98gk74A3KCQRJzuuKMSDWe4KHGXhfb58/EjRpPQb1q1p/NvOPVlndAyF7gVd7qWc2wCoGQIkiMqAw+0W5qBYuOtxHsuJAbduJxJthW7AE5EQTTbo93altWZoDeUBFkII3qVPmqoLJ6iZmDd4MAVM6/UXdyWlt23s3vNVrTqxY21CXCGAK7F2zGDBPeRHCknjzKXnf5DYGFk0StmufZ/obd83/LutYKl1VdwFu4rEwQQPQQIg/w85rO/H14PrWdV2oyr5cWvLBVRtwASH4jcDmu90/Wwzz4wT8ev6AuNFbJopoxoproIUBQrQUK1ZRoVoSaf2bXaoi1eipLS6jNcyR1Ikxp9IKfWemKwyJpHQ3JirR07TCBWeTYwovWvs+W5JT0t+hqj9R8O39K3rUkT8Q/vXoy100Gg1Xh9LikMoIPuKOGecdPaFShCR5tVBt3EyJG4bQYAk43H6wKY6hgxO0QI+FQcAKSf5CfxrYvEv2WrltOQDyVPB+lZ31LoYsMEvK6HPqBkkdwq4BJnJZuJxitWPNGRlyYGt+hW7upZggPCLtX5Dcz/AM2akGFTmp0Za2oU2zIDQu3cDO2GyYknHHbAwKHS+GyU3sY5BWMggxn8j+lPWWKQpY5N6IKaPIjMz7doj3/Kn13pRDGfhH5mjv0Q7QRzmR7Ykf2ou5Enbl7EZbWTU3vW2AViPMIIBZkuABfSzKRugHmByYqFAKtnBB7yINOEZ5O4H18llLTOZ95nuM5qTjyKiSmn6tta0t1yV3ZJyyLLAmFPMMxjnJHBMu+t+Jlu2QoRW3NKzuXytpbHlgxDBtwG5lG4gcTVYZD3q59GtaewlvzrtnUF2tEWlVybO5trTdBAA8svK+4X5GkZYwhUqt/YLlKWmytabTNeRvUf3YGwMTEEk7FPZiche/q782Lo2qNvaUXIm2rqSlo3na2yMxIBLW5MgYPlJ2yYzqpNq84VfKyyOock7kOWO0iM5Hb5mKPoLr3N4uWxckk+Y0h1JyxDY3EmJk9u1Vk+qN+nz55KS3RedFoS9xjYdvSbe8XLi3WQDzAdiI8MfVgzgOZAiTIeHtVfNx7VwbbSOzWwWUPAvLbjfhQNzFRtEbjEGKiPDD7bOpTaSTALFiq3Cw3PMHc2PLkAxn50z1nibzH8veisqgW7obZbtPuLvbu7RDI1wIwIyuMjJHFlilkk41dVv58/Ec6itF/0niBh5wvFbYtJbJR2UuwYKJuhVwCqqxODkjGayz7QPFaasogAmzcugMF+K2T6YcNB4/hHyPapPxh1W0gtq5N59gDqXEgiDtNxOFliRt5giQZnO3Oa19B0cU+61/gCTpUFNFo1FrtoSdQrQUva05PapZVFis3c1JaK9kVB6W9mpW1qB2rFNG+DLXob2RV66E0isx0WvirR0DxIFBE5rFOLNN2jRk1IAoRrxwDmqfa6wXIzyamtO8DkVF9xUlQ/1Gm3Zmqt4m8JrqVCuW2zJC4LRMAnsJz+FWa20ij7Jo+PqiuXoZrd8JIhuDZ6Lm2UAhfSpXEcSNv4iaS1fSVCkKI+QH0/vWlNogec1F9Q6Wk5IXHf8f7rSpQn5TGxyR9UZNrOmQ3FN2twQh5/pNX7qHRs4KsPkRTC70VZViPUDz9JP9Kvu1/UHwT2jOvE3SCCLoiDhvkcwfpECnXTPgVTBKYB917H+n4VdupdADWipGGWD+X98/hWcKhVntXAP3ZKsSJgZBOePcVqx5O7CvYzTh258vcd9e0gJ3u0TyYHYAAAe+KhNPqmUEAwrQCPfB/oWE/OryPD9vYq/F6e/EkRu28SRUJ1Tw6N/p2oAoAjufc0eLLGuLAy4ZXyRGaNvMNxrpdsEjaCSz8qGxwT/Kr10qxb1HTLQZ7Njy2dmuvhmL7hsCR7lRuBPzjbFUbR6Yi6I3ArtYmONuT+E0N5ihcyTuwfYzk/jOZoc+Puai6qmKT4rwT3WeqCwrafT3hdVrjm63l+Wxb0qQrySbZC9iJqN6N0qzcDb77Wtoz6CyliyKk7TIXc2THA9zFR4IIx+vvSnTum3r9zZYttcYyIVd2CIM9hzz2oo4uMOKde71/FAtW7Dda6aE9Yv27oaCMv5jA8Eqy4xGZj2JqHJrRNJ9i/UbhAubLajiWnbOTCjirJ0z7CLaQdReZ/ko2j+9Gs0IRpuy+3KTMWCk8VJaDw5eu/Chj3IgVvmj8AaOx8FlZ9zk/rQa7RooIAA+lLl1n9qGw6ZPyzItP4L2CXMmlz00LgAVb+qEVW77DdQLJKXkf2ox8FMYwaWs6yKRvoZpEVtqzDdMl7fU4o1rqhBwaht9GV6HggubL70brR5JyO1WbT+IhuUbjLcfjxWXaDWbc1qn2U+Hheb9ruiVQxYU8M4+J/mF4Hzn2rLPHs0RyaLn07pmoaC6hBzk+r8QOKm00MYZh+VPn4phqb8ZpE3w8EVzC39Avcme2ao3izptxSCrFlJgzmO/8ASrpd1g9+/wCVR3Ubi5kYJB/XP6TWXvS5GiGP3KDrPD2pFtritBGYPt8jUB03xqyuUv5AkH3B4/Gp/wAR+NPIveS0qjWTBUglX5JIJEjHH154rNNd1C0zllRl4n1SCcEmSMZn3rbhg8i+tC8sljens2oXbdyzvRl2RJYkAKPn7ViXX+o/tGpvOmFJwP4gg2gmO8AmnA8Q7PSCDbJ3G20ujwMB0kCCTP4CoQXu8DJJiI5ziOPpTem6btNv/QjN1CyJJF48KdQLILdzO0gI8lpn7pPtgwflFPuo6WT/AJ2EfzNUnpWsNqLin4WWRB9Od2Y5BK8fKrnp/GmnuMilHVmxJC7AxJ7zJHHbvS8uKUZ8orQ/Hli4qMit67QXFZmE+pSv0GKSt6NyFQKWJ4ABJM/KtE0nhY6ggsdqE+2TJjFXPpHh+3pyTbVU7byJaAMwT85q1l+mwHiSZS/Bf2ThmF3XCF5WwDlv9ZHA+VaporFqyu2zbS2owAqgfyqLt9XRtwQzHJpS1rh3rDmySkx0cVImxfJoj/U0wTWzTnzJFJUpFOFDLVrt71X+pXRBqw63IPvVT6up2z3HNOWxkSvdVuA1W73xGpTW3st8qhblzNbccQMkiC6kAKhnuVK9SU1ENXQx+Dm5PIO+jC7SddTKF2Obd+K9MfZtdB6fpIGBZT8TEt+pNeXq9FfZJqo6ZbDGNo5MfCSxx/LNIzJKmOxtuzQWfBxUHrL2JAMEZwfyg5mpBOpKfy/wmo/qdvflCPniR+Vc7MlJGvHp7Kx1fry2gNzASwAmZPyjkkVCdc8dWrdiVub22nGZDZEPHw5B/L8ac+KvDRYrcj4DxGCDzHcfTisc63e3XnCjAMfl71MHTxk9js2ZwjaC6vqT3Lpa4ZJOT9TkfqabXmPBJwMfTtFEAHJz8v8Aen2gvBXVioOThoIb6zzXVpR8HJlJvyNluEkEySPYAE/jSiaVnaFU/SRn3gc1fPDniXTLcAv6ayxYw37sekDja3Cn6zWh6zq+y2PJum1bhtnk27NsAtO3cAJ/JonmiSvwBZj/AE3wffuI221fUzlo/dkdt7GFUZ5JoOs+ErunUMyokQf+chb1diA0xj296vHirpOs1Fu0PMFxAklvN3biTHqLZJ3bsdoFVPxXoCtxvPYc7ZEt2xBXHAqcCdxkh0L7SNSAiFrQW2pE7AS5UYJY8mDGI4981MaPx6+qG27ttQDJQmHMFsKZI4bueKzP0MdtoS0wGJjd/wCJ706v23s+Vu27p3AhpkbmUzAgfeBnNZ3hi2OWeSNc6XrkSEXHv/vUouqBMzWc9K6k7ot0kc7Tj4iIgx75EnuaedM8Sq+7acjke08VzsnTtHWxZo5C+2esLv2fKZ7D5fX+1S+i1Xzx7e1ZWjuC7qSWMkd+OB9Jqd6Z1m5bS0LpG8/8yIj8uxpTx14GSVl/vXQaiOraYMhI9vzNL2dVPAxAgzz70hqbwAyc1SdCeJlXVdZDNODMflUK2qzVr8f9NBU6hBEfGPcTG7+X51nf7bmupiXJWjJllTpkj1W3UDdGas3VbfNV2+M03E9CcqG9dXV1aDOdW49IRbGjsJO27eS2xiZ271Kg5gekk/jWV+DPDD6/V27KAlfiuEDCW1ySTwJ4HzNbTrOj6ewtx9XqF8wqQqo2LWIWAOY9uMVl6jdI1dOvLGX/ABQzEJI9zHEDFWPoGsJHqMD5/wCf5FZB03Wt5m1TI3cjgxx/nzrQeiTqbyWgSoC7rpBg7ZACqe05z7CsbhTNfJNF1vNZ1CMEdSR2Bz+IrD/tK8M+Xc8xQRuwfn7VuN/wrpygNtBadRh7fpf8T98fJprP/GZW5pz5h9aEqx4mPhaPmIP1mm3xkmLSU4uJiJtbfix8jQq7RsiRM4En/wBU61bg8ZzHHEc0mb8iDH0ranZzxTQXCu4EwI47TBI/kK1Hwr42uNYQFLW1d4O20AwKpvADT3xWd9JtWwVNwhgTlRkx7TOMTWt9B6RoNMo2WmuB3CqXc7WuPIggE4jaJj7wpsUKb2TXQeu3L968riAGKrtDztAJHf4oHYe1D4nuXLFnzPLS+qlvODFV8u3A2li0wZMHEZHHdXX+K107XbaKqFQSpXCb4JAiBu7c81Ver+NkvaZ7mxFfeC5WQXlPvdmBZeCIwKIllN8S9DtF/NspctSZDDa6Hg/cyvMTB/GozXPbbTW02TetlgSrKCVJkE4knmR/ekevdUl4XBgAwTH1gd4/maSt3VvIyvl9s22k8ryjCcgic8g0DSCTEdB1h7cA5AMhScTjIHviPxplZvtaY7e4pfQrDjcQAJ5/v+NH1DjcpjbPBUz394Akd6U6uh0U6tFu8N9Si1vuGB/vSul13nXywMgcdge+fpVPsdSuT5e0EExCgzJ7jNXfwp4aurbBcBSYJyZj8OKxZMajbfqdGGZzqK/EuXSLjE5eccDAX6e9OdS3b++fzpLT6fYuAAZkwcT855pC7qZx37SP6e3zrJQ6yA8W3ymnvTmUYR7giMfQ5rIVrVPHWr/dsn/YQfrGayta6nTqonN6h3IseuvTxULfWp5tJImozU2IJqoNEmmRbLXIhJAGSTAHuTxS9y3Tvw5pN+s06mYN1Jj2Bk/oDT+WrEVs23w54YfS6BNPp3S29yH1N892I4WMsFBgD6nvTHqvgbQW7bPqNTqLhUEk7kUMYJCgRyYIAkk1J2QwufEQrSVUHgcDH+c1ZtFp7aBbW5Q9xWEwCzR8Zk9hPFc+M25WzoNKMaR570nVLFvUIUR0tE+oPcDlTMK0wBxEj51pvTdWLGrtXpXZqFNvHa4o38dgQGIqb6t9l2huW/Lt2/LO7cGWN4MdyeRzgzz27Qt3pF3RWbtm5ba5ppDW7yDfc07KMFl5gHv7GDR5Gn4FwtaZafEHjNdJZ8xob7qpMG4/sPkBkmsc8S+Mnv7i3xOZIUYHYKo9h/vyTUd4o8Q3NTeA9W1AVtiDMdzH8THJ/AdqtPhP7P0RU1GtKsfiW1yPcbzMH22jHzNXGKirkWm7qJR+meENXqQHtWXKscOfSp9yCeQPlNTum+yrUtG47eMRJ/pWiaLxhstTe2bxKkoIDKCQkDtiMcTVZ619prcWsdgKPvSb0UunivJDar7LL6KWFxR8iGz+tdqesXbC6a28gpcQn2JV1Mg/hSf/ABfqnMs4A9uf5031+tOphFQvc5VVBYkj2AzRwyST2DPBBr6fI98SdeLu5B5JMf8AhH9aR8EdMt6kldRc2WpXAIDXCs4B7CDk0hr/AAfriC37NcAMmDtBiB90mf0qCTVPYYAysHgyCD3wafOXJPizPjhxkua0bRqfDvSgm1rNviNxY7v/ANAz+tVfq32bJi5orhxny3IYEdwrnIx2M/Wqt/xJcdNhc7fYQP1AmnvQPFb2n2sxIH8uxrCu5F3ZucMUlRWuq2mtXXUhkOQViIB5Bimb3ziZgcfKeeeOK2TVadNYoe2US+FIRiFIcR8LSPyPb85rHUNNdGjdr23ZtnZlZO4KDkfxN+daoTUzHkg4Ohn9n/TzcuFtuIAE5kzMg+1ak6qixH4f7VW/DF5ben3KMADAElj7D5zTrWdD1d1BcW8FLCVthRt4wpc+o/X9KwTfOVm+Ee3FINqNdz9Y+ZouhvqWIkiMrP3TEx/pYSP1qFtahrto3LmHRmRv9Q5/lSA1u9mC8yoHzMZH61FAKUlRD+N9a25yWB3Dao7iTmf1qkrT7qN4u+TPv9TzTVbddDGuKo5uR8mWpTIprqNDig02ozUml0GsruLNKSkivvoz7U88Oxb1KucbQ0fXaQP1p7qiO1NCP8FM5WhfGmWbp3jBhei6fUD8XaO+PpVo0n2ioCZ5EgHuASAFHsPf6Vkerdg0n86SOtPvQ9pPwM7nubunjZBa37hueVXI5idx/SBXP49UFQCs43bj+f48VhA17e/0+R/wCjarqRZtwND2X7hdyPsaf1Dr1trr3GNvjbCqsx7hiJBM8/LEVWOseLdw2q2APxqnvrGPekWuUccPuU8vsSWo6ozDk0wN2DNJF6LNPUEhEsjY4fXGtd8B9Ts6TTr5dsNcufFdaFk8Rub7oNYwadWNWeCaHJjtaCx5KezV/Evjm4rkCDBk7WDY7wVMVTOuXk1K7+/Yjkf7VF2dZii6TUFSY4k0mMK36mh5E9ehGZQwaVs3czT3qVgMJGDUWrRWhfUjK/odFo6P1lrZBn5U/wCpa19SWtocOjHYDgsBu49xsBmqlZv/ADqR6Z1Hy79l5wGgkdgwK/1pSjUrGylyhRJ9E8VtaQKcFTwf4lMiR9RWq9J68h0fnNhQCY7DdkCf0/zGKeJ9o1TlMBoYgdm4b6ZBqydKuHU2bNmTs9ANsfFdcDgDss8sfkM0GXEk7Chlc1TEL/WLjW7rAf8AMuPdKDJUE8mBgZGad9CZ7F0eaAbd8QHH3WIwRPDKYPzipK90H9nuWL4IJUkEfcj7yR/DtzntuniovrHV0QeSom2HZxmSokFAD8hI/Ghe9IJa2ym37JDMDyCQfqDBpMClr1wkknuSfzM0jurSjJIcC5mn1jVECorfR1u0LjYSkPv2jJzSlq/iKjBdpQajEVTiVyH2pvgwKi7iUo16k2YVaVEbsRAM0o1o0H0o/mUZENyhoPKNPNogGaIzVOROIkLMc0K25IAGTgUD3K7T39jq3savZNIsaeFFVJuNmoPW6JVaFNPb3Wi4Elj/ANuAPzqPv3d2ePYe1LjyvY6XCtIRRqXtXKbOO9Cr0xqxCdEshBEGm2r0BORTe3fIqRs6zFBuI3UlREAxSiXMrnuP50+1GlV8jBqPe0QYjijTTFNOI+v6jzLtxiMMxMnsCTU/0vraW1Vf/jeQRgnGZP1AqoFyKAOaqULLjPiXXrnjQ3BtH5+5hgcdsNFQFzUFhzUWoJpyHoOCRfNs5zSVGdqTWmIBsKWowekprpoqAsUD0IekpoQalEsOXoC9FmgNSi7FA9CHpKa6alE5CnmUUtRK6pROQM0EV1CnIqyrOBijg04fTiOaasKFOw2nENNENBNcTV0C3YO6jrdpOumpRFKh2moNBcu/nTXdRlNVxD52LJZnJP4UoAB2FIbq4PQtNktIcMRRGNBOKIzVEimwXaiqaKTXKaNIFsTNdNKtYPtRPLNXaBphZoZrttBFWUDNdNBFdFUQGuoIoYqEOrqUt6Zm4Un6CnVro1wiSI+tU5JeoSi34GFdT650wqMmkG00VSkmTixHeaAmjm0aKUNForYWuoYoKso6urq6oQGhBotDUIDNCDRZrpqi7FS+KITRa6pRLBmhWi0K1ZRZRYHtSbaVfaurq56bNzSEn0S0T/8AmrXV1M5MDigydKWnA6GsUNdQubCUEO7Xhm3Etx8qejw9ZX7s9811dSXOT9Q1CPsIXNVsBCqAPl3pm9+e1DXUyKKY11KUxupQ11NiKY3VM0LLXV1NFiFwUmRXV1GgGdFFIrq6iBOAowWurqjIhVNPNK+QK6upTbGpII9oUk1uurqJMFoIRQqK6uox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7828" name="AutoShape 4" descr="data:image/jpg;base64,/9j/4AAQSkZJRgABAQAAAQABAAD/2wCEAAkGBhQSEBIUEhQUFBUVFRYWFBQVFRQXFRAUFRUWFRUXFRQXGycgFxkjGRYUHy8gJScpLC8tFR4xNTAqNSYrLCkBCQoKDgwOGg8PGikkHx8sKSwsKiksLCwtLCksLCwsLCwqLCkpLCosLSwsKSwsKSkpLCwsLCwsLCwsLCkpLCksKf/AABEIAPYAzQMBIgACEQEDEQH/xAAcAAAABwEBAAAAAAAAAAAAAAABAgMEBQYHAAj/xAA9EAACAQMDAgQDBQcCBgMBAAABAhEAAyEEEjEFQQYTIlEyYXEHQoGRoRQjUrHB0fBy4RYzQ2KC8VNjkhX/xAAaAQACAwEBAAAAAAAAAAAAAAACAwABBAUG/8QALREAAgICAQMDAgUFAQAAAAAAAAECEQMhEgQTMUFR8CJhgaGxwdEyUnGR4RT/2gAMAwEAAhEDEQA/AMVuCiAUtcFJxQB0BFdFHAoCKhBOK6KOFoStWShOKEChoYqEoCgijRXGqIGRaMVoLZpUULZYiVoQtKlaLFSyCRFcVpXZQFKuyCUV1HIoIqyBaCKPtoIqEC1woYrqhR1FNDRTVlMKaFaChWrBFVaaGklOaUmqDQNCBQV01RAwFGK0Ape3bmgbCSsbbKlL3h9l0wv7lIkBlEym4sFk8GdpwPr2p/0/oLhRe9IVSeQGEAZMcEf1qUsaryrr+dKOwBQFAwcuRvC8RkqPYywis2TO0/o3XyiNV5Kha6bcYblRyOJCkgnAge5yPzoNP057i3GRZFtdz5EhZiYOTn2q8dP6s3n7xFshmm3IttIlpVDgEtLewE96k+mabT6R7htsGLsC1q4relAqXiBgncCCBHBbaYKg0qXWSja479P3BtGWpS6ir31Dw7pzct6i0rIrsRsYSjXDmAcDYyzkSASBJ7KXOhftht3PKUIqE3biGDE+XbO2MgC2BsX1ckwSAC/9kHutBKimHpdwG2GRl8z4JB9Wdp/Wpzqfhu1Ys3VJL37ZQsV+EKwhlIPsYz3+lT3Xw+m2bFbdpypS5tZz6/SUYkjBkAAjjE8U16Bo/wBrt3VuiHZoN1zBW4AFAOc5Ckj/AOwTJgVnfUyklPwv+/wXe0ij7BRCtTHXejjTm361fegJA5RgPWrRjBmO9RRNdCE1JckEI7aKVpWKLtplg0E24pM04jFJMKtMpoToKNFcRRFBDRTRqKasFhaFaChWrKA70qDSZo1s1TLQaa4UbbQhaosPbWnYSIpCyuanbnUV8tF2hwBAwZUkkmCf/XGKROTVUgrpEh03r/k2UDXIh1Kr8ZQhwdzrt9VvaPhJORwcCm/U9bN5bywS6g+s7lSCCFcR6GDANEBcj4ahbp8xwo3KIPALbTkwTyRAIJycYB4pYaN0a2WZWVhuFrzSPMTcSVlT6eJB9z7yKR2op36uwHJu7Lzqr9oB7w8vzERVcEeYQzlfLNvd91WdiMAwp3Zmo3qenN6edxVxtt+n95bAa55xYSxi18CTG1Y4g90zRvavWbrBtr/AWSWtpb2PcuLtIEhWYAgZJYlVipe51pEuqDaDtA2u7rZaYcM29iA0jZ8yWPtWDcH9O/n7FL7jzo3UNMHupatbnVRl/SCSAHHqMLhGuFmzJOeKcaLr6XNSIuG2be+F2sxG6E3C2Rm41sBgOAQGgkkClaHqXl6p/LLsrBPSiq+8qVd5YZKbhmIJGMRTy31QPfU7oa4ESVeypc796o2yPLBZZJO5gHIJAily6fd/YuNvRO6rW3bAIJR0d4CjYJEbi17aojaNxB3Y2yQO0P03XW7rptU21W4ptBR8TkFbjETDg3AuBn1ZIFP/ABfq7aOgc3Lfm2VAgK7G3hmfbBcYN22pJzvYEgbpql3xKgVTZBRpOGeTbHmLdt7YBBGLi7oGHAIgCWYcLnG0tsuSp7LT1nwSxdWu7RbtJudUZz5g3B7qhiCd0GSfhEj3qN634JtJbvXLLPtVFdNxUjb/ANQFgMkGBHNSPR/ETXHsK4lw2xw162Swd5dhb3AncsEYiRIAnJusdPvfs9y1bBa55jKthQDsssS04aF4meeaXHJlhJRcq/Tz8/2NjKzNqKKlOj+Hb+qZ1tJOwFnJMBQOfqZIECfiFTXTPAxu6K7eHmedbMNb2gLgMxAbuwUAsDG3M5gV1p58cP6n7fmXRVdNpXuOEtqzs2Aqgkn6AUXV6RrTsjiGUwR7Gtq8DdE01nQ2NQBN0Q7vGdzjbsVu6g7THGCaq32w+HHTUnVQvl3QqyGk+YBBBB7kCcYAFZMXXrJn7VUt792SjNiKIaVNJsK6iFsSNFajmk2owGBQrRaFaIEE0Ns5oz26ToQh4q0KrRbT4pxp+aW9BocaHTSw3cTmpK7pbm655O2NoLTExulYQiQeO3fsDQ6LaIMpIzDGB+uD9JmpdOsWSL9xtyfCFuIQ10ElmLlC4DZQCRGCO5EY8kny0iTS8CPUenp+zq9lgrgBjedriCIuBl9QBdpAUSOExljUDpbaFHba74MhVOy2dsgyCSvqnkd+3eVS95yeWSXRQoCgbd53XLgDNJCAZ4OQO0VB6/ptxWdRbddtzaEO7erElgpHLYMTiixesZPf7C34LT0e8LsL/wBMgG43lsotyyhZZjtZjlSQBIYye9RHiC073GKi47ItuWUs4UqoDncBBAO71DE1G29WxjzLrzbyqBpg9ikyq528ciYp11Vhctb4Fly8NbVPLsQq29gQnO9dzSDgArniRWLhkv3KXglOia6wblpEcrvFtb5uW12gj0lLbK4Oxi3qLkcDJ4pt1yz++2rcFxAqBPMARmRW2khTtg7wQUiYB5ioLRXVts8sZ2sqssQpMeomDIgMMQcgg4zJDQ+U0+YC9pQzWwxbaVhp8wLBBcz6d0SMmSauWNQnyT+fKQxPROLorurueQptAo+y4be0FRcmP3skuoAYbd0AADtRdH0S3tPl3LxtGZJ2qr3bZAS98cpbBYDcQYDqTzg1h2ti2bjl3u2wxYGdisAFtXtp3LwwJ7C6cE4pTqXVR+z3raBRbvF3QtaLPNo7cOGYoygekkekbgedxzKU74x8fb8/5RGE6bbT0ySzMNrK52LCspdiwgbtzSCDgEQcwJ/Q9cnZasgW5U/HsZjzDMqszEq5tEiAQkmCATVI6l1olLI8sWwttRIDQ0zLev1SQRjcV9MwOx9JZZb1xFk+b6gbhVA1sHerKzxsaBz7iPrc+n5q5/f57FX7GpaOyyhxFsN+9KlGYbvNZgXgCVBY28j7pWJxTrS9Rs20uXEUWNwh1O6Ld6FUFpXDBXWTzkAntVKveI42M5UOh9bAnYu9wAG3jcASIgSQUBI9AAcXfET61ioQMS9sG2QtwKoCeYdy7lC7gpDMDu7KIrnPpZPb8epfP0RcdR4lt2rIdAiIWTeVUN5W9GkkD4rkqh25gGDxVT+0LVK3TbSPc8y6GFwFlth/Lc4IAaSI2iQDG0YEzU3o+gHda23btovtLvae1ZBK2gN4BRmYmCOQoicTk/ij7PTqNF939pUO4MM911USEDBtpk7F3n2HtSsTxY8sW36/Pn+NBxTfkw00RjSuqslHZGiVJBgggEYOQSD+FN2NeqWwWFNENGohowGBQrQUK0QJZb3TAaY6jo57VZmtCjJpZrEsjRueNMpD2SvNLaa+Aatt/ogccVX+o+HnTKiRTVkjLTFSxyjtCmmubz8IbIGeJ7Z7cUH7Aty6g+EE7WaN21swMDEnH4/jQabXoAVKNuOMPtPECTHvmT7UbRuqs0O44EoEYEgg8FhIxyD9OaXtN+gqT5IlNN0o2rCsP3iszs1tw22AvO1XVpENJmPSfY0S/rTfBUHYq2iImQIaX2E5P3iASTjkxS562FW5ZdNoa4rlSIIMCTdS2FB9W1wkbQMQRzDDVhSZJbaZtBm3LO7J28KCJz/c0pRlLb8+gtoa2rwiLh9KKdqQPig7fp6omkX6hcJ3BmnYVZpywZdjSe8rjPapLX9OtsbrWySFQOqzvKpJk7hAMD3zHImYgCa1Q4y2SqFWvenbJiQefaQP0J/M060Gm38tEQCTO1RGZ9/SGx8hTFFkge9Pjq9gAQqTtILLPDBTjcMEEHiM0ck6pFr7kn07rDKotgKLbMklgxt+ljIYjJEbyOSJIHFP+oW2u6hbSRtuFbaAlxYFz4FCMQCoWY3ECQYb3Nb6fr0t/GnmDcrBSxCyrAnco+IFZWJHPNSGt8Q3dQiW4227bSSoc/E5bc+TnczR/qjiAM0sVT5JBKqJLxBpPJDqrW29QVjuDtstgSyuz+gOfVsX1ZIJHFRj9TNo2DZuNCFbsSPRdVm5VfSpgD3xGcxUfqk3EBfUZO4hiylmPaQIwM8z79gZumuqh3BQEwJwSBMkA9hxkjJFHGCSSkyS34J/xFfe4LbXribSdgMMLlo4ZtyFVZ4UgfCFzjM0HStYLJUfDc+HfNuFklXYeraxKM6gk/w5gjaVrNtre17ht3EJbdcV9920zNuub1chiAFG2D8JgmKW0fhvzWuQ63iisbRUn98gk74A3KCQRJzuuKMSDWe4KHGXhfb58/EjRpPQb1q1p/NvOPVlndAyF7gVd7qWc2wCoGQIkiMqAw+0W5qBYuOtxHsuJAbduJxJthW7AE5EQTTbo93altWZoDeUBFkII3qVPmqoLJ6iZmDd4MAVM6/UXdyWlt23s3vNVrTqxY21CXCGAK7F2zGDBPeRHCknjzKXnf5DYGFk0StmufZ/obd83/LutYKl1VdwFu4rEwQQPQQIg/w85rO/H14PrWdV2oyr5cWvLBVRtwASH4jcDmu90/Wwzz4wT8ev6AuNFbJopoxoproIUBQrQUK1ZRoVoSaf2bXaoi1eipLS6jNcyR1Ikxp9IKfWemKwyJpHQ3JirR07TCBWeTYwovWvs+W5JT0t+hqj9R8O39K3rUkT8Q/vXoy100Gg1Xh9LikMoIPuKOGecdPaFShCR5tVBt3EyJG4bQYAk43H6wKY6hgxO0QI+FQcAKSf5CfxrYvEv2WrltOQDyVPB+lZ31LoYsMEvK6HPqBkkdwq4BJnJZuJxitWPNGRlyYGt+hW7upZggPCLtX5Dcz/AM2akGFTmp0Za2oU2zIDQu3cDO2GyYknHHbAwKHS+GyU3sY5BWMggxn8j+lPWWKQpY5N6IKaPIjMz7doj3/Kn13pRDGfhH5mjv0Q7QRzmR7Ykf2ou5Enbl7EZbWTU3vW2AViPMIIBZkuABfSzKRugHmByYqFAKtnBB7yINOEZ5O4H18llLTOZ95nuM5qTjyKiSmn6tta0t1yV3ZJyyLLAmFPMMxjnJHBMu+t+Jlu2QoRW3NKzuXytpbHlgxDBtwG5lG4gcTVYZD3q59GtaewlvzrtnUF2tEWlVybO5trTdBAA8svK+4X5GkZYwhUqt/YLlKWmytabTNeRvUf3YGwMTEEk7FPZiche/q782Lo2qNvaUXIm2rqSlo3na2yMxIBLW5MgYPlJ2yYzqpNq84VfKyyOock7kOWO0iM5Hb5mKPoLr3N4uWxckk+Y0h1JyxDY3EmJk9u1Vk+qN+nz55KS3RedFoS9xjYdvSbe8XLi3WQDzAdiI8MfVgzgOZAiTIeHtVfNx7VwbbSOzWwWUPAvLbjfhQNzFRtEbjEGKiPDD7bOpTaSTALFiq3Cw3PMHc2PLkAxn50z1nibzH8veisqgW7obZbtPuLvbu7RDI1wIwIyuMjJHFlilkk41dVv58/Ec6itF/0niBh5wvFbYtJbJR2UuwYKJuhVwCqqxODkjGayz7QPFaasogAmzcugMF+K2T6YcNB4/hHyPapPxh1W0gtq5N59gDqXEgiDtNxOFliRt5giQZnO3Oa19B0cU+61/gCTpUFNFo1FrtoSdQrQUva05PapZVFis3c1JaK9kVB6W9mpW1qB2rFNG+DLXob2RV66E0isx0WvirR0DxIFBE5rFOLNN2jRk1IAoRrxwDmqfa6wXIzyamtO8DkVF9xUlQ/1Gm3Zmqt4m8JrqVCuW2zJC4LRMAnsJz+FWa20ij7Jo+PqiuXoZrd8JIhuDZ6Lm2UAhfSpXEcSNv4iaS1fSVCkKI+QH0/vWlNogec1F9Q6Wk5IXHf8f7rSpQn5TGxyR9UZNrOmQ3FN2twQh5/pNX7qHRs4KsPkRTC70VZViPUDz9JP9Kvu1/UHwT2jOvE3SCCLoiDhvkcwfpECnXTPgVTBKYB917H+n4VdupdADWipGGWD+X98/hWcKhVntXAP3ZKsSJgZBOePcVqx5O7CvYzTh258vcd9e0gJ3u0TyYHYAAAe+KhNPqmUEAwrQCPfB/oWE/OryPD9vYq/F6e/EkRu28SRUJ1Tw6N/p2oAoAjufc0eLLGuLAy4ZXyRGaNvMNxrpdsEjaCSz8qGxwT/Kr10qxb1HTLQZ7Njy2dmuvhmL7hsCR7lRuBPzjbFUbR6Yi6I3ArtYmONuT+E0N5ihcyTuwfYzk/jOZoc+Puai6qmKT4rwT3WeqCwrafT3hdVrjm63l+Wxb0qQrySbZC9iJqN6N0qzcDb77Wtoz6CyliyKk7TIXc2THA9zFR4IIx+vvSnTum3r9zZYttcYyIVd2CIM9hzz2oo4uMOKde71/FAtW7Dda6aE9Yv27oaCMv5jA8Eqy4xGZj2JqHJrRNJ9i/UbhAubLajiWnbOTCjirJ0z7CLaQdReZ/ko2j+9Gs0IRpuy+3KTMWCk8VJaDw5eu/Chj3IgVvmj8AaOx8FlZ9zk/rQa7RooIAA+lLl1n9qGw6ZPyzItP4L2CXMmlz00LgAVb+qEVW77DdQLJKXkf2ox8FMYwaWs6yKRvoZpEVtqzDdMl7fU4o1rqhBwaht9GV6HggubL70brR5JyO1WbT+IhuUbjLcfjxWXaDWbc1qn2U+Hheb9ruiVQxYU8M4+J/mF4Hzn2rLPHs0RyaLn07pmoaC6hBzk+r8QOKm00MYZh+VPn4phqb8ZpE3w8EVzC39Avcme2ao3izptxSCrFlJgzmO/8ASrpd1g9+/wCVR3Ubi5kYJB/XP6TWXvS5GiGP3KDrPD2pFtritBGYPt8jUB03xqyuUv5AkH3B4/Gp/wAR+NPIveS0qjWTBUglX5JIJEjHH154rNNd1C0zllRl4n1SCcEmSMZn3rbhg8i+tC8sljens2oXbdyzvRl2RJYkAKPn7ViXX+o/tGpvOmFJwP4gg2gmO8AmnA8Q7PSCDbJ3G20ujwMB0kCCTP4CoQXu8DJJiI5ziOPpTem6btNv/QjN1CyJJF48KdQLILdzO0gI8lpn7pPtgwflFPuo6WT/AJ2EfzNUnpWsNqLin4WWRB9Od2Y5BK8fKrnp/GmnuMilHVmxJC7AxJ7zJHHbvS8uKUZ8orQ/Hli4qMit67QXFZmE+pSv0GKSt6NyFQKWJ4ABJM/KtE0nhY6ggsdqE+2TJjFXPpHh+3pyTbVU7byJaAMwT85q1l+mwHiSZS/Bf2ThmF3XCF5WwDlv9ZHA+VaporFqyu2zbS2owAqgfyqLt9XRtwQzHJpS1rh3rDmySkx0cVImxfJoj/U0wTWzTnzJFJUpFOFDLVrt71X+pXRBqw63IPvVT6up2z3HNOWxkSvdVuA1W73xGpTW3st8qhblzNbccQMkiC6kAKhnuVK9SU1ENXQx+Dm5PIO+jC7SddTKF2Obd+K9MfZtdB6fpIGBZT8TEt+pNeXq9FfZJqo6ZbDGNo5MfCSxx/LNIzJKmOxtuzQWfBxUHrL2JAMEZwfyg5mpBOpKfy/wmo/qdvflCPniR+Vc7MlJGvHp7Kx1fry2gNzASwAmZPyjkkVCdc8dWrdiVub22nGZDZEPHw5B/L8ac+KvDRYrcj4DxGCDzHcfTisc63e3XnCjAMfl71MHTxk9js2ZwjaC6vqT3Lpa4ZJOT9TkfqabXmPBJwMfTtFEAHJz8v8Aen2gvBXVioOThoIb6zzXVpR8HJlJvyNluEkEySPYAE/jSiaVnaFU/SRn3gc1fPDniXTLcAv6ayxYw37sekDja3Cn6zWh6zq+y2PJum1bhtnk27NsAtO3cAJ/JonmiSvwBZj/AE3wffuI221fUzlo/dkdt7GFUZ5JoOs+ErunUMyokQf+chb1diA0xj296vHirpOs1Fu0PMFxAklvN3biTHqLZJ3bsdoFVPxXoCtxvPYc7ZEt2xBXHAqcCdxkh0L7SNSAiFrQW2pE7AS5UYJY8mDGI4981MaPx6+qG27ttQDJQmHMFsKZI4bueKzP0MdtoS0wGJjd/wCJ706v23s+Vu27p3AhpkbmUzAgfeBnNZ3hi2OWeSNc6XrkSEXHv/vUouqBMzWc9K6k7ot0kc7Tj4iIgx75EnuaedM8Sq+7acjke08VzsnTtHWxZo5C+2esLv2fKZ7D5fX+1S+i1Xzx7e1ZWjuC7qSWMkd+OB9Jqd6Z1m5bS0LpG8/8yIj8uxpTx14GSVl/vXQaiOraYMhI9vzNL2dVPAxAgzz70hqbwAyc1SdCeJlXVdZDNODMflUK2qzVr8f9NBU6hBEfGPcTG7+X51nf7bmupiXJWjJllTpkj1W3UDdGas3VbfNV2+M03E9CcqG9dXV1aDOdW49IRbGjsJO27eS2xiZ271Kg5gekk/jWV+DPDD6/V27KAlfiuEDCW1ySTwJ4HzNbTrOj6ewtx9XqF8wqQqo2LWIWAOY9uMVl6jdI1dOvLGX/ABQzEJI9zHEDFWPoGsJHqMD5/wCf5FZB03Wt5m1TI3cjgxx/nzrQeiTqbyWgSoC7rpBg7ZACqe05z7CsbhTNfJNF1vNZ1CMEdSR2Bz+IrD/tK8M+Xc8xQRuwfn7VuN/wrpygNtBadRh7fpf8T98fJprP/GZW5pz5h9aEqx4mPhaPmIP1mm3xkmLSU4uJiJtbfix8jQq7RsiRM4En/wBU61bg8ZzHHEc0mb8iDH0ranZzxTQXCu4EwI47TBI/kK1Hwr42uNYQFLW1d4O20AwKpvADT3xWd9JtWwVNwhgTlRkx7TOMTWt9B6RoNMo2WmuB3CqXc7WuPIggE4jaJj7wpsUKb2TXQeu3L968riAGKrtDztAJHf4oHYe1D4nuXLFnzPLS+qlvODFV8u3A2li0wZMHEZHHdXX+K107XbaKqFQSpXCb4JAiBu7c81Ver+NkvaZ7mxFfeC5WQXlPvdmBZeCIwKIllN8S9DtF/NspctSZDDa6Hg/cyvMTB/GozXPbbTW02TetlgSrKCVJkE4knmR/ekevdUl4XBgAwTH1gd4/maSt3VvIyvl9s22k8ryjCcgic8g0DSCTEdB1h7cA5AMhScTjIHviPxplZvtaY7e4pfQrDjcQAJ5/v+NH1DjcpjbPBUz394Akd6U6uh0U6tFu8N9Si1vuGB/vSul13nXywMgcdge+fpVPsdSuT5e0EExCgzJ7jNXfwp4aurbBcBSYJyZj8OKxZMajbfqdGGZzqK/EuXSLjE5eccDAX6e9OdS3b++fzpLT6fYuAAZkwcT855pC7qZx37SP6e3zrJQ6yA8W3ymnvTmUYR7giMfQ5rIVrVPHWr/dsn/YQfrGayta6nTqonN6h3IseuvTxULfWp5tJImozU2IJqoNEmmRbLXIhJAGSTAHuTxS9y3Tvw5pN+s06mYN1Jj2Bk/oDT+WrEVs23w54YfS6BNPp3S29yH1N892I4WMsFBgD6nvTHqvgbQW7bPqNTqLhUEk7kUMYJCgRyYIAkk1J2QwufEQrSVUHgcDH+c1ZtFp7aBbW5Q9xWEwCzR8Zk9hPFc+M25WzoNKMaR570nVLFvUIUR0tE+oPcDlTMK0wBxEj51pvTdWLGrtXpXZqFNvHa4o38dgQGIqb6t9l2huW/Lt2/LO7cGWN4MdyeRzgzz27Qt3pF3RWbtm5ba5ppDW7yDfc07KMFl5gHv7GDR5Gn4FwtaZafEHjNdJZ8xob7qpMG4/sPkBkmsc8S+Mnv7i3xOZIUYHYKo9h/vyTUd4o8Q3NTeA9W1AVtiDMdzH8THJ/AdqtPhP7P0RU1GtKsfiW1yPcbzMH22jHzNXGKirkWm7qJR+meENXqQHtWXKscOfSp9yCeQPlNTum+yrUtG47eMRJ/pWiaLxhstTe2bxKkoIDKCQkDtiMcTVZ619prcWsdgKPvSb0UunivJDar7LL6KWFxR8iGz+tdqesXbC6a28gpcQn2JV1Mg/hSf/ABfqnMs4A9uf5031+tOphFQvc5VVBYkj2AzRwyST2DPBBr6fI98SdeLu5B5JMf8AhH9aR8EdMt6kldRc2WpXAIDXCs4B7CDk0hr/AAfriC37NcAMmDtBiB90mf0qCTVPYYAysHgyCD3wafOXJPizPjhxkua0bRqfDvSgm1rNviNxY7v/ANAz+tVfq32bJi5orhxny3IYEdwrnIx2M/Wqt/xJcdNhc7fYQP1AmnvQPFb2n2sxIH8uxrCu5F3ZucMUlRWuq2mtXXUhkOQViIB5Bimb3ziZgcfKeeeOK2TVadNYoe2US+FIRiFIcR8LSPyPb85rHUNNdGjdr23ZtnZlZO4KDkfxN+daoTUzHkg4Ohn9n/TzcuFtuIAE5kzMg+1ak6qixH4f7VW/DF5ben3KMADAElj7D5zTrWdD1d1BcW8FLCVthRt4wpc+o/X9KwTfOVm+Ee3FINqNdz9Y+ZouhvqWIkiMrP3TEx/pYSP1qFtahrto3LmHRmRv9Q5/lSA1u9mC8yoHzMZH61FAKUlRD+N9a25yWB3Dao7iTmf1qkrT7qN4u+TPv9TzTVbddDGuKo5uR8mWpTIprqNDig02ozUml0GsruLNKSkivvoz7U88Oxb1KucbQ0fXaQP1p7qiO1NCP8FM5WhfGmWbp3jBhei6fUD8XaO+PpVo0n2ioCZ5EgHuASAFHsPf6Vkerdg0n86SOtPvQ9pPwM7nubunjZBa37hueVXI5idx/SBXP49UFQCs43bj+f48VhA17e/0+R/wCjarqRZtwND2X7hdyPsaf1Dr1trr3GNvjbCqsx7hiJBM8/LEVWOseLdw2q2APxqnvrGPekWuUccPuU8vsSWo6ozDk0wN2DNJF6LNPUEhEsjY4fXGtd8B9Ts6TTr5dsNcufFdaFk8Rub7oNYwadWNWeCaHJjtaCx5KezV/Evjm4rkCDBk7WDY7wVMVTOuXk1K7+/Yjkf7VF2dZii6TUFSY4k0mMK36mh5E9ehGZQwaVs3czT3qVgMJGDUWrRWhfUjK/odFo6P1lrZBn5U/wCpa19SWtocOjHYDgsBu49xsBmqlZv/ADqR6Z1Hy79l5wGgkdgwK/1pSjUrGylyhRJ9E8VtaQKcFTwf4lMiR9RWq9J68h0fnNhQCY7DdkCf0/zGKeJ9o1TlMBoYgdm4b6ZBqydKuHU2bNmTs9ANsfFdcDgDss8sfkM0GXEk7Chlc1TEL/WLjW7rAf8AMuPdKDJUE8mBgZGad9CZ7F0eaAbd8QHH3WIwRPDKYPzipK90H9nuWL4IJUkEfcj7yR/DtzntuniovrHV0QeSom2HZxmSokFAD8hI/Ghe9IJa2ym37JDMDyCQfqDBpMClr1wkknuSfzM0jurSjJIcC5mn1jVECorfR1u0LjYSkPv2jJzSlq/iKjBdpQajEVTiVyH2pvgwKi7iUo16k2YVaVEbsRAM0o1o0H0o/mUZENyhoPKNPNogGaIzVOROIkLMc0K25IAGTgUD3K7T39jq3savZNIsaeFFVJuNmoPW6JVaFNPb3Wi4Elj/ANuAPzqPv3d2ePYe1LjyvY6XCtIRRqXtXKbOO9Cr0xqxCdEshBEGm2r0BORTe3fIqRs6zFBuI3UlREAxSiXMrnuP50+1GlV8jBqPe0QYjijTTFNOI+v6jzLtxiMMxMnsCTU/0vraW1Vf/jeQRgnGZP1AqoFyKAOaqULLjPiXXrnjQ3BtH5+5hgcdsNFQFzUFhzUWoJpyHoOCRfNs5zSVGdqTWmIBsKWowekprpoqAsUD0IekpoQalEsOXoC9FmgNSi7FA9CHpKa6alE5CnmUUtRK6pROQM0EV1CnIqyrOBijg04fTiOaasKFOw2nENNENBNcTV0C3YO6jrdpOumpRFKh2moNBcu/nTXdRlNVxD52LJZnJP4UoAB2FIbq4PQtNktIcMRRGNBOKIzVEimwXaiqaKTXKaNIFsTNdNKtYPtRPLNXaBphZoZrttBFWUDNdNBFdFUQGuoIoYqEOrqUt6Zm4Un6CnVro1wiSI+tU5JeoSi34GFdT650wqMmkG00VSkmTixHeaAmjm0aKUNForYWuoYoKso6urq6oQGhBotDUIDNCDRZrpqi7FS+KITRa6pRLBmhWi0K1ZRZRYHtSbaVfaurq56bNzSEn0S0T/8AmrXV1M5MDigydKWnA6GsUNdQubCUEO7Xhm3Etx8qejw9ZX7s9811dSXOT9Q1CPsIXNVsBCqAPl3pm9+e1DXUyKKY11KUxupQ11NiKY3VM0LLXV1NFiFwUmRXV1GgGdFFIrq6iBOAowWurqjIhVNPNK+QK6upTbGpII9oUk1uurqJMFoIRQqK6uox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7830" name="AutoShape 6" descr="data:image/jpg;base64,/9j/4AAQSkZJRgABAQAAAQABAAD/2wCEAAkGBhQSEBIUEhQUFBUVFRYWFBQVFRQXFRAUFRUWFRUXFRQXGycgFxkjGRYUHy8gJScpLC8tFR4xNTAqNSYrLCkBCQoKDgwOGg8PGikkHx8sKSwsKiksLCwtLCksLCwsLCwqLCkpLCosLSwsKSwsKSkpLCwsLCwsLCwsLCkpLCksKf/AABEIAPYAzQMBIgACEQEDEQH/xAAcAAAABwEBAAAAAAAAAAAAAAABAgMEBQYHAAj/xAA9EAACAQMDAgQDBQcCBgMBAAABAhEAAyEEEjEFQQYTIlEyYXEHQoGRoRQjUrHB0fBy4RYzQ2KC8VNjkhX/xAAaAQACAwEBAAAAAAAAAAAAAAACAwABBAUG/8QALREAAgICAQMDAgUFAQAAAAAAAAECEQMhEgQTMUFR8CJhgaGxwdEyUnGR4RT/2gAMAwEAAhEDEQA/AMVuCiAUtcFJxQB0BFdFHAoCKhBOK6KOFoStWShOKEChoYqEoCgijRXGqIGRaMVoLZpUULZYiVoQtKlaLFSyCRFcVpXZQFKuyCUV1HIoIqyBaCKPtoIqEC1woYrqhR1FNDRTVlMKaFaChWrBFVaaGklOaUmqDQNCBQV01RAwFGK0Ape3bmgbCSsbbKlL3h9l0wv7lIkBlEym4sFk8GdpwPr2p/0/oLhRe9IVSeQGEAZMcEf1qUsaryrr+dKOwBQFAwcuRvC8RkqPYywis2TO0/o3XyiNV5Kha6bcYblRyOJCkgnAge5yPzoNP057i3GRZFtdz5EhZiYOTn2q8dP6s3n7xFshmm3IttIlpVDgEtLewE96k+mabT6R7htsGLsC1q4relAqXiBgncCCBHBbaYKg0qXWSja479P3BtGWpS6ir31Dw7pzct6i0rIrsRsYSjXDmAcDYyzkSASBJ7KXOhftht3PKUIqE3biGDE+XbO2MgC2BsX1ckwSAC/9kHutBKimHpdwG2GRl8z4JB9Wdp/Wpzqfhu1Ys3VJL37ZQsV+EKwhlIPsYz3+lT3Xw+m2bFbdpypS5tZz6/SUYkjBkAAjjE8U16Bo/wBrt3VuiHZoN1zBW4AFAOc5Ckj/AOwTJgVnfUyklPwv+/wXe0ij7BRCtTHXejjTm361fegJA5RgPWrRjBmO9RRNdCE1JckEI7aKVpWKLtplg0E24pM04jFJMKtMpoToKNFcRRFBDRTRqKasFhaFaChWrKA70qDSZo1s1TLQaa4UbbQhaosPbWnYSIpCyuanbnUV8tF2hwBAwZUkkmCf/XGKROTVUgrpEh03r/k2UDXIh1Kr8ZQhwdzrt9VvaPhJORwcCm/U9bN5bywS6g+s7lSCCFcR6GDANEBcj4ahbp8xwo3KIPALbTkwTyRAIJycYB4pYaN0a2WZWVhuFrzSPMTcSVlT6eJB9z7yKR2op36uwHJu7Lzqr9oB7w8vzERVcEeYQzlfLNvd91WdiMAwp3Zmo3qenN6edxVxtt+n95bAa55xYSxi18CTG1Y4g90zRvavWbrBtr/AWSWtpb2PcuLtIEhWYAgZJYlVipe51pEuqDaDtA2u7rZaYcM29iA0jZ8yWPtWDcH9O/n7FL7jzo3UNMHupatbnVRl/SCSAHHqMLhGuFmzJOeKcaLr6XNSIuG2be+F2sxG6E3C2Rm41sBgOAQGgkkClaHqXl6p/LLsrBPSiq+8qVd5YZKbhmIJGMRTy31QPfU7oa4ESVeypc796o2yPLBZZJO5gHIJAily6fd/YuNvRO6rW3bAIJR0d4CjYJEbi17aojaNxB3Y2yQO0P03XW7rptU21W4ptBR8TkFbjETDg3AuBn1ZIFP/ABfq7aOgc3Lfm2VAgK7G3hmfbBcYN22pJzvYEgbpql3xKgVTZBRpOGeTbHmLdt7YBBGLi7oGHAIgCWYcLnG0tsuSp7LT1nwSxdWu7RbtJudUZz5g3B7qhiCd0GSfhEj3qN634JtJbvXLLPtVFdNxUjb/ANQFgMkGBHNSPR/ETXHsK4lw2xw162Swd5dhb3AncsEYiRIAnJusdPvfs9y1bBa55jKthQDsssS04aF4meeaXHJlhJRcq/Tz8/2NjKzNqKKlOj+Hb+qZ1tJOwFnJMBQOfqZIECfiFTXTPAxu6K7eHmedbMNb2gLgMxAbuwUAsDG3M5gV1p58cP6n7fmXRVdNpXuOEtqzs2Aqgkn6AUXV6RrTsjiGUwR7Gtq8DdE01nQ2NQBN0Q7vGdzjbsVu6g7THGCaq32w+HHTUnVQvl3QqyGk+YBBBB7kCcYAFZMXXrJn7VUt792SjNiKIaVNJsK6iFsSNFajmk2owGBQrRaFaIEE0Ns5oz26ToQh4q0KrRbT4pxp+aW9BocaHTSw3cTmpK7pbm655O2NoLTExulYQiQeO3fsDQ6LaIMpIzDGB+uD9JmpdOsWSL9xtyfCFuIQ10ElmLlC4DZQCRGCO5EY8kny0iTS8CPUenp+zq9lgrgBjedriCIuBl9QBdpAUSOExljUDpbaFHba74MhVOy2dsgyCSvqnkd+3eVS95yeWSXRQoCgbd53XLgDNJCAZ4OQO0VB6/ptxWdRbddtzaEO7erElgpHLYMTiixesZPf7C34LT0e8LsL/wBMgG43lsotyyhZZjtZjlSQBIYye9RHiC073GKi47ItuWUs4UqoDncBBAO71DE1G29WxjzLrzbyqBpg9ikyq528ciYp11Vhctb4Fly8NbVPLsQq29gQnO9dzSDgArniRWLhkv3KXglOia6wblpEcrvFtb5uW12gj0lLbK4Oxi3qLkcDJ4pt1yz++2rcFxAqBPMARmRW2khTtg7wQUiYB5ioLRXVts8sZ2sqssQpMeomDIgMMQcgg4zJDQ+U0+YC9pQzWwxbaVhp8wLBBcz6d0SMmSauWNQnyT+fKQxPROLorurueQptAo+y4be0FRcmP3skuoAYbd0AADtRdH0S3tPl3LxtGZJ2qr3bZAS98cpbBYDcQYDqTzg1h2ti2bjl3u2wxYGdisAFtXtp3LwwJ7C6cE4pTqXVR+z3raBRbvF3QtaLPNo7cOGYoygekkekbgedxzKU74x8fb8/5RGE6bbT0ySzMNrK52LCspdiwgbtzSCDgEQcwJ/Q9cnZasgW5U/HsZjzDMqszEq5tEiAQkmCATVI6l1olLI8sWwttRIDQ0zLev1SQRjcV9MwOx9JZZb1xFk+b6gbhVA1sHerKzxsaBz7iPrc+n5q5/f57FX7GpaOyyhxFsN+9KlGYbvNZgXgCVBY28j7pWJxTrS9Rs20uXEUWNwh1O6Ld6FUFpXDBXWTzkAntVKveI42M5UOh9bAnYu9wAG3jcASIgSQUBI9AAcXfET61ioQMS9sG2QtwKoCeYdy7lC7gpDMDu7KIrnPpZPb8epfP0RcdR4lt2rIdAiIWTeVUN5W9GkkD4rkqh25gGDxVT+0LVK3TbSPc8y6GFwFlth/Lc4IAaSI2iQDG0YEzU3o+gHda23btovtLvae1ZBK2gN4BRmYmCOQoicTk/ij7PTqNF939pUO4MM911USEDBtpk7F3n2HtSsTxY8sW36/Pn+NBxTfkw00RjSuqslHZGiVJBgggEYOQSD+FN2NeqWwWFNENGohowGBQrQUK0QJZb3TAaY6jo57VZmtCjJpZrEsjRueNMpD2SvNLaa+Aatt/ogccVX+o+HnTKiRTVkjLTFSxyjtCmmubz8IbIGeJ7Z7cUH7Aty6g+EE7WaN21swMDEnH4/jQabXoAVKNuOMPtPECTHvmT7UbRuqs0O44EoEYEgg8FhIxyD9OaXtN+gqT5IlNN0o2rCsP3iszs1tw22AvO1XVpENJmPSfY0S/rTfBUHYq2iImQIaX2E5P3iASTjkxS562FW5ZdNoa4rlSIIMCTdS2FB9W1wkbQMQRzDDVhSZJbaZtBm3LO7J28KCJz/c0pRlLb8+gtoa2rwiLh9KKdqQPig7fp6omkX6hcJ3BmnYVZpywZdjSe8rjPapLX9OtsbrWySFQOqzvKpJk7hAMD3zHImYgCa1Q4y2SqFWvenbJiQefaQP0J/M060Gm38tEQCTO1RGZ9/SGx8hTFFkge9Pjq9gAQqTtILLPDBTjcMEEHiM0ck6pFr7kn07rDKotgKLbMklgxt+ljIYjJEbyOSJIHFP+oW2u6hbSRtuFbaAlxYFz4FCMQCoWY3ECQYb3Nb6fr0t/GnmDcrBSxCyrAnco+IFZWJHPNSGt8Q3dQiW4227bSSoc/E5bc+TnczR/qjiAM0sVT5JBKqJLxBpPJDqrW29QVjuDtstgSyuz+gOfVsX1ZIJHFRj9TNo2DZuNCFbsSPRdVm5VfSpgD3xGcxUfqk3EBfUZO4hiylmPaQIwM8z79gZumuqh3BQEwJwSBMkA9hxkjJFHGCSSkyS34J/xFfe4LbXribSdgMMLlo4ZtyFVZ4UgfCFzjM0HStYLJUfDc+HfNuFklXYeraxKM6gk/w5gjaVrNtre17ht3EJbdcV9920zNuub1chiAFG2D8JgmKW0fhvzWuQ63iisbRUn98gk74A3KCQRJzuuKMSDWe4KHGXhfb58/EjRpPQb1q1p/NvOPVlndAyF7gVd7qWc2wCoGQIkiMqAw+0W5qBYuOtxHsuJAbduJxJthW7AE5EQTTbo93altWZoDeUBFkII3qVPmqoLJ6iZmDd4MAVM6/UXdyWlt23s3vNVrTqxY21CXCGAK7F2zGDBPeRHCknjzKXnf5DYGFk0StmufZ/obd83/LutYKl1VdwFu4rEwQQPQQIg/w85rO/H14PrWdV2oyr5cWvLBVRtwASH4jcDmu90/Wwzz4wT8ev6AuNFbJopoxoproIUBQrQUK1ZRoVoSaf2bXaoi1eipLS6jNcyR1Ikxp9IKfWemKwyJpHQ3JirR07TCBWeTYwovWvs+W5JT0t+hqj9R8O39K3rUkT8Q/vXoy100Gg1Xh9LikMoIPuKOGecdPaFShCR5tVBt3EyJG4bQYAk43H6wKY6hgxO0QI+FQcAKSf5CfxrYvEv2WrltOQDyVPB+lZ31LoYsMEvK6HPqBkkdwq4BJnJZuJxitWPNGRlyYGt+hW7upZggPCLtX5Dcz/AM2akGFTmp0Za2oU2zIDQu3cDO2GyYknHHbAwKHS+GyU3sY5BWMggxn8j+lPWWKQpY5N6IKaPIjMz7doj3/Kn13pRDGfhH5mjv0Q7QRzmR7Ykf2ou5Enbl7EZbWTU3vW2AViPMIIBZkuABfSzKRugHmByYqFAKtnBB7yINOEZ5O4H18llLTOZ95nuM5qTjyKiSmn6tta0t1yV3ZJyyLLAmFPMMxjnJHBMu+t+Jlu2QoRW3NKzuXytpbHlgxDBtwG5lG4gcTVYZD3q59GtaewlvzrtnUF2tEWlVybO5trTdBAA8svK+4X5GkZYwhUqt/YLlKWmytabTNeRvUf3YGwMTEEk7FPZiche/q782Lo2qNvaUXIm2rqSlo3na2yMxIBLW5MgYPlJ2yYzqpNq84VfKyyOock7kOWO0iM5Hb5mKPoLr3N4uWxckk+Y0h1JyxDY3EmJk9u1Vk+qN+nz55KS3RedFoS9xjYdvSbe8XLi3WQDzAdiI8MfVgzgOZAiTIeHtVfNx7VwbbSOzWwWUPAvLbjfhQNzFRtEbjEGKiPDD7bOpTaSTALFiq3Cw3PMHc2PLkAxn50z1nibzH8veisqgW7obZbtPuLvbu7RDI1wIwIyuMjJHFlilkk41dVv58/Ec6itF/0niBh5wvFbYtJbJR2UuwYKJuhVwCqqxODkjGayz7QPFaasogAmzcugMF+K2T6YcNB4/hHyPapPxh1W0gtq5N59gDqXEgiDtNxOFliRt5giQZnO3Oa19B0cU+61/gCTpUFNFo1FrtoSdQrQUva05PapZVFis3c1JaK9kVB6W9mpW1qB2rFNG+DLXob2RV66E0isx0WvirR0DxIFBE5rFOLNN2jRk1IAoRrxwDmqfa6wXIzyamtO8DkVF9xUlQ/1Gm3Zmqt4m8JrqVCuW2zJC4LRMAnsJz+FWa20ij7Jo+PqiuXoZrd8JIhuDZ6Lm2UAhfSpXEcSNv4iaS1fSVCkKI+QH0/vWlNogec1F9Q6Wk5IXHf8f7rSpQn5TGxyR9UZNrOmQ3FN2twQh5/pNX7qHRs4KsPkRTC70VZViPUDz9JP9Kvu1/UHwT2jOvE3SCCLoiDhvkcwfpECnXTPgVTBKYB917H+n4VdupdADWipGGWD+X98/hWcKhVntXAP3ZKsSJgZBOePcVqx5O7CvYzTh258vcd9e0gJ3u0TyYHYAAAe+KhNPqmUEAwrQCPfB/oWE/OryPD9vYq/F6e/EkRu28SRUJ1Tw6N/p2oAoAjufc0eLLGuLAy4ZXyRGaNvMNxrpdsEjaCSz8qGxwT/Kr10qxb1HTLQZ7Njy2dmuvhmL7hsCR7lRuBPzjbFUbR6Yi6I3ArtYmONuT+E0N5ihcyTuwfYzk/jOZoc+Puai6qmKT4rwT3WeqCwrafT3hdVrjm63l+Wxb0qQrySbZC9iJqN6N0qzcDb77Wtoz6CyliyKk7TIXc2THA9zFR4IIx+vvSnTum3r9zZYttcYyIVd2CIM9hzz2oo4uMOKde71/FAtW7Dda6aE9Yv27oaCMv5jA8Eqy4xGZj2JqHJrRNJ9i/UbhAubLajiWnbOTCjirJ0z7CLaQdReZ/ko2j+9Gs0IRpuy+3KTMWCk8VJaDw5eu/Chj3IgVvmj8AaOx8FlZ9zk/rQa7RooIAA+lLl1n9qGw6ZPyzItP4L2CXMmlz00LgAVb+qEVW77DdQLJKXkf2ox8FMYwaWs6yKRvoZpEVtqzDdMl7fU4o1rqhBwaht9GV6HggubL70brR5JyO1WbT+IhuUbjLcfjxWXaDWbc1qn2U+Hheb9ruiVQxYU8M4+J/mF4Hzn2rLPHs0RyaLn07pmoaC6hBzk+r8QOKm00MYZh+VPn4phqb8ZpE3w8EVzC39Avcme2ao3izptxSCrFlJgzmO/8ASrpd1g9+/wCVR3Ubi5kYJB/XP6TWXvS5GiGP3KDrPD2pFtritBGYPt8jUB03xqyuUv5AkH3B4/Gp/wAR+NPIveS0qjWTBUglX5JIJEjHH154rNNd1C0zllRl4n1SCcEmSMZn3rbhg8i+tC8sljens2oXbdyzvRl2RJYkAKPn7ViXX+o/tGpvOmFJwP4gg2gmO8AmnA8Q7PSCDbJ3G20ujwMB0kCCTP4CoQXu8DJJiI5ziOPpTem6btNv/QjN1CyJJF48KdQLILdzO0gI8lpn7pPtgwflFPuo6WT/AJ2EfzNUnpWsNqLin4WWRB9Od2Y5BK8fKrnp/GmnuMilHVmxJC7AxJ7zJHHbvS8uKUZ8orQ/Hli4qMit67QXFZmE+pSv0GKSt6NyFQKWJ4ABJM/KtE0nhY6ggsdqE+2TJjFXPpHh+3pyTbVU7byJaAMwT85q1l+mwHiSZS/Bf2ThmF3XCF5WwDlv9ZHA+VaporFqyu2zbS2owAqgfyqLt9XRtwQzHJpS1rh3rDmySkx0cVImxfJoj/U0wTWzTnzJFJUpFOFDLVrt71X+pXRBqw63IPvVT6up2z3HNOWxkSvdVuA1W73xGpTW3st8qhblzNbccQMkiC6kAKhnuVK9SU1ENXQx+Dm5PIO+jC7SddTKF2Obd+K9MfZtdB6fpIGBZT8TEt+pNeXq9FfZJqo6ZbDGNo5MfCSxx/LNIzJKmOxtuzQWfBxUHrL2JAMEZwfyg5mpBOpKfy/wmo/qdvflCPniR+Vc7MlJGvHp7Kx1fry2gNzASwAmZPyjkkVCdc8dWrdiVub22nGZDZEPHw5B/L8ac+KvDRYrcj4DxGCDzHcfTisc63e3XnCjAMfl71MHTxk9js2ZwjaC6vqT3Lpa4ZJOT9TkfqabXmPBJwMfTtFEAHJz8v8Aen2gvBXVioOThoIb6zzXVpR8HJlJvyNluEkEySPYAE/jSiaVnaFU/SRn3gc1fPDniXTLcAv6ayxYw37sekDja3Cn6zWh6zq+y2PJum1bhtnk27NsAtO3cAJ/JonmiSvwBZj/AE3wffuI221fUzlo/dkdt7GFUZ5JoOs+ErunUMyokQf+chb1diA0xj296vHirpOs1Fu0PMFxAklvN3biTHqLZJ3bsdoFVPxXoCtxvPYc7ZEt2xBXHAqcCdxkh0L7SNSAiFrQW2pE7AS5UYJY8mDGI4981MaPx6+qG27ttQDJQmHMFsKZI4bueKzP0MdtoS0wGJjd/wCJ706v23s+Vu27p3AhpkbmUzAgfeBnNZ3hi2OWeSNc6XrkSEXHv/vUouqBMzWc9K6k7ot0kc7Tj4iIgx75EnuaedM8Sq+7acjke08VzsnTtHWxZo5C+2esLv2fKZ7D5fX+1S+i1Xzx7e1ZWjuC7qSWMkd+OB9Jqd6Z1m5bS0LpG8/8yIj8uxpTx14GSVl/vXQaiOraYMhI9vzNL2dVPAxAgzz70hqbwAyc1SdCeJlXVdZDNODMflUK2qzVr8f9NBU6hBEfGPcTG7+X51nf7bmupiXJWjJllTpkj1W3UDdGas3VbfNV2+M03E9CcqG9dXV1aDOdW49IRbGjsJO27eS2xiZ271Kg5gekk/jWV+DPDD6/V27KAlfiuEDCW1ySTwJ4HzNbTrOj6ewtx9XqF8wqQqo2LWIWAOY9uMVl6jdI1dOvLGX/ABQzEJI9zHEDFWPoGsJHqMD5/wCf5FZB03Wt5m1TI3cjgxx/nzrQeiTqbyWgSoC7rpBg7ZACqe05z7CsbhTNfJNF1vNZ1CMEdSR2Bz+IrD/tK8M+Xc8xQRuwfn7VuN/wrpygNtBadRh7fpf8T98fJprP/GZW5pz5h9aEqx4mPhaPmIP1mm3xkmLSU4uJiJtbfix8jQq7RsiRM4En/wBU61bg8ZzHHEc0mb8iDH0ranZzxTQXCu4EwI47TBI/kK1Hwr42uNYQFLW1d4O20AwKpvADT3xWd9JtWwVNwhgTlRkx7TOMTWt9B6RoNMo2WmuB3CqXc7WuPIggE4jaJj7wpsUKb2TXQeu3L968riAGKrtDztAJHf4oHYe1D4nuXLFnzPLS+qlvODFV8u3A2li0wZMHEZHHdXX+K107XbaKqFQSpXCb4JAiBu7c81Ver+NkvaZ7mxFfeC5WQXlPvdmBZeCIwKIllN8S9DtF/NspctSZDDa6Hg/cyvMTB/GozXPbbTW02TetlgSrKCVJkE4knmR/ekevdUl4XBgAwTH1gd4/maSt3VvIyvl9s22k8ryjCcgic8g0DSCTEdB1h7cA5AMhScTjIHviPxplZvtaY7e4pfQrDjcQAJ5/v+NH1DjcpjbPBUz394Akd6U6uh0U6tFu8N9Si1vuGB/vSul13nXywMgcdge+fpVPsdSuT5e0EExCgzJ7jNXfwp4aurbBcBSYJyZj8OKxZMajbfqdGGZzqK/EuXSLjE5eccDAX6e9OdS3b++fzpLT6fYuAAZkwcT855pC7qZx37SP6e3zrJQ6yA8W3ymnvTmUYR7giMfQ5rIVrVPHWr/dsn/YQfrGayta6nTqonN6h3IseuvTxULfWp5tJImozU2IJqoNEmmRbLXIhJAGSTAHuTxS9y3Tvw5pN+s06mYN1Jj2Bk/oDT+WrEVs23w54YfS6BNPp3S29yH1N892I4WMsFBgD6nvTHqvgbQW7bPqNTqLhUEk7kUMYJCgRyYIAkk1J2QwufEQrSVUHgcDH+c1ZtFp7aBbW5Q9xWEwCzR8Zk9hPFc+M25WzoNKMaR570nVLFvUIUR0tE+oPcDlTMK0wBxEj51pvTdWLGrtXpXZqFNvHa4o38dgQGIqb6t9l2huW/Lt2/LO7cGWN4MdyeRzgzz27Qt3pF3RWbtm5ba5ppDW7yDfc07KMFl5gHv7GDR5Gn4FwtaZafEHjNdJZ8xob7qpMG4/sPkBkmsc8S+Mnv7i3xOZIUYHYKo9h/vyTUd4o8Q3NTeA9W1AVtiDMdzH8THJ/AdqtPhP7P0RU1GtKsfiW1yPcbzMH22jHzNXGKirkWm7qJR+meENXqQHtWXKscOfSp9yCeQPlNTum+yrUtG47eMRJ/pWiaLxhstTe2bxKkoIDKCQkDtiMcTVZ619prcWsdgKPvSb0UunivJDar7LL6KWFxR8iGz+tdqesXbC6a28gpcQn2JV1Mg/hSf/ABfqnMs4A9uf5031+tOphFQvc5VVBYkj2AzRwyST2DPBBr6fI98SdeLu5B5JMf8AhH9aR8EdMt6kldRc2WpXAIDXCs4B7CDk0hr/AAfriC37NcAMmDtBiB90mf0qCTVPYYAysHgyCD3wafOXJPizPjhxkua0bRqfDvSgm1rNviNxY7v/ANAz+tVfq32bJi5orhxny3IYEdwrnIx2M/Wqt/xJcdNhc7fYQP1AmnvQPFb2n2sxIH8uxrCu5F3ZucMUlRWuq2mtXXUhkOQViIB5Bimb3ziZgcfKeeeOK2TVadNYoe2US+FIRiFIcR8LSPyPb85rHUNNdGjdr23ZtnZlZO4KDkfxN+daoTUzHkg4Ohn9n/TzcuFtuIAE5kzMg+1ak6qixH4f7VW/DF5ben3KMADAElj7D5zTrWdD1d1BcW8FLCVthRt4wpc+o/X9KwTfOVm+Ee3FINqNdz9Y+ZouhvqWIkiMrP3TEx/pYSP1qFtahrto3LmHRmRv9Q5/lSA1u9mC8yoHzMZH61FAKUlRD+N9a25yWB3Dao7iTmf1qkrT7qN4u+TPv9TzTVbddDGuKo5uR8mWpTIprqNDig02ozUml0GsruLNKSkivvoz7U88Oxb1KucbQ0fXaQP1p7qiO1NCP8FM5WhfGmWbp3jBhei6fUD8XaO+PpVo0n2ioCZ5EgHuASAFHsPf6Vkerdg0n86SOtPvQ9pPwM7nubunjZBa37hueVXI5idx/SBXP49UFQCs43bj+f48VhA17e/0+R/wCjarqRZtwND2X7hdyPsaf1Dr1trr3GNvjbCqsx7hiJBM8/LEVWOseLdw2q2APxqnvrGPekWuUccPuU8vsSWo6ozDk0wN2DNJF6LNPUEhEsjY4fXGtd8B9Ts6TTr5dsNcufFdaFk8Rub7oNYwadWNWeCaHJjtaCx5KezV/Evjm4rkCDBk7WDY7wVMVTOuXk1K7+/Yjkf7VF2dZii6TUFSY4k0mMK36mh5E9ehGZQwaVs3czT3qVgMJGDUWrRWhfUjK/odFo6P1lrZBn5U/wCpa19SWtocOjHYDgsBu49xsBmqlZv/ADqR6Z1Hy79l5wGgkdgwK/1pSjUrGylyhRJ9E8VtaQKcFTwf4lMiR9RWq9J68h0fnNhQCY7DdkCf0/zGKeJ9o1TlMBoYgdm4b6ZBqydKuHU2bNmTs9ANsfFdcDgDss8sfkM0GXEk7Chlc1TEL/WLjW7rAf8AMuPdKDJUE8mBgZGad9CZ7F0eaAbd8QHH3WIwRPDKYPzipK90H9nuWL4IJUkEfcj7yR/DtzntuniovrHV0QeSom2HZxmSokFAD8hI/Ghe9IJa2ym37JDMDyCQfqDBpMClr1wkknuSfzM0jurSjJIcC5mn1jVECorfR1u0LjYSkPv2jJzSlq/iKjBdpQajEVTiVyH2pvgwKi7iUo16k2YVaVEbsRAM0o1o0H0o/mUZENyhoPKNPNogGaIzVOROIkLMc0K25IAGTgUD3K7T39jq3savZNIsaeFFVJuNmoPW6JVaFNPb3Wi4Elj/ANuAPzqPv3d2ePYe1LjyvY6XCtIRRqXtXKbOO9Cr0xqxCdEshBEGm2r0BORTe3fIqRs6zFBuI3UlREAxSiXMrnuP50+1GlV8jBqPe0QYjijTTFNOI+v6jzLtxiMMxMnsCTU/0vraW1Vf/jeQRgnGZP1AqoFyKAOaqULLjPiXXrnjQ3BtH5+5hgcdsNFQFzUFhzUWoJpyHoOCRfNs5zSVGdqTWmIBsKWowekprpoqAsUD0IekpoQalEsOXoC9FmgNSi7FA9CHpKa6alE5CnmUUtRK6pROQM0EV1CnIqyrOBijg04fTiOaasKFOw2nENNENBNcTV0C3YO6jrdpOumpRFKh2moNBcu/nTXdRlNVxD52LJZnJP4UoAB2FIbq4PQtNktIcMRRGNBOKIzVEimwXaiqaKTXKaNIFsTNdNKtYPtRPLNXaBphZoZrttBFWUDNdNBFdFUQGuoIoYqEOrqUt6Zm4Un6CnVro1wiSI+tU5JeoSi34GFdT650wqMmkG00VSkmTixHeaAmjm0aKUNForYWuoYoKso6urq6oQGhBotDUIDNCDRZrpqi7FS+KITRa6pRLBmhWi0K1ZRZRYHtSbaVfaurq56bNzSEn0S0T/8AmrXV1M5MDigydKWnA6GsUNdQubCUEO7Xhm3Etx8qejw9ZX7s9811dSXOT9Q1CPsIXNVsBCqAPl3pm9+e1DXUyKKY11KUxupQ11NiKY3VM0LLXV1NFiFwUmRXV1GgGdFFIrq6iBOAowWurqjIhVNPNK+QK6upTbGpII9oUk1uurqJMFoIRQqK6uox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7832" name="AutoShape 8" descr="data:image/jpg;base64,/9j/4AAQSkZJRgABAQAAAQABAAD/2wCEAAkGBhQSEBIUEhQUFBUVFRYWFBQVFRQXFRAUFRUWFRUXFRQXGycgFxkjGRYUHy8gJScpLC8tFR4xNTAqNSYrLCkBCQoKDgwOGg8PGikkHx8sKSwsKiksLCwtLCksLCwsLCwqLCkpLCosLSwsKSwsKSkpLCwsLCwsLCwsLCkpLCksKf/AABEIAPYAzQMBIgACEQEDEQH/xAAcAAAABwEBAAAAAAAAAAAAAAABAgMEBQYHAAj/xAA9EAACAQMDAgQDBQcCBgMBAAABAhEAAyEEEjEFQQYTIlEyYXEHQoGRoRQjUrHB0fBy4RYzQ2KC8VNjkhX/xAAaAQACAwEBAAAAAAAAAAAAAAACAwABBAUG/8QALREAAgICAQMDAgUFAQAAAAAAAAECEQMhEgQTMUFR8CJhgaGxwdEyUnGR4RT/2gAMAwEAAhEDEQA/AMVuCiAUtcFJxQB0BFdFHAoCKhBOK6KOFoStWShOKEChoYqEoCgijRXGqIGRaMVoLZpUULZYiVoQtKlaLFSyCRFcVpXZQFKuyCUV1HIoIqyBaCKPtoIqEC1woYrqhR1FNDRTVlMKaFaChWrBFVaaGklOaUmqDQNCBQV01RAwFGK0Ape3bmgbCSsbbKlL3h9l0wv7lIkBlEym4sFk8GdpwPr2p/0/oLhRe9IVSeQGEAZMcEf1qUsaryrr+dKOwBQFAwcuRvC8RkqPYywis2TO0/o3XyiNV5Kha6bcYblRyOJCkgnAge5yPzoNP057i3GRZFtdz5EhZiYOTn2q8dP6s3n7xFshmm3IttIlpVDgEtLewE96k+mabT6R7htsGLsC1q4relAqXiBgncCCBHBbaYKg0qXWSja479P3BtGWpS6ir31Dw7pzct6i0rIrsRsYSjXDmAcDYyzkSASBJ7KXOhftht3PKUIqE3biGDE+XbO2MgC2BsX1ckwSAC/9kHutBKimHpdwG2GRl8z4JB9Wdp/Wpzqfhu1Ys3VJL37ZQsV+EKwhlIPsYz3+lT3Xw+m2bFbdpypS5tZz6/SUYkjBkAAjjE8U16Bo/wBrt3VuiHZoN1zBW4AFAOc5Ckj/AOwTJgVnfUyklPwv+/wXe0ij7BRCtTHXejjTm361fegJA5RgPWrRjBmO9RRNdCE1JckEI7aKVpWKLtplg0E24pM04jFJMKtMpoToKNFcRRFBDRTRqKasFhaFaChWrKA70qDSZo1s1TLQaa4UbbQhaosPbWnYSIpCyuanbnUV8tF2hwBAwZUkkmCf/XGKROTVUgrpEh03r/k2UDXIh1Kr8ZQhwdzrt9VvaPhJORwcCm/U9bN5bywS6g+s7lSCCFcR6GDANEBcj4ahbp8xwo3KIPALbTkwTyRAIJycYB4pYaN0a2WZWVhuFrzSPMTcSVlT6eJB9z7yKR2op36uwHJu7Lzqr9oB7w8vzERVcEeYQzlfLNvd91WdiMAwp3Zmo3qenN6edxVxtt+n95bAa55xYSxi18CTG1Y4g90zRvavWbrBtr/AWSWtpb2PcuLtIEhWYAgZJYlVipe51pEuqDaDtA2u7rZaYcM29iA0jZ8yWPtWDcH9O/n7FL7jzo3UNMHupatbnVRl/SCSAHHqMLhGuFmzJOeKcaLr6XNSIuG2be+F2sxG6E3C2Rm41sBgOAQGgkkClaHqXl6p/LLsrBPSiq+8qVd5YZKbhmIJGMRTy31QPfU7oa4ESVeypc796o2yPLBZZJO5gHIJAily6fd/YuNvRO6rW3bAIJR0d4CjYJEbi17aojaNxB3Y2yQO0P03XW7rptU21W4ptBR8TkFbjETDg3AuBn1ZIFP/ABfq7aOgc3Lfm2VAgK7G3hmfbBcYN22pJzvYEgbpql3xKgVTZBRpOGeTbHmLdt7YBBGLi7oGHAIgCWYcLnG0tsuSp7LT1nwSxdWu7RbtJudUZz5g3B7qhiCd0GSfhEj3qN634JtJbvXLLPtVFdNxUjb/ANQFgMkGBHNSPR/ETXHsK4lw2xw162Swd5dhb3AncsEYiRIAnJusdPvfs9y1bBa55jKthQDsssS04aF4meeaXHJlhJRcq/Tz8/2NjKzNqKKlOj+Hb+qZ1tJOwFnJMBQOfqZIECfiFTXTPAxu6K7eHmedbMNb2gLgMxAbuwUAsDG3M5gV1p58cP6n7fmXRVdNpXuOEtqzs2Aqgkn6AUXV6RrTsjiGUwR7Gtq8DdE01nQ2NQBN0Q7vGdzjbsVu6g7THGCaq32w+HHTUnVQvl3QqyGk+YBBBB7kCcYAFZMXXrJn7VUt792SjNiKIaVNJsK6iFsSNFajmk2owGBQrRaFaIEE0Ns5oz26ToQh4q0KrRbT4pxp+aW9BocaHTSw3cTmpK7pbm655O2NoLTExulYQiQeO3fsDQ6LaIMpIzDGB+uD9JmpdOsWSL9xtyfCFuIQ10ElmLlC4DZQCRGCO5EY8kny0iTS8CPUenp+zq9lgrgBjedriCIuBl9QBdpAUSOExljUDpbaFHba74MhVOy2dsgyCSvqnkd+3eVS95yeWSXRQoCgbd53XLgDNJCAZ4OQO0VB6/ptxWdRbddtzaEO7erElgpHLYMTiixesZPf7C34LT0e8LsL/wBMgG43lsotyyhZZjtZjlSQBIYye9RHiC073GKi47ItuWUs4UqoDncBBAO71DE1G29WxjzLrzbyqBpg9ikyq528ciYp11Vhctb4Fly8NbVPLsQq29gQnO9dzSDgArniRWLhkv3KXglOia6wblpEcrvFtb5uW12gj0lLbK4Oxi3qLkcDJ4pt1yz++2rcFxAqBPMARmRW2khTtg7wQUiYB5ioLRXVts8sZ2sqssQpMeomDIgMMQcgg4zJDQ+U0+YC9pQzWwxbaVhp8wLBBcz6d0SMmSauWNQnyT+fKQxPROLorurueQptAo+y4be0FRcmP3skuoAYbd0AADtRdH0S3tPl3LxtGZJ2qr3bZAS98cpbBYDcQYDqTzg1h2ti2bjl3u2wxYGdisAFtXtp3LwwJ7C6cE4pTqXVR+z3raBRbvF3QtaLPNo7cOGYoygekkekbgedxzKU74x8fb8/5RGE6bbT0ySzMNrK52LCspdiwgbtzSCDgEQcwJ/Q9cnZasgW5U/HsZjzDMqszEq5tEiAQkmCATVI6l1olLI8sWwttRIDQ0zLev1SQRjcV9MwOx9JZZb1xFk+b6gbhVA1sHerKzxsaBz7iPrc+n5q5/f57FX7GpaOyyhxFsN+9KlGYbvNZgXgCVBY28j7pWJxTrS9Rs20uXEUWNwh1O6Ld6FUFpXDBXWTzkAntVKveI42M5UOh9bAnYu9wAG3jcASIgSQUBI9AAcXfET61ioQMS9sG2QtwKoCeYdy7lC7gpDMDu7KIrnPpZPb8epfP0RcdR4lt2rIdAiIWTeVUN5W9GkkD4rkqh25gGDxVT+0LVK3TbSPc8y6GFwFlth/Lc4IAaSI2iQDG0YEzU3o+gHda23btovtLvae1ZBK2gN4BRmYmCOQoicTk/ij7PTqNF939pUO4MM911USEDBtpk7F3n2HtSsTxY8sW36/Pn+NBxTfkw00RjSuqslHZGiVJBgggEYOQSD+FN2NeqWwWFNENGohowGBQrQUK0QJZb3TAaY6jo57VZmtCjJpZrEsjRueNMpD2SvNLaa+Aatt/ogccVX+o+HnTKiRTVkjLTFSxyjtCmmubz8IbIGeJ7Z7cUH7Aty6g+EE7WaN21swMDEnH4/jQabXoAVKNuOMPtPECTHvmT7UbRuqs0O44EoEYEgg8FhIxyD9OaXtN+gqT5IlNN0o2rCsP3iszs1tw22AvO1XVpENJmPSfY0S/rTfBUHYq2iImQIaX2E5P3iASTjkxS562FW5ZdNoa4rlSIIMCTdS2FB9W1wkbQMQRzDDVhSZJbaZtBm3LO7J28KCJz/c0pRlLb8+gtoa2rwiLh9KKdqQPig7fp6omkX6hcJ3BmnYVZpywZdjSe8rjPapLX9OtsbrWySFQOqzvKpJk7hAMD3zHImYgCa1Q4y2SqFWvenbJiQefaQP0J/M060Gm38tEQCTO1RGZ9/SGx8hTFFkge9Pjq9gAQqTtILLPDBTjcMEEHiM0ck6pFr7kn07rDKotgKLbMklgxt+ljIYjJEbyOSJIHFP+oW2u6hbSRtuFbaAlxYFz4FCMQCoWY3ECQYb3Nb6fr0t/GnmDcrBSxCyrAnco+IFZWJHPNSGt8Q3dQiW4227bSSoc/E5bc+TnczR/qjiAM0sVT5JBKqJLxBpPJDqrW29QVjuDtstgSyuz+gOfVsX1ZIJHFRj9TNo2DZuNCFbsSPRdVm5VfSpgD3xGcxUfqk3EBfUZO4hiylmPaQIwM8z79gZumuqh3BQEwJwSBMkA9hxkjJFHGCSSkyS34J/xFfe4LbXribSdgMMLlo4ZtyFVZ4UgfCFzjM0HStYLJUfDc+HfNuFklXYeraxKM6gk/w5gjaVrNtre17ht3EJbdcV9920zNuub1chiAFG2D8JgmKW0fhvzWuQ63iisbRUn98gk74A3KCQRJzuuKMSDWe4KHGXhfb58/EjRpPQb1q1p/NvOPVlndAyF7gVd7qWc2wCoGQIkiMqAw+0W5qBYuOtxHsuJAbduJxJthW7AE5EQTTbo93altWZoDeUBFkII3qVPmqoLJ6iZmDd4MAVM6/UXdyWlt23s3vNVrTqxY21CXCGAK7F2zGDBPeRHCknjzKXnf5DYGFk0StmufZ/obd83/LutYKl1VdwFu4rEwQQPQQIg/w85rO/H14PrWdV2oyr5cWvLBVRtwASH4jcDmu90/Wwzz4wT8ev6AuNFbJopoxoproIUBQrQUK1ZRoVoSaf2bXaoi1eipLS6jNcyR1Ikxp9IKfWemKwyJpHQ3JirR07TCBWeTYwovWvs+W5JT0t+hqj9R8O39K3rUkT8Q/vXoy100Gg1Xh9LikMoIPuKOGecdPaFShCR5tVBt3EyJG4bQYAk43H6wKY6hgxO0QI+FQcAKSf5CfxrYvEv2WrltOQDyVPB+lZ31LoYsMEvK6HPqBkkdwq4BJnJZuJxitWPNGRlyYGt+hW7upZggPCLtX5Dcz/AM2akGFTmp0Za2oU2zIDQu3cDO2GyYknHHbAwKHS+GyU3sY5BWMggxn8j+lPWWKQpY5N6IKaPIjMz7doj3/Kn13pRDGfhH5mjv0Q7QRzmR7Ykf2ou5Enbl7EZbWTU3vW2AViPMIIBZkuABfSzKRugHmByYqFAKtnBB7yINOEZ5O4H18llLTOZ95nuM5qTjyKiSmn6tta0t1yV3ZJyyLLAmFPMMxjnJHBMu+t+Jlu2QoRW3NKzuXytpbHlgxDBtwG5lG4gcTVYZD3q59GtaewlvzrtnUF2tEWlVybO5trTdBAA8svK+4X5GkZYwhUqt/YLlKWmytabTNeRvUf3YGwMTEEk7FPZiche/q782Lo2qNvaUXIm2rqSlo3na2yMxIBLW5MgYPlJ2yYzqpNq84VfKyyOock7kOWO0iM5Hb5mKPoLr3N4uWxckk+Y0h1JyxDY3EmJk9u1Vk+qN+nz55KS3RedFoS9xjYdvSbe8XLi3WQDzAdiI8MfVgzgOZAiTIeHtVfNx7VwbbSOzWwWUPAvLbjfhQNzFRtEbjEGKiPDD7bOpTaSTALFiq3Cw3PMHc2PLkAxn50z1nibzH8veisqgW7obZbtPuLvbu7RDI1wIwIyuMjJHFlilkk41dVv58/Ec6itF/0niBh5wvFbYtJbJR2UuwYKJuhVwCqqxODkjGayz7QPFaasogAmzcugMF+K2T6YcNB4/hHyPapPxh1W0gtq5N59gDqXEgiDtNxOFliRt5giQZnO3Oa19B0cU+61/gCTpUFNFo1FrtoSdQrQUva05PapZVFis3c1JaK9kVB6W9mpW1qB2rFNG+DLXob2RV66E0isx0WvirR0DxIFBE5rFOLNN2jRk1IAoRrxwDmqfa6wXIzyamtO8DkVF9xUlQ/1Gm3Zmqt4m8JrqVCuW2zJC4LRMAnsJz+FWa20ij7Jo+PqiuXoZrd8JIhuDZ6Lm2UAhfSpXEcSNv4iaS1fSVCkKI+QH0/vWlNogec1F9Q6Wk5IXHf8f7rSpQn5TGxyR9UZNrOmQ3FN2twQh5/pNX7qHRs4KsPkRTC70VZViPUDz9JP9Kvu1/UHwT2jOvE3SCCLoiDhvkcwfpECnXTPgVTBKYB917H+n4VdupdADWipGGWD+X98/hWcKhVntXAP3ZKsSJgZBOePcVqx5O7CvYzTh258vcd9e0gJ3u0TyYHYAAAe+KhNPqmUEAwrQCPfB/oWE/OryPD9vYq/F6e/EkRu28SRUJ1Tw6N/p2oAoAjufc0eLLGuLAy4ZXyRGaNvMNxrpdsEjaCSz8qGxwT/Kr10qxb1HTLQZ7Njy2dmuvhmL7hsCR7lRuBPzjbFUbR6Yi6I3ArtYmONuT+E0N5ihcyTuwfYzk/jOZoc+Puai6qmKT4rwT3WeqCwrafT3hdVrjm63l+Wxb0qQrySbZC9iJqN6N0qzcDb77Wtoz6CyliyKk7TIXc2THA9zFR4IIx+vvSnTum3r9zZYttcYyIVd2CIM9hzz2oo4uMOKde71/FAtW7Dda6aE9Yv27oaCMv5jA8Eqy4xGZj2JqHJrRNJ9i/UbhAubLajiWnbOTCjirJ0z7CLaQdReZ/ko2j+9Gs0IRpuy+3KTMWCk8VJaDw5eu/Chj3IgVvmj8AaOx8FlZ9zk/rQa7RooIAA+lLl1n9qGw6ZPyzItP4L2CXMmlz00LgAVb+qEVW77DdQLJKXkf2ox8FMYwaWs6yKRvoZpEVtqzDdMl7fU4o1rqhBwaht9GV6HggubL70brR5JyO1WbT+IhuUbjLcfjxWXaDWbc1qn2U+Hheb9ruiVQxYU8M4+J/mF4Hzn2rLPHs0RyaLn07pmoaC6hBzk+r8QOKm00MYZh+VPn4phqb8ZpE3w8EVzC39Avcme2ao3izptxSCrFlJgzmO/8ASrpd1g9+/wCVR3Ubi5kYJB/XP6TWXvS5GiGP3KDrPD2pFtritBGYPt8jUB03xqyuUv5AkH3B4/Gp/wAR+NPIveS0qjWTBUglX5JIJEjHH154rNNd1C0zllRl4n1SCcEmSMZn3rbhg8i+tC8sljens2oXbdyzvRl2RJYkAKPn7ViXX+o/tGpvOmFJwP4gg2gmO8AmnA8Q7PSCDbJ3G20ujwMB0kCCTP4CoQXu8DJJiI5ziOPpTem6btNv/QjN1CyJJF48KdQLILdzO0gI8lpn7pPtgwflFPuo6WT/AJ2EfzNUnpWsNqLin4WWRB9Od2Y5BK8fKrnp/GmnuMilHVmxJC7AxJ7zJHHbvS8uKUZ8orQ/Hli4qMit67QXFZmE+pSv0GKSt6NyFQKWJ4ABJM/KtE0nhY6ggsdqE+2TJjFXPpHh+3pyTbVU7byJaAMwT85q1l+mwHiSZS/Bf2ThmF3XCF5WwDlv9ZHA+VaporFqyu2zbS2owAqgfyqLt9XRtwQzHJpS1rh3rDmySkx0cVImxfJoj/U0wTWzTnzJFJUpFOFDLVrt71X+pXRBqw63IPvVT6up2z3HNOWxkSvdVuA1W73xGpTW3st8qhblzNbccQMkiC6kAKhnuVK9SU1ENXQx+Dm5PIO+jC7SddTKF2Obd+K9MfZtdB6fpIGBZT8TEt+pNeXq9FfZJqo6ZbDGNo5MfCSxx/LNIzJKmOxtuzQWfBxUHrL2JAMEZwfyg5mpBOpKfy/wmo/qdvflCPniR+Vc7MlJGvHp7Kx1fry2gNzASwAmZPyjkkVCdc8dWrdiVub22nGZDZEPHw5B/L8ac+KvDRYrcj4DxGCDzHcfTisc63e3XnCjAMfl71MHTxk9js2ZwjaC6vqT3Lpa4ZJOT9TkfqabXmPBJwMfTtFEAHJz8v8Aen2gvBXVioOThoIb6zzXVpR8HJlJvyNluEkEySPYAE/jSiaVnaFU/SRn3gc1fPDniXTLcAv6ayxYw37sekDja3Cn6zWh6zq+y2PJum1bhtnk27NsAtO3cAJ/JonmiSvwBZj/AE3wffuI221fUzlo/dkdt7GFUZ5JoOs+ErunUMyokQf+chb1diA0xj296vHirpOs1Fu0PMFxAklvN3biTHqLZJ3bsdoFVPxXoCtxvPYc7ZEt2xBXHAqcCdxkh0L7SNSAiFrQW2pE7AS5UYJY8mDGI4981MaPx6+qG27ttQDJQmHMFsKZI4bueKzP0MdtoS0wGJjd/wCJ706v23s+Vu27p3AhpkbmUzAgfeBnNZ3hi2OWeSNc6XrkSEXHv/vUouqBMzWc9K6k7ot0kc7Tj4iIgx75EnuaedM8Sq+7acjke08VzsnTtHWxZo5C+2esLv2fKZ7D5fX+1S+i1Xzx7e1ZWjuC7qSWMkd+OB9Jqd6Z1m5bS0LpG8/8yIj8uxpTx14GSVl/vXQaiOraYMhI9vzNL2dVPAxAgzz70hqbwAyc1SdCeJlXVdZDNODMflUK2qzVr8f9NBU6hBEfGPcTG7+X51nf7bmupiXJWjJllTpkj1W3UDdGas3VbfNV2+M03E9CcqG9dXV1aDOdW49IRbGjsJO27eS2xiZ271Kg5gekk/jWV+DPDD6/V27KAlfiuEDCW1ySTwJ4HzNbTrOj6ewtx9XqF8wqQqo2LWIWAOY9uMVl6jdI1dOvLGX/ABQzEJI9zHEDFWPoGsJHqMD5/wCf5FZB03Wt5m1TI3cjgxx/nzrQeiTqbyWgSoC7rpBg7ZACqe05z7CsbhTNfJNF1vNZ1CMEdSR2Bz+IrD/tK8M+Xc8xQRuwfn7VuN/wrpygNtBadRh7fpf8T98fJprP/GZW5pz5h9aEqx4mPhaPmIP1mm3xkmLSU4uJiJtbfix8jQq7RsiRM4En/wBU61bg8ZzHHEc0mb8iDH0ranZzxTQXCu4EwI47TBI/kK1Hwr42uNYQFLW1d4O20AwKpvADT3xWd9JtWwVNwhgTlRkx7TOMTWt9B6RoNMo2WmuB3CqXc7WuPIggE4jaJj7wpsUKb2TXQeu3L968riAGKrtDztAJHf4oHYe1D4nuXLFnzPLS+qlvODFV8u3A2li0wZMHEZHHdXX+K107XbaKqFQSpXCb4JAiBu7c81Ver+NkvaZ7mxFfeC5WQXlPvdmBZeCIwKIllN8S9DtF/NspctSZDDa6Hg/cyvMTB/GozXPbbTW02TetlgSrKCVJkE4knmR/ekevdUl4XBgAwTH1gd4/maSt3VvIyvl9s22k8ryjCcgic8g0DSCTEdB1h7cA5AMhScTjIHviPxplZvtaY7e4pfQrDjcQAJ5/v+NH1DjcpjbPBUz394Akd6U6uh0U6tFu8N9Si1vuGB/vSul13nXywMgcdge+fpVPsdSuT5e0EExCgzJ7jNXfwp4aurbBcBSYJyZj8OKxZMajbfqdGGZzqK/EuXSLjE5eccDAX6e9OdS3b++fzpLT6fYuAAZkwcT855pC7qZx37SP6e3zrJQ6yA8W3ymnvTmUYR7giMfQ5rIVrVPHWr/dsn/YQfrGayta6nTqonN6h3IseuvTxULfWp5tJImozU2IJqoNEmmRbLXIhJAGSTAHuTxS9y3Tvw5pN+s06mYN1Jj2Bk/oDT+WrEVs23w54YfS6BNPp3S29yH1N892I4WMsFBgD6nvTHqvgbQW7bPqNTqLhUEk7kUMYJCgRyYIAkk1J2QwufEQrSVUHgcDH+c1ZtFp7aBbW5Q9xWEwCzR8Zk9hPFc+M25WzoNKMaR570nVLFvUIUR0tE+oPcDlTMK0wBxEj51pvTdWLGrtXpXZqFNvHa4o38dgQGIqb6t9l2huW/Lt2/LO7cGWN4MdyeRzgzz27Qt3pF3RWbtm5ba5ppDW7yDfc07KMFl5gHv7GDR5Gn4FwtaZafEHjNdJZ8xob7qpMG4/sPkBkmsc8S+Mnv7i3xOZIUYHYKo9h/vyTUd4o8Q3NTeA9W1AVtiDMdzH8THJ/AdqtPhP7P0RU1GtKsfiW1yPcbzMH22jHzNXGKirkWm7qJR+meENXqQHtWXKscOfSp9yCeQPlNTum+yrUtG47eMRJ/pWiaLxhstTe2bxKkoIDKCQkDtiMcTVZ619prcWsdgKPvSb0UunivJDar7LL6KWFxR8iGz+tdqesXbC6a28gpcQn2JV1Mg/hSf/ABfqnMs4A9uf5031+tOphFQvc5VVBYkj2AzRwyST2DPBBr6fI98SdeLu5B5JMf8AhH9aR8EdMt6kldRc2WpXAIDXCs4B7CDk0hr/AAfriC37NcAMmDtBiB90mf0qCTVPYYAysHgyCD3wafOXJPizPjhxkua0bRqfDvSgm1rNviNxY7v/ANAz+tVfq32bJi5orhxny3IYEdwrnIx2M/Wqt/xJcdNhc7fYQP1AmnvQPFb2n2sxIH8uxrCu5F3ZucMUlRWuq2mtXXUhkOQViIB5Bimb3ziZgcfKeeeOK2TVadNYoe2US+FIRiFIcR8LSPyPb85rHUNNdGjdr23ZtnZlZO4KDkfxN+daoTUzHkg4Ohn9n/TzcuFtuIAE5kzMg+1ak6qixH4f7VW/DF5ben3KMADAElj7D5zTrWdD1d1BcW8FLCVthRt4wpc+o/X9KwTfOVm+Ee3FINqNdz9Y+ZouhvqWIkiMrP3TEx/pYSP1qFtahrto3LmHRmRv9Q5/lSA1u9mC8yoHzMZH61FAKUlRD+N9a25yWB3Dao7iTmf1qkrT7qN4u+TPv9TzTVbddDGuKo5uR8mWpTIprqNDig02ozUml0GsruLNKSkivvoz7U88Oxb1KucbQ0fXaQP1p7qiO1NCP8FM5WhfGmWbp3jBhei6fUD8XaO+PpVo0n2ioCZ5EgHuASAFHsPf6Vkerdg0n86SOtPvQ9pPwM7nubunjZBa37hueVXI5idx/SBXP49UFQCs43bj+f48VhA17e/0+R/wCjarqRZtwND2X7hdyPsaf1Dr1trr3GNvjbCqsx7hiJBM8/LEVWOseLdw2q2APxqnvrGPekWuUccPuU8vsSWo6ozDk0wN2DNJF6LNPUEhEsjY4fXGtd8B9Ts6TTr5dsNcufFdaFk8Rub7oNYwadWNWeCaHJjtaCx5KezV/Evjm4rkCDBk7WDY7wVMVTOuXk1K7+/Yjkf7VF2dZii6TUFSY4k0mMK36mh5E9ehGZQwaVs3czT3qVgMJGDUWrRWhfUjK/odFo6P1lrZBn5U/wCpa19SWtocOjHYDgsBu49xsBmqlZv/ADqR6Z1Hy79l5wGgkdgwK/1pSjUrGylyhRJ9E8VtaQKcFTwf4lMiR9RWq9J68h0fnNhQCY7DdkCf0/zGKeJ9o1TlMBoYgdm4b6ZBqydKuHU2bNmTs9ANsfFdcDgDss8sfkM0GXEk7Chlc1TEL/WLjW7rAf8AMuPdKDJUE8mBgZGad9CZ7F0eaAbd8QHH3WIwRPDKYPzipK90H9nuWL4IJUkEfcj7yR/DtzntuniovrHV0QeSom2HZxmSokFAD8hI/Ghe9IJa2ym37JDMDyCQfqDBpMClr1wkknuSfzM0jurSjJIcC5mn1jVECorfR1u0LjYSkPv2jJzSlq/iKjBdpQajEVTiVyH2pvgwKi7iUo16k2YVaVEbsRAM0o1o0H0o/mUZENyhoPKNPNogGaIzVOROIkLMc0K25IAGTgUD3K7T39jq3savZNIsaeFFVJuNmoPW6JVaFNPb3Wi4Elj/ANuAPzqPv3d2ePYe1LjyvY6XCtIRRqXtXKbOO9Cr0xqxCdEshBEGm2r0BORTe3fIqRs6zFBuI3UlREAxSiXMrnuP50+1GlV8jBqPe0QYjijTTFNOI+v6jzLtxiMMxMnsCTU/0vraW1Vf/jeQRgnGZP1AqoFyKAOaqULLjPiXXrnjQ3BtH5+5hgcdsNFQFzUFhzUWoJpyHoOCRfNs5zSVGdqTWmIBsKWowekprpoqAsUD0IekpoQalEsOXoC9FmgNSi7FA9CHpKa6alE5CnmUUtRK6pROQM0EV1CnIqyrOBijg04fTiOaasKFOw2nENNENBNcTV0C3YO6jrdpOumpRFKh2moNBcu/nTXdRlNVxD52LJZnJP4UoAB2FIbq4PQtNktIcMRRGNBOKIzVEimwXaiqaKTXKaNIFsTNdNKtYPtRPLNXaBphZoZrttBFWUDNdNBFdFUQGuoIoYqEOrqUt6Zm4Un6CnVro1wiSI+tU5JeoSi34GFdT650wqMmkG00VSkmTixHeaAmjm0aKUNForYWuoYoKso6urq6oQGhBotDUIDNCDRZrpqi7FS+KITRa6pRLBmhWi0K1ZRZRYHtSbaVfaurq56bNzSEn0S0T/8AmrXV1M5MDigydKWnA6GsUNdQubCUEO7Xhm3Etx8qejw9ZX7s9811dSXOT9Q1CPsIXNVsBCqAPl3pm9+e1DXUyKKY11KUxupQ11NiKY3VM0LLXV1NFiFwUmRXV1GgGdFFIrq6iBOAowWurqjIhVNPNK+QK6upTbGpII9oUk1uurqJMFoIRQqK6uox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7834" name="Picture 10" descr="http://www.jamesnava.com/wp-content/uploads/2010/07/naturaleza-bienestar.jpg"/>
          <p:cNvPicPr>
            <a:picLocks noChangeAspect="1" noChangeArrowheads="1"/>
          </p:cNvPicPr>
          <p:nvPr/>
        </p:nvPicPr>
        <p:blipFill>
          <a:blip r:embed="rId2" cstate="print"/>
          <a:srcRect/>
          <a:stretch>
            <a:fillRect/>
          </a:stretch>
        </p:blipFill>
        <p:spPr bwMode="auto">
          <a:xfrm rot="20620701">
            <a:off x="1426753" y="3564648"/>
            <a:ext cx="2213703" cy="2656444"/>
          </a:xfrm>
          <a:prstGeom prst="rect">
            <a:avLst/>
          </a:prstGeom>
          <a:noFill/>
        </p:spPr>
      </p:pic>
      <p:pic>
        <p:nvPicPr>
          <p:cNvPr id="77836" name="Picture 12" descr="http://t1.gstatic.com/images?q=tbn:ANd9GcStDqAnCKvYpTEt1mHw4AiLOIi4zfT1Zi3szK7Wh6a5oJzYvIkr"/>
          <p:cNvPicPr>
            <a:picLocks noChangeAspect="1" noChangeArrowheads="1"/>
          </p:cNvPicPr>
          <p:nvPr/>
        </p:nvPicPr>
        <p:blipFill>
          <a:blip r:embed="rId3" cstate="print"/>
          <a:srcRect/>
          <a:stretch>
            <a:fillRect/>
          </a:stretch>
        </p:blipFill>
        <p:spPr bwMode="auto">
          <a:xfrm>
            <a:off x="3660234" y="3838260"/>
            <a:ext cx="2721052" cy="2207408"/>
          </a:xfrm>
          <a:prstGeom prst="rect">
            <a:avLst/>
          </a:prstGeom>
          <a:noFill/>
        </p:spPr>
      </p:pic>
      <p:pic>
        <p:nvPicPr>
          <p:cNvPr id="77838" name="Picture 14" descr="http://t1.gstatic.com/images?q=tbn:ANd9GcTJVB7im5EijRxZ2oDi1SNqhtYW29wlkNrstIsaueiKX8hM08qD"/>
          <p:cNvPicPr>
            <a:picLocks noChangeAspect="1" noChangeArrowheads="1"/>
          </p:cNvPicPr>
          <p:nvPr/>
        </p:nvPicPr>
        <p:blipFill>
          <a:blip r:embed="rId4" cstate="print"/>
          <a:srcRect/>
          <a:stretch>
            <a:fillRect/>
          </a:stretch>
        </p:blipFill>
        <p:spPr bwMode="auto">
          <a:xfrm rot="1163672">
            <a:off x="6513955" y="3821003"/>
            <a:ext cx="1917803" cy="24825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0"/>
            <a:ext cx="6228184" cy="980728"/>
          </a:xfrm>
        </p:spPr>
        <p:txBody>
          <a:bodyPr/>
          <a:lstStyle/>
          <a:p>
            <a:r>
              <a:rPr lang="es-MX" dirty="0" smtClean="0"/>
              <a:t>PSICOLOGÍA HUMANISTA</a:t>
            </a:r>
            <a:endParaRPr lang="es-MX" dirty="0"/>
          </a:p>
        </p:txBody>
      </p:sp>
      <p:sp>
        <p:nvSpPr>
          <p:cNvPr id="3" name="2 Marcador de texto"/>
          <p:cNvSpPr>
            <a:spLocks noGrp="1"/>
          </p:cNvSpPr>
          <p:nvPr>
            <p:ph type="body" idx="1"/>
          </p:nvPr>
        </p:nvSpPr>
        <p:spPr>
          <a:xfrm>
            <a:off x="0" y="1124744"/>
            <a:ext cx="9144000" cy="2520280"/>
          </a:xfrm>
        </p:spPr>
        <p:txBody>
          <a:bodyPr>
            <a:noAutofit/>
          </a:bodyPr>
          <a:lstStyle/>
          <a:p>
            <a:pPr algn="r"/>
            <a:r>
              <a:rPr lang="es-MX" sz="2200" dirty="0" smtClean="0">
                <a:solidFill>
                  <a:schemeClr val="bg2">
                    <a:lumMod val="25000"/>
                    <a:lumOff val="75000"/>
                  </a:schemeClr>
                </a:solidFill>
              </a:rPr>
              <a:t>La </a:t>
            </a:r>
            <a:r>
              <a:rPr lang="es-MX" sz="2200" b="1" dirty="0" smtClean="0">
                <a:solidFill>
                  <a:schemeClr val="bg2">
                    <a:lumMod val="25000"/>
                    <a:lumOff val="75000"/>
                  </a:schemeClr>
                </a:solidFill>
              </a:rPr>
              <a:t>PSICOLOGÍA HUMANISTA</a:t>
            </a:r>
            <a:r>
              <a:rPr lang="es-MX" sz="2200" dirty="0" smtClean="0">
                <a:solidFill>
                  <a:schemeClr val="bg2">
                    <a:lumMod val="25000"/>
                    <a:lumOff val="75000"/>
                  </a:schemeClr>
                </a:solidFill>
              </a:rPr>
              <a:t> surgió en la década de los 60 como un movimiento de protesta estadounidense, caracterizado por rechazar algunos aspectos de la psicología académica del momento. </a:t>
            </a:r>
          </a:p>
          <a:p>
            <a:r>
              <a:rPr lang="es-MX" sz="2200" dirty="0" smtClean="0"/>
              <a:t>Centró su interés en el estudio de la </a:t>
            </a:r>
            <a:r>
              <a:rPr lang="es-MX" sz="2200" b="1" dirty="0" smtClean="0"/>
              <a:t>creatividad</a:t>
            </a:r>
            <a:r>
              <a:rPr lang="es-MX" sz="2200" dirty="0" smtClean="0"/>
              <a:t>, el </a:t>
            </a:r>
            <a:r>
              <a:rPr lang="es-MX" sz="2200" b="1" dirty="0" smtClean="0"/>
              <a:t>amor</a:t>
            </a:r>
            <a:r>
              <a:rPr lang="es-MX" sz="2200" dirty="0" smtClean="0"/>
              <a:t>, los </a:t>
            </a:r>
            <a:r>
              <a:rPr lang="es-MX" sz="2200" b="1" dirty="0" smtClean="0"/>
              <a:t>valores superiores</a:t>
            </a:r>
            <a:r>
              <a:rPr lang="es-MX" sz="2200" dirty="0" smtClean="0"/>
              <a:t>, la </a:t>
            </a:r>
            <a:r>
              <a:rPr lang="es-MX" sz="2200" b="1" dirty="0" smtClean="0"/>
              <a:t>autonomía</a:t>
            </a:r>
            <a:r>
              <a:rPr lang="es-MX" sz="2200" dirty="0" smtClean="0"/>
              <a:t>, el </a:t>
            </a:r>
            <a:r>
              <a:rPr lang="es-MX" sz="2200" b="1" dirty="0" smtClean="0"/>
              <a:t>crecimiento</a:t>
            </a:r>
            <a:r>
              <a:rPr lang="es-MX" sz="2200" dirty="0" smtClean="0"/>
              <a:t>, la </a:t>
            </a:r>
            <a:r>
              <a:rPr lang="es-MX" sz="2200" b="1" dirty="0" smtClean="0"/>
              <a:t>autorrealización</a:t>
            </a:r>
            <a:r>
              <a:rPr lang="es-MX" sz="2200" dirty="0" smtClean="0"/>
              <a:t> y la </a:t>
            </a:r>
            <a:r>
              <a:rPr lang="es-MX" sz="2200" b="1" dirty="0" smtClean="0"/>
              <a:t>gratificación de las necesidades humanas</a:t>
            </a:r>
            <a:r>
              <a:rPr lang="es-MX" sz="2200" dirty="0" smtClean="0"/>
              <a:t>.</a:t>
            </a:r>
          </a:p>
          <a:p>
            <a:endParaRPr lang="es-MX" sz="2200" dirty="0"/>
          </a:p>
        </p:txBody>
      </p:sp>
      <p:pic>
        <p:nvPicPr>
          <p:cNvPr id="78850" name="Picture 2" descr="http://t0.gstatic.com/images?q=tbn:ANd9GcQ9PY6ZtX5l1TBfmKehFN51SaGiUI8rPOSnOWzIG8YaHr8U1oJI"/>
          <p:cNvPicPr>
            <a:picLocks noChangeAspect="1" noChangeArrowheads="1"/>
          </p:cNvPicPr>
          <p:nvPr/>
        </p:nvPicPr>
        <p:blipFill>
          <a:blip r:embed="rId2" cstate="print"/>
          <a:srcRect/>
          <a:stretch>
            <a:fillRect/>
          </a:stretch>
        </p:blipFill>
        <p:spPr bwMode="auto">
          <a:xfrm>
            <a:off x="3635896" y="3573016"/>
            <a:ext cx="2114550" cy="2895137"/>
          </a:xfrm>
          <a:prstGeom prst="rect">
            <a:avLst/>
          </a:prstGeom>
          <a:noFill/>
        </p:spPr>
      </p:pic>
      <p:pic>
        <p:nvPicPr>
          <p:cNvPr id="78852" name="Picture 4" descr="http://t3.gstatic.com/images?q=tbn:ANd9GcT2CzKGFOK9H5VXUaYSfQUslyU9xFN5mQlIyvtm-iHXveW587PF8A"/>
          <p:cNvPicPr>
            <a:picLocks noChangeAspect="1" noChangeArrowheads="1"/>
          </p:cNvPicPr>
          <p:nvPr/>
        </p:nvPicPr>
        <p:blipFill>
          <a:blip r:embed="rId3" cstate="print"/>
          <a:srcRect/>
          <a:stretch>
            <a:fillRect/>
          </a:stretch>
        </p:blipFill>
        <p:spPr bwMode="auto">
          <a:xfrm rot="20054131">
            <a:off x="732860" y="3818165"/>
            <a:ext cx="2533650" cy="1800225"/>
          </a:xfrm>
          <a:prstGeom prst="rect">
            <a:avLst/>
          </a:prstGeom>
          <a:noFill/>
        </p:spPr>
      </p:pic>
      <p:pic>
        <p:nvPicPr>
          <p:cNvPr id="78854" name="Picture 6" descr="http://t3.gstatic.com/images?q=tbn:ANd9GcREtoL35OYPLK3le_NTpPPDiYLFrbJLlrY0JMu8TuTSKGY3xcFXOg"/>
          <p:cNvPicPr>
            <a:picLocks noChangeAspect="1" noChangeArrowheads="1"/>
          </p:cNvPicPr>
          <p:nvPr/>
        </p:nvPicPr>
        <p:blipFill>
          <a:blip r:embed="rId4" cstate="print"/>
          <a:srcRect/>
          <a:stretch>
            <a:fillRect/>
          </a:stretch>
        </p:blipFill>
        <p:spPr bwMode="auto">
          <a:xfrm rot="1607692">
            <a:off x="6256483" y="3498580"/>
            <a:ext cx="2638425" cy="17335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03648" y="404664"/>
            <a:ext cx="4681101" cy="923330"/>
          </a:xfrm>
          <a:prstGeom prst="rect">
            <a:avLst/>
          </a:prstGeom>
          <a:noFill/>
        </p:spPr>
        <p:txBody>
          <a:bodyPr wrap="squar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objetivo</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CuadroTexto"/>
          <p:cNvSpPr txBox="1"/>
          <p:nvPr/>
        </p:nvSpPr>
        <p:spPr>
          <a:xfrm>
            <a:off x="611560" y="1484784"/>
            <a:ext cx="7488832" cy="1569660"/>
          </a:xfrm>
          <a:prstGeom prst="rect">
            <a:avLst/>
          </a:prstGeom>
          <a:noFill/>
        </p:spPr>
        <p:txBody>
          <a:bodyPr wrap="square" rtlCol="0">
            <a:spAutoFit/>
          </a:bodyPr>
          <a:lstStyle/>
          <a:p>
            <a:r>
              <a:rPr lang="es-MX" sz="2400" dirty="0" smtClean="0"/>
              <a:t>Su objetivo es el estudio de lo que significa estar vivo como ser humano, contemplar al ser humano en su integridad física y espiritual donde el fin del hombre es ser el mismo.</a:t>
            </a:r>
            <a:endParaRPr lang="es-ES" sz="2400" dirty="0"/>
          </a:p>
        </p:txBody>
      </p:sp>
      <p:pic>
        <p:nvPicPr>
          <p:cNvPr id="1026" name="Picture 2"/>
          <p:cNvPicPr>
            <a:picLocks noChangeAspect="1" noChangeArrowheads="1"/>
          </p:cNvPicPr>
          <p:nvPr/>
        </p:nvPicPr>
        <p:blipFill>
          <a:blip r:embed="rId2" cstate="print"/>
          <a:srcRect/>
          <a:stretch>
            <a:fillRect/>
          </a:stretch>
        </p:blipFill>
        <p:spPr bwMode="auto">
          <a:xfrm rot="20513284">
            <a:off x="675081" y="3636536"/>
            <a:ext cx="2139431" cy="213943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491880" y="3573016"/>
            <a:ext cx="1802452" cy="269176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rot="2334871">
            <a:off x="6259318" y="3419868"/>
            <a:ext cx="2041285" cy="1966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7704" y="404664"/>
            <a:ext cx="4824536" cy="646331"/>
          </a:xfrm>
          <a:prstGeom prst="rect">
            <a:avLst/>
          </a:prstGeom>
        </p:spPr>
        <p:txBody>
          <a:bodyPr wrap="square">
            <a:spAutoFit/>
          </a:bodyPr>
          <a:lstStyle/>
          <a:p>
            <a:r>
              <a:rPr lang="es-MX" sz="3600" dirty="0" smtClean="0"/>
              <a:t>ABRAHAM  MASLOW</a:t>
            </a:r>
            <a:endParaRPr lang="es-ES" sz="3600" dirty="0"/>
          </a:p>
        </p:txBody>
      </p:sp>
      <p:sp>
        <p:nvSpPr>
          <p:cNvPr id="5" name="4 Rectángulo"/>
          <p:cNvSpPr/>
          <p:nvPr/>
        </p:nvSpPr>
        <p:spPr>
          <a:xfrm>
            <a:off x="395536" y="1412776"/>
            <a:ext cx="4171272" cy="830997"/>
          </a:xfrm>
          <a:prstGeom prst="rect">
            <a:avLst/>
          </a:prstGeom>
        </p:spPr>
        <p:txBody>
          <a:bodyPr wrap="square">
            <a:spAutoFit/>
          </a:bodyPr>
          <a:lstStyle/>
          <a:p>
            <a:r>
              <a:rPr lang="es-MX" sz="2400" dirty="0" smtClean="0">
                <a:solidFill>
                  <a:schemeClr val="tx1">
                    <a:lumMod val="40000"/>
                    <a:lumOff val="60000"/>
                  </a:schemeClr>
                </a:solidFill>
              </a:rPr>
              <a:t>Teoría de las necesidades humanas</a:t>
            </a:r>
            <a:endParaRPr lang="es-MX" sz="2400" dirty="0">
              <a:solidFill>
                <a:schemeClr val="tx1">
                  <a:lumMod val="40000"/>
                  <a:lumOff val="60000"/>
                </a:schemeClr>
              </a:solidFill>
            </a:endParaRPr>
          </a:p>
        </p:txBody>
      </p:sp>
      <p:pic>
        <p:nvPicPr>
          <p:cNvPr id="6" name="Picture 2" descr="http://upload.wikimedia.org/wikipedia/commons/thumb/7/76/Pir%C3%A1mide_de_Maslow.svg/400px-Pir%C3%A1mide_de_Maslow.svg.png">
            <a:hlinkClick r:id="rId2"/>
          </p:cNvPr>
          <p:cNvPicPr>
            <a:picLocks noChangeAspect="1" noChangeArrowheads="1"/>
          </p:cNvPicPr>
          <p:nvPr/>
        </p:nvPicPr>
        <p:blipFill>
          <a:blip r:embed="rId3" cstate="print"/>
          <a:srcRect/>
          <a:stretch>
            <a:fillRect/>
          </a:stretch>
        </p:blipFill>
        <p:spPr bwMode="auto">
          <a:xfrm>
            <a:off x="3275856" y="2060848"/>
            <a:ext cx="5616624" cy="3650807"/>
          </a:xfrm>
          <a:prstGeom prst="rect">
            <a:avLst/>
          </a:prstGeom>
          <a:noFill/>
        </p:spPr>
      </p:pic>
      <p:pic>
        <p:nvPicPr>
          <p:cNvPr id="7" name="Picture 4" descr="http://www.psicologia-online.com/ebooks/personalidad/imagenes/maslow.jpg"/>
          <p:cNvPicPr>
            <a:picLocks noChangeAspect="1" noChangeArrowheads="1"/>
          </p:cNvPicPr>
          <p:nvPr/>
        </p:nvPicPr>
        <p:blipFill>
          <a:blip r:embed="rId4" cstate="print"/>
          <a:srcRect/>
          <a:stretch>
            <a:fillRect/>
          </a:stretch>
        </p:blipFill>
        <p:spPr bwMode="auto">
          <a:xfrm>
            <a:off x="467544" y="2636912"/>
            <a:ext cx="2448272" cy="37134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39752" y="476672"/>
            <a:ext cx="3897414" cy="707886"/>
          </a:xfrm>
          <a:prstGeom prst="rect">
            <a:avLst/>
          </a:prstGeom>
        </p:spPr>
        <p:txBody>
          <a:bodyPr wrap="none">
            <a:spAutoFit/>
          </a:bodyPr>
          <a:lstStyle/>
          <a:p>
            <a:r>
              <a:rPr lang="es-MX" sz="4000" dirty="0" smtClean="0"/>
              <a:t>CARL ROGERS</a:t>
            </a:r>
            <a:endParaRPr lang="es-ES" sz="4000" dirty="0"/>
          </a:p>
        </p:txBody>
      </p:sp>
      <p:pic>
        <p:nvPicPr>
          <p:cNvPr id="5" name="Picture 4" descr="http://1.bp.blogspot.com/-vZQpo-XTMVk/TVlNGnW7dgI/AAAAAAAABfw/hncZk7MkYFI/s1600/rogers%252C%2Bmi%2Bexperiencia%2Bes%2Bmi%2Bm%25C3%25A1xima%2Bautoridad.jpg"/>
          <p:cNvPicPr>
            <a:picLocks noChangeAspect="1" noChangeArrowheads="1"/>
          </p:cNvPicPr>
          <p:nvPr/>
        </p:nvPicPr>
        <p:blipFill>
          <a:blip r:embed="rId2" cstate="print"/>
          <a:srcRect/>
          <a:stretch>
            <a:fillRect/>
          </a:stretch>
        </p:blipFill>
        <p:spPr bwMode="auto">
          <a:xfrm>
            <a:off x="3419872" y="2276872"/>
            <a:ext cx="5339876" cy="4009285"/>
          </a:xfrm>
          <a:prstGeom prst="rect">
            <a:avLst/>
          </a:prstGeom>
          <a:noFill/>
        </p:spPr>
      </p:pic>
      <p:pic>
        <p:nvPicPr>
          <p:cNvPr id="6" name="Picture 2" descr="http://cdn.dipity.com/uploads/events/9b690537049c0079b139b1fa03787278_1M.png"/>
          <p:cNvPicPr>
            <a:picLocks noChangeAspect="1" noChangeArrowheads="1"/>
          </p:cNvPicPr>
          <p:nvPr/>
        </p:nvPicPr>
        <p:blipFill>
          <a:blip r:embed="rId3" cstate="print"/>
          <a:srcRect/>
          <a:stretch>
            <a:fillRect/>
          </a:stretch>
        </p:blipFill>
        <p:spPr bwMode="auto">
          <a:xfrm>
            <a:off x="179512" y="2852936"/>
            <a:ext cx="2816487" cy="3816424"/>
          </a:xfrm>
          <a:prstGeom prst="rect">
            <a:avLst/>
          </a:prstGeom>
          <a:noFill/>
        </p:spPr>
      </p:pic>
      <p:sp>
        <p:nvSpPr>
          <p:cNvPr id="7" name="6 Rectángulo"/>
          <p:cNvSpPr/>
          <p:nvPr/>
        </p:nvSpPr>
        <p:spPr>
          <a:xfrm>
            <a:off x="539552" y="1412776"/>
            <a:ext cx="3744416" cy="1077218"/>
          </a:xfrm>
          <a:prstGeom prst="rect">
            <a:avLst/>
          </a:prstGeom>
        </p:spPr>
        <p:txBody>
          <a:bodyPr wrap="square">
            <a:spAutoFit/>
          </a:bodyPr>
          <a:lstStyle/>
          <a:p>
            <a:r>
              <a:rPr lang="es-MX" sz="3200" dirty="0" smtClean="0">
                <a:solidFill>
                  <a:schemeClr val="tx1">
                    <a:lumMod val="40000"/>
                    <a:lumOff val="60000"/>
                  </a:schemeClr>
                </a:solidFill>
              </a:rPr>
              <a:t>Terapia centrada </a:t>
            </a:r>
          </a:p>
          <a:p>
            <a:r>
              <a:rPr lang="es-MX" sz="3200" dirty="0" smtClean="0">
                <a:solidFill>
                  <a:schemeClr val="tx1">
                    <a:lumMod val="40000"/>
                    <a:lumOff val="60000"/>
                  </a:schemeClr>
                </a:solidFill>
              </a:rPr>
              <a:t>en el cliente</a:t>
            </a:r>
            <a:endParaRPr lang="es-ES" sz="3200" dirty="0">
              <a:solidFill>
                <a:schemeClr val="tx1">
                  <a:lumMod val="40000"/>
                  <a:lumOff val="6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556792"/>
            <a:ext cx="3888432" cy="4801314"/>
          </a:xfrm>
          <a:prstGeom prst="rect">
            <a:avLst/>
          </a:prstGeom>
        </p:spPr>
        <p:txBody>
          <a:bodyPr wrap="square">
            <a:spAutoFit/>
          </a:bodyPr>
          <a:lstStyle/>
          <a:p>
            <a:r>
              <a:rPr lang="es-ES" dirty="0" smtClean="0">
                <a:solidFill>
                  <a:schemeClr val="tx1">
                    <a:lumMod val="20000"/>
                    <a:lumOff val="80000"/>
                  </a:schemeClr>
                </a:solidFill>
                <a:latin typeface="Arial" pitchFamily="34" charset="0"/>
                <a:cs typeface="Arial" pitchFamily="34" charset="0"/>
              </a:rPr>
              <a:t>Surgió como reacción al conductismo y al psicoanálisis, dos teorías con planteamientos opuestos en muchos sentidos, pero que predominaban en ese momento; hay que aclarar que contrario al conductismo (de pensamiento reduccionista y limitado) el psicoanálisis se fundamenta en la filosofía humanista y desde siempre ha pretendido que la persona sea responsable de sí misma y de su devenir, por tanto ésta última ha dado muchos aportes al desarrollo de la psicología humanista que hoy se conoce. </a:t>
            </a:r>
            <a:endParaRPr lang="es-ES" dirty="0"/>
          </a:p>
        </p:txBody>
      </p:sp>
      <p:sp>
        <p:nvSpPr>
          <p:cNvPr id="5" name="4 Rectángulo"/>
          <p:cNvSpPr/>
          <p:nvPr/>
        </p:nvSpPr>
        <p:spPr>
          <a:xfrm>
            <a:off x="2843808" y="260648"/>
            <a:ext cx="3635162" cy="707886"/>
          </a:xfrm>
          <a:prstGeom prst="rect">
            <a:avLst/>
          </a:prstGeom>
        </p:spPr>
        <p:txBody>
          <a:bodyPr wrap="none">
            <a:spAutoFit/>
          </a:bodyPr>
          <a:lstStyle/>
          <a:p>
            <a:r>
              <a:rPr lang="es-ES" sz="4000" dirty="0" smtClean="0"/>
              <a:t>Tercera Fuerza</a:t>
            </a:r>
            <a:endParaRPr lang="es-ES" sz="4000" dirty="0"/>
          </a:p>
        </p:txBody>
      </p:sp>
      <p:pic>
        <p:nvPicPr>
          <p:cNvPr id="10242" name="Picture 2"/>
          <p:cNvPicPr>
            <a:picLocks noChangeAspect="1" noChangeArrowheads="1"/>
          </p:cNvPicPr>
          <p:nvPr/>
        </p:nvPicPr>
        <p:blipFill>
          <a:blip r:embed="rId2" cstate="print"/>
          <a:srcRect/>
          <a:stretch>
            <a:fillRect/>
          </a:stretch>
        </p:blipFill>
        <p:spPr bwMode="auto">
          <a:xfrm rot="20832248">
            <a:off x="5004048" y="1268760"/>
            <a:ext cx="3168352" cy="2285968"/>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rot="1138266">
            <a:off x="5509691" y="4808968"/>
            <a:ext cx="2296666" cy="17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Personalizado 1">
      <a:dk1>
        <a:srgbClr val="4E005F"/>
      </a:dk1>
      <a:lt1>
        <a:srgbClr val="E365FF"/>
      </a:lt1>
      <a:dk2>
        <a:srgbClr val="34003F"/>
      </a:dk2>
      <a:lt2>
        <a:srgbClr val="4E005F"/>
      </a:lt2>
      <a:accent1>
        <a:srgbClr val="FF1B97"/>
      </a:accent1>
      <a:accent2>
        <a:srgbClr val="E40059"/>
      </a:accent2>
      <a:accent3>
        <a:srgbClr val="2B71FF"/>
      </a:accent3>
      <a:accent4>
        <a:srgbClr val="68007F"/>
      </a:accent4>
      <a:accent5>
        <a:srgbClr val="73D6FD"/>
      </a:accent5>
      <a:accent6>
        <a:srgbClr val="7F7F7F"/>
      </a:accent6>
      <a:hlink>
        <a:srgbClr val="000000"/>
      </a:hlink>
      <a:folHlink>
        <a:srgbClr val="0C0C0C"/>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295</TotalTime>
  <Words>804</Words>
  <Application>Microsoft Office PowerPoint</Application>
  <PresentationFormat>Presentación en pantalla (4:3)</PresentationFormat>
  <Paragraphs>47</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Técnico</vt:lpstr>
      <vt:lpstr>Diapositiva 1</vt:lpstr>
      <vt:lpstr>Definición de humanismo</vt:lpstr>
      <vt:lpstr> </vt:lpstr>
      <vt:lpstr>Diapositiva 4</vt:lpstr>
      <vt:lpstr>PSICOLOGÍA HUMANISTA</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PSICOLOGIA  HUMANISTA</dc:title>
  <dc:creator>Administrador</dc:creator>
  <cp:lastModifiedBy>Federico Velasco</cp:lastModifiedBy>
  <cp:revision>31</cp:revision>
  <dcterms:created xsi:type="dcterms:W3CDTF">2011-09-08T21:44:19Z</dcterms:created>
  <dcterms:modified xsi:type="dcterms:W3CDTF">2011-09-09T13:09:21Z</dcterms:modified>
</cp:coreProperties>
</file>