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7" r:id="rId2"/>
    <p:sldId id="256" r:id="rId3"/>
    <p:sldId id="258" r:id="rId4"/>
    <p:sldId id="261" r:id="rId5"/>
    <p:sldId id="265" r:id="rId6"/>
    <p:sldId id="262" r:id="rId7"/>
    <p:sldId id="266" r:id="rId8"/>
    <p:sldId id="259" r:id="rId9"/>
    <p:sldId id="26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09" y="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A7366-6174-43F7-B7D8-CEF27FC8FA70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73C52-722A-4FFE-9EA2-4D07903A62A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2264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3C52-722A-4FFE-9EA2-4D07903A62A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D118FF-2BFF-49C7-80DC-75D25E199F8B}" type="datetimeFigureOut">
              <a:rPr lang="es-MX" smtClean="0"/>
              <a:pPr/>
              <a:t>08/09/2011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004CE77-31C2-4614-BB48-D0774CAD65F6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t2.gstatic.com/images?q=tbn:X3ga7zFenLvpcM:http://www.ccg.unam.mx/files/WebFM/logos/UNAM_logo-black_4_press.jpg" TargetMode="External"/><Relationship Id="rId3" Type="http://schemas.openxmlformats.org/officeDocument/2006/relationships/hyperlink" Target="http://www.google.com.mx/imgres?imgurl=http://www.cchazc.unam.mx/imagenes/cch.png&amp;imgrefurl=http://www.cchazc.unam.mx/inicio.html&amp;usg=__SBNQbAQxxQJaNUT_dPsssa01VQg=&amp;h=103&amp;w=113&amp;sz=28&amp;hl=es&amp;start=11&amp;um=1&amp;itbs=1&amp;tbnid=wILXbhJoV-NTZM:&amp;tbnh=78&amp;tbnw=86&amp;prev=/images?q=cch+azcapo&amp;um=1&amp;hl=es&amp;sa=G&amp;rls=com.microsoft:*:IE-SearchBox&amp;rlz=1I7SUNC_es&amp;tbs=isch:1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imgres?imgurl=http://www.ccg.unam.mx/files/WebFM/logos/UNAM_logo-black_4_press.jpg&amp;imgrefurl=http://www.ccg.unam.mx/en/logos&amp;usg=__EHJ4qLc6zTkk3vAf4MGZfKzNrSo=&amp;h=785&amp;w=688&amp;sz=308&amp;hl=es&amp;start=1&amp;um=1&amp;itbs=1&amp;tbnid=X3ga7zFenLvpcM:&amp;tbnh=143&amp;tbnw=125&amp;prev=/images?q=unam+logo&amp;um=1&amp;hl=es&amp;rls=com.microsoft:*:IE-SearchBox&amp;rlz=1I7SUNC_es&amp;tbs=isch:1" TargetMode="External"/><Relationship Id="rId5" Type="http://schemas.openxmlformats.org/officeDocument/2006/relationships/image" Target="http://t3.gstatic.com/images?q=tbn:wILXbhJoV-NTZM:http://www.cchazc.unam.mx/imagenes/cch.pn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4824536" cy="2567136"/>
          </a:xfrm>
        </p:spPr>
        <p:txBody>
          <a:bodyPr>
            <a:normAutofit/>
          </a:bodyPr>
          <a:lstStyle/>
          <a:p>
            <a:r>
              <a:rPr lang="es-MX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Psicología I</a:t>
            </a:r>
          </a:p>
          <a:p>
            <a:pPr algn="l"/>
            <a:r>
              <a:rPr lang="es-MX" sz="2000" dirty="0" smtClean="0">
                <a:solidFill>
                  <a:schemeClr val="tx1"/>
                </a:solidFill>
                <a:latin typeface="Comic Sans MS" pitchFamily="66" charset="0"/>
              </a:rPr>
              <a:t>Profesora: </a:t>
            </a:r>
            <a:r>
              <a:rPr lang="es-MX" dirty="0" smtClean="0">
                <a:solidFill>
                  <a:schemeClr val="tx1"/>
                </a:solidFill>
                <a:latin typeface="Comic Sans MS" pitchFamily="66" charset="0"/>
              </a:rPr>
              <a:t>Amalia Pichardo</a:t>
            </a:r>
            <a:r>
              <a:rPr lang="es-MX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l"/>
            <a:r>
              <a:rPr lang="es-MX" sz="2000" dirty="0" smtClean="0">
                <a:solidFill>
                  <a:schemeClr val="tx1"/>
                </a:solidFill>
                <a:latin typeface="Comic Sans MS" pitchFamily="66" charset="0"/>
              </a:rPr>
              <a:t>Equipo:                                 Grupo:517</a:t>
            </a:r>
          </a:p>
          <a:p>
            <a:pPr algn="l">
              <a:buFontTx/>
              <a:buChar char="-"/>
            </a:pPr>
            <a:r>
              <a:rPr lang="es-MX" dirty="0" smtClean="0">
                <a:solidFill>
                  <a:schemeClr val="tx1"/>
                </a:solidFill>
                <a:latin typeface="Comic Sans MS" pitchFamily="66" charset="0"/>
              </a:rPr>
              <a:t> Álvarez Carlos</a:t>
            </a:r>
            <a:endParaRPr lang="es-MX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Tx/>
              <a:buChar char="-"/>
            </a:pPr>
            <a:r>
              <a:rPr lang="es-MX" sz="2000" dirty="0" smtClean="0">
                <a:solidFill>
                  <a:schemeClr val="tx1"/>
                </a:solidFill>
                <a:latin typeface="Comic Sans MS" pitchFamily="66" charset="0"/>
              </a:rPr>
              <a:t>Espinosa García Ana Paola</a:t>
            </a:r>
          </a:p>
          <a:p>
            <a:pPr algn="l">
              <a:buFontTx/>
              <a:buChar char="-"/>
            </a:pPr>
            <a:r>
              <a:rPr lang="es-MX" dirty="0" smtClean="0">
                <a:solidFill>
                  <a:schemeClr val="tx1"/>
                </a:solidFill>
                <a:latin typeface="Comic Sans MS" pitchFamily="66" charset="0"/>
              </a:rPr>
              <a:t>Ibarra Sánchez Cecilia</a:t>
            </a:r>
            <a:endParaRPr lang="es-MX" sz="2000" dirty="0" smtClean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pPr algn="l"/>
            <a:endParaRPr lang="es-MX" sz="2000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7584" y="2276872"/>
            <a:ext cx="73448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Humanismo</a:t>
            </a:r>
            <a:endParaRPr lang="es-MX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145" name="ipfwILXbhJoV-NTZM:" descr="http://t3.gstatic.com/images?q=tbn:wILXbhJoV-NTZM:http://www.cchazc.unam.mx/imagenes/cch.pn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51326" y="548680"/>
            <a:ext cx="1992674" cy="1800200"/>
          </a:xfrm>
          <a:prstGeom prst="rect">
            <a:avLst/>
          </a:prstGeom>
          <a:noFill/>
        </p:spPr>
      </p:pic>
      <p:pic>
        <p:nvPicPr>
          <p:cNvPr id="6146" name="ipfX3ga7zFenLvpcM:" descr="http://t2.gstatic.com/images?q=tbn:X3ga7zFenLvpcM:http://www.ccg.unam.mx/files/WebFM/logos/UNAM_logo-black_4_press.jpg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1748" y="398074"/>
            <a:ext cx="1643948" cy="1878798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15616" y="980728"/>
            <a:ext cx="68407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Universidad Nacional Aut</a:t>
            </a:r>
            <a:r>
              <a:rPr lang="es-MX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ó</a:t>
            </a:r>
            <a:r>
              <a:rPr lang="es-MX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noma de M</a:t>
            </a:r>
            <a:r>
              <a:rPr lang="es-MX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itchFamily="34" charset="0"/>
              </a:rPr>
              <a:t>é</a:t>
            </a:r>
            <a:r>
              <a:rPr lang="es-MX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xico</a:t>
            </a: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Colegio de Ciencias y Humanidades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Plantel Azcapotzalco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0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849291"/>
          </a:xfrm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Llamada la “tercera fuerza” de la psicología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Se parece más al psicoanálisis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Se encuentran en el mismo campo que el filósofo del siglo XVIII Jean-Jacques Rousseau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No proviene de un ambiente médico, sino de la educación y la psicología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Sus puntos de vista son conocidos como “fenomenológicos” , proviene del 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 </a:t>
            </a:r>
            <a:r>
              <a:rPr lang="es-MX" dirty="0" smtClean="0">
                <a:solidFill>
                  <a:srgbClr val="002060"/>
                </a:solidFill>
              </a:rPr>
              <a:t>   existencialismo.</a:t>
            </a:r>
          </a:p>
          <a:p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Humanismo </a:t>
            </a:r>
            <a:endParaRPr lang="es-MX" dirty="0"/>
          </a:p>
        </p:txBody>
      </p:sp>
      <p:pic>
        <p:nvPicPr>
          <p:cNvPr id="2050" name="Picture 2" descr="http://t1.gstatic.com/images?q=tbn:ANd9GcSdQNIIEZcN_vFbcrEfUcHEcoR89AEfJjQsUqECuxtanvw4mHh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077072"/>
            <a:ext cx="184785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TEBMzR8QcHeqt89gWw68q8QcIWDW7LnpouH_4GWYd9SU3zGU8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04612">
            <a:off x="152119" y="253356"/>
            <a:ext cx="2428875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SfXxgMh_aunv4lwYWeZ-mjylbyDEi2A86GRnQ5UG9utS1VTpoRy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7267">
            <a:off x="7182040" y="338683"/>
            <a:ext cx="1722951" cy="1715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data:image/jpg;base64,/9j/4AAQSkZJRgABAQAAAQABAAD/2wCEAAkGBhQQEBUUERQQFRIWFhIXFRQVFRAVExIXExQVHBgWFRQYHSYfFxovHBUSHy8gIyc1OCwsFSAxODAqNSctLCkBCQoKDgsOGA8PGiwkHB4sKSktNCkwLCwqLCwpKiwsKikpKSkpKSwpLCktLCwpKS4pLCwpLCwsLCwsKiwpLCkpKf/AABEIAGQARQMBIgACEQEDEQH/xAAcAAABBQEBAQAAAAAAAAAAAAAAAQIEBgcFCAP/xAA3EAACAQIEBAMGBAUFAAAAAAABAgADEQQFEiEGMUFRYXGBBxMikaGxMkJS8BQVYtHhNENTg5L/xAAaAQACAwEBAAAAAAAAAAAAAAADBAACBQEG/8QAIhEAAgMAAQQCAwAAAAAAAAAAAAECAxEhBBITMTJBIiNR/9oADAMBAAIRAxEAPwDEzEikRJYqEI5Fvy8T8ucQrIlpBIRwSLolux/wmjIkcVhacxogCEUCJIQUiAWP0yZgcuaowVQST0hYVtlW0vYuVUAz6W21qyhv0MwsCfDmD2vfpJIywIWDjdSVPmpIP2nXpZRQw9v4mrdv+Onudu5/tLBjqtEVWK4WpVVyWWoDdXDb3Gnkd76eY7RyHZU+QbUpfFMoXuOe0YKXeaFbDaQamEqqD+Zbmw/ZPyjafDWGxH+mqKWHNH2byh1ZCT4w5KMofJNGe1sMOhEjNSlyzDhw02KkEHqDOViMoI6StlcZHYvgr5EJPqYMgwivhLchh8IWIAFybfWWFT7llw1GwrVNIqVP06jawPbcSXk2XBL1G5U1Z/kJC4XwhqVGrswFy3nck7eVvsIO65Uw1DFHTu6xRO/w9wZpBNZC1SwNmuDsRvYzQcly1LBSthuNxcEdPl0PbbltG8N1VVNLnUALAnc2PY+O+0mPjFVuYA/fKYjslN6bMoKGwS9EjE5OiDkCD9Jn3FPCVO5q0TUpuNwE0727EkWO00H+OFQfCT25TgZ5hjc3stuuoC3jadjZKD1HKq42LtkVLJuIkxaGhW1Gsiko7KFLAcwQDz9f7SJiaHdR8hIGYYtcJmC1FGxZWc7g2bZgFBsBY9b8ukuWaZVpY2/Cdx5Gei6e3viYd1fiscUUWvhRflCd6tgN+UIxiB6z75rg/d5fiW/oA/8ATAH6EytcOY6kaQpsdLAHcqbb3Ox5DnNC4swJ/leKsOSIfQVFmM4LMGoPqS1/EXmFcvKsNamx9NZ3I1elmZRfgdDsBrN1ABHQHcxlXiTSDdk1gCzXIBv37bzOk4ocDkL9/wDBkGvj2ckm+9rwNUGuGMX31v8AKDbZpeH4+XTZtYYdbage852Y8bUzc2rF/HYnyPTlKA+JN9iYxqxPMk+sLKqDeiy6ycViOjnOcNiKmpgBtYAdrzVuCMUcZlyF7l6TGlc9VABXz2NvSY3TTfxm0eyXOqVbB/wuy4imajkH/dV2vqHiLgEdgO8PVLt4QvNOx90iRUyrflCWarg9+UIx5i3iQ7+XLWpPSe2iojI3kwIJ+t/Seb85yxsPWqUqn46bsjeam1/W1x5z05hBKH7WuBffUzjaI+NFHv0/Uq7CoPECwPgAem+dF8F7eTDzHA7H0+Qg62jNVpcW3AMWBa8cokIT8rF2F528hybEVcYFwgf3qklShClQPzar/CNxv42nJy9bG80T2YUmOYoVOmyOWPPWtrFNvMHft4WItyQ1n6+TV6dBgiCoQ1QKodgLBmsNTAdATcxZKcRIbQakQsMJA45zMYbLcQ55shpKO7Vho+xY+km4ZiJlvtm4sFRlwaHamdVUjkXK7L6An1PhFapaEsRlNZrkz5Wj2MEXeMintgqSTQwxMnZflhqsqqCWYgADmSTawm58L+yjDUKanEr72qQCwJIpoT+UAfi8yZTdDOKj7MSwuHK8wZpvsidxiKlh8BpnWeg0kabnzP18JpdLh/DIPhw+HH/VT+5vJFKgqCyKqjsqqo+QE5286dc9WDTCOMJNKnJw7+AnmfPcY1XEVHc3Z3dj5sxJ+8WES6T7GLjmEx9I7xYTR+hKPs2L2LZajYipUYXamilP6S5sW87Egec2H9/KEIGIa32ITGEwhIwZ8C0IQgdC4f/Z"/>
          <p:cNvSpPr>
            <a:spLocks noChangeAspect="1" noChangeArrowheads="1"/>
          </p:cNvSpPr>
          <p:nvPr/>
        </p:nvSpPr>
        <p:spPr bwMode="auto">
          <a:xfrm>
            <a:off x="117475" y="-469900"/>
            <a:ext cx="657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7" name="AutoShape 10" descr="data:image/jpg;base64,/9j/4AAQSkZJRgABAQAAAQABAAD/2wCEAAkGBhQQEBUUERQQFRIWFhIXFRQVFRAVExIXExQVHBgWFRQYHSYfFxovHBUSHy8gIyc1OCwsFSAxODAqNSctLCkBCQoKDgsOGA8PGiwkHB4sKSktNCkwLCwqLCwpKiwsKikpKSkpKSwpLCktLCwpKS4pLCwpLCwsLCwsKiwpLCkpKf/AABEIAGQARQMBIgACEQEDEQH/xAAcAAABBQEBAQAAAAAAAAAAAAAAAQIEBgcFCAP/xAA3EAACAQIEBAMGBAUFAAAAAAABAgADEQQFEiEGMUFRYXGBBxMikaGxMkJS8BQVYtHhNENTg5L/xAAaAQACAwEBAAAAAAAAAAAAAAADBAACBQEG/8QAIhEAAgMAAQQCAwAAAAAAAAAAAAECAxEhBBITMTJBIiNR/9oADAMBAAIRAxEAPwDEzEikRJYqEI5Fvy8T8ucQrIlpBIRwSLolux/wmjIkcVhacxogCEUCJIQUiAWP0yZgcuaowVQST0hYVtlW0vYuVUAz6W21qyhv0MwsCfDmD2vfpJIywIWDjdSVPmpIP2nXpZRQw9v4mrdv+Onudu5/tLBjqtEVWK4WpVVyWWoDdXDb3Gnkd76eY7RyHZU+QbUpfFMoXuOe0YKXeaFbDaQamEqqD+Zbmw/ZPyjafDWGxH+mqKWHNH2byh1ZCT4w5KMofJNGe1sMOhEjNSlyzDhw02KkEHqDOViMoI6StlcZHYvgr5EJPqYMgwivhLchh8IWIAFybfWWFT7llw1GwrVNIqVP06jawPbcSXk2XBL1G5U1Z/kJC4XwhqVGrswFy3nck7eVvsIO65Uw1DFHTu6xRO/w9wZpBNZC1SwNmuDsRvYzQcly1LBSthuNxcEdPl0PbbltG8N1VVNLnUALAnc2PY+O+0mPjFVuYA/fKYjslN6bMoKGwS9EjE5OiDkCD9Jn3FPCVO5q0TUpuNwE0727EkWO00H+OFQfCT25TgZ5hjc3stuuoC3jadjZKD1HKq42LtkVLJuIkxaGhW1Gsiko7KFLAcwQDz9f7SJiaHdR8hIGYYtcJmC1FGxZWc7g2bZgFBsBY9b8ukuWaZVpY2/Cdx5Gei6e3viYd1fiscUUWvhRflCd6tgN+UIxiB6z75rg/d5fiW/oA/8ATAH6EytcOY6kaQpsdLAHcqbb3Ox5DnNC4swJ/leKsOSIfQVFmM4LMGoPqS1/EXmFcvKsNamx9NZ3I1elmZRfgdDsBrN1ABHQHcxlXiTSDdk1gCzXIBv37bzOk4ocDkL9/wDBkGvj2ckm+9rwNUGuGMX31v8AKDbZpeH4+XTZtYYdbage852Y8bUzc2rF/HYnyPTlKA+JN9iYxqxPMk+sLKqDeiy6ycViOjnOcNiKmpgBtYAdrzVuCMUcZlyF7l6TGlc9VABXz2NvSY3TTfxm0eyXOqVbB/wuy4imajkH/dV2vqHiLgEdgO8PVLt4QvNOx90iRUyrflCWarg9+UIx5i3iQ7+XLWpPSe2iojI3kwIJ+t/Seb85yxsPWqUqn46bsjeam1/W1x5z05hBKH7WuBffUzjaI+NFHv0/Uq7CoPECwPgAem+dF8F7eTDzHA7H0+Qg62jNVpcW3AMWBa8cokIT8rF2F528hybEVcYFwgf3qklShClQPzar/CNxv42nJy9bG80T2YUmOYoVOmyOWPPWtrFNvMHft4WItyQ1n6+TV6dBgiCoQ1QKodgLBmsNTAdATcxZKcRIbQakQsMJA45zMYbLcQ55shpKO7Vho+xY+km4ZiJlvtm4sFRlwaHamdVUjkXK7L6An1PhFapaEsRlNZrkz5Wj2MEXeMintgqSTQwxMnZflhqsqqCWYgADmSTawm58L+yjDUKanEr72qQCwJIpoT+UAfi8yZTdDOKj7MSwuHK8wZpvsidxiKlh8BpnWeg0kabnzP18JpdLh/DIPhw+HH/VT+5vJFKgqCyKqjsqqo+QE5286dc9WDTCOMJNKnJw7+AnmfPcY1XEVHc3Z3dj5sxJ+8WES6T7GLjmEx9I7xYTR+hKPs2L2LZajYipUYXamilP6S5sW87Egec2H9/KEIGIa32ITGEwhIwZ8C0IQgdC4f/Z"/>
          <p:cNvSpPr>
            <a:spLocks noChangeAspect="1" noChangeArrowheads="1"/>
          </p:cNvSpPr>
          <p:nvPr/>
        </p:nvSpPr>
        <p:spPr bwMode="auto">
          <a:xfrm>
            <a:off x="269875" y="-317500"/>
            <a:ext cx="657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2060" name="Picture 12" descr="http://3.bp.blogspot.com/_qOcUt_bNOsU/StubfxPKgYI/AAAAAAAAABw/qgEoT8UgQ-w/s320/fenomenologi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62" y="5353423"/>
            <a:ext cx="8286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18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7668840" cy="3744416"/>
          </a:xfrm>
        </p:spPr>
        <p:txBody>
          <a:bodyPr/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Conceptos básicos sobre la personalidad de la pulsión positiva desde el interior para crecer y mejorar.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La personalidad refleja la visión subjetiva de la realidad y se afecta con el pasado.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Importancia a necesidades psicológicas 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La información incongruente no es permitida en la conciencia </a:t>
            </a:r>
          </a:p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Los humanistas ven a la sociedad  como fuerza negativa</a:t>
            </a:r>
          </a:p>
          <a:p>
            <a:endParaRPr lang="es-MX" dirty="0"/>
          </a:p>
        </p:txBody>
      </p:sp>
      <p:pic>
        <p:nvPicPr>
          <p:cNvPr id="1026" name="Picture 2" descr="http://t0.gstatic.com/images?q=tbn:ANd9GcQRkcYfoSFRzPxuEjMWbfxIZ3bZSwyO4mz9woalYQ--52ycvQsWa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54924">
            <a:off x="6224433" y="332656"/>
            <a:ext cx="2638425" cy="17335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hXHgkYC2Al7b46zNbcDzk_PRhxG0YyvIYMNhT3dXcWRuwNHu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69411">
            <a:off x="236980" y="5304916"/>
            <a:ext cx="260985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30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Teoría de la auto actualización de Abraham H. Maslow (  1908-1970)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77281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Preocupación por las personas sanas más que por las enfermas 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955954"/>
              </p:ext>
            </p:extLst>
          </p:nvPr>
        </p:nvGraphicFramePr>
        <p:xfrm>
          <a:off x="1043608" y="2348880"/>
          <a:ext cx="6976814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407"/>
                <a:gridCol w="3488407"/>
              </a:tblGrid>
              <a:tr h="324297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ESTUDIO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66936">
                <a:tc>
                  <a:txBody>
                    <a:bodyPr/>
                    <a:lstStyle/>
                    <a:p>
                      <a:r>
                        <a:rPr lang="es-MX" dirty="0" smtClean="0"/>
                        <a:t>Alegría</a:t>
                      </a:r>
                      <a:r>
                        <a:rPr lang="es-MX" baseline="0" dirty="0" smtClean="0"/>
                        <a:t> , entusiasmo , el amor y el bienestar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Conflicto</a:t>
                      </a:r>
                      <a:r>
                        <a:rPr lang="es-MX" baseline="0" dirty="0" smtClean="0"/>
                        <a:t> , la vergüenza , la hostilidad y la tristeza.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Multiplicar"/>
          <p:cNvSpPr/>
          <p:nvPr/>
        </p:nvSpPr>
        <p:spPr>
          <a:xfrm>
            <a:off x="5868144" y="2276872"/>
            <a:ext cx="698376" cy="62636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1259632" y="4077072"/>
            <a:ext cx="6084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De sus estudios extrajo conclusiones sobre el desarrollo de la personalidad sana.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ngr1d.files.wordpress.com/2008/02/piramide-maslow.jpg?w=2004&amp;h=20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776864" cy="640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82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 smtClean="0"/>
              <a:t>Necesidades de dos tipos :</a:t>
            </a:r>
          </a:p>
          <a:p>
            <a:pPr algn="ctr"/>
            <a:r>
              <a:rPr lang="es-MX" dirty="0" smtClean="0"/>
              <a:t>Necesidades D :  que corrigen deficiencias </a:t>
            </a:r>
          </a:p>
          <a:p>
            <a:pPr algn="ctr"/>
            <a:r>
              <a:rPr lang="es-MX" dirty="0" smtClean="0"/>
              <a:t>Necesidades  B: que consiguen un nivel más alto en la existencia. </a:t>
            </a:r>
          </a:p>
          <a:p>
            <a:r>
              <a:rPr lang="es-MX" dirty="0" smtClean="0"/>
              <a:t>Maslow decía que los seres humanos hemos de resolver nuestras necesidades básicas de supervivencia antes de preocuparnos de las necesidades de otro nivel superior. </a:t>
            </a:r>
          </a:p>
          <a:p>
            <a:r>
              <a:rPr lang="es-MX" dirty="0" smtClean="0"/>
              <a:t>Aunque la teoría de </a:t>
            </a:r>
            <a:r>
              <a:rPr lang="es-MX" dirty="0"/>
              <a:t>M</a:t>
            </a:r>
            <a:r>
              <a:rPr lang="es-MX" dirty="0" smtClean="0"/>
              <a:t>aslow ha servido de inspiración para muchas personas y ha introducido un grato enfoque de la personalidad sana que es capaz de escalar la cima de la auto actualización , ha sido criticada por su falta de rigor científico ,  especialmente por la subjetividad  al definir la auto actualización.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Teoría de la motivación humana  </a:t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3 Flecha abajo"/>
          <p:cNvSpPr/>
          <p:nvPr/>
        </p:nvSpPr>
        <p:spPr>
          <a:xfrm>
            <a:off x="4499992" y="908720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313" y="260350"/>
            <a:ext cx="3600450" cy="6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atin typeface="Bookman Old Style" pitchFamily="18" charset="0"/>
              </a:rPr>
              <a:t>Teoría centrada de la </a:t>
            </a:r>
            <a:r>
              <a:rPr lang="es-ES" b="1" dirty="0">
                <a:latin typeface="Bookman Old Style" pitchFamily="18" charset="0"/>
              </a:rPr>
              <a:t>persona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8313" y="1700213"/>
            <a:ext cx="1439862" cy="58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Carl Rogers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(1902-1987)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42988" y="981075"/>
            <a:ext cx="1081087" cy="33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creador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132138" y="1412875"/>
            <a:ext cx="2016125" cy="8302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Centraba el si mismo como núcleo de la personalidad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27763" y="1268413"/>
            <a:ext cx="2447925" cy="1077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Reconocía la existencia del inconsciente pero como una guía de la conducta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9975" y="2420938"/>
            <a:ext cx="792163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influye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55650" y="2924175"/>
            <a:ext cx="1800225" cy="33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Autoconocimiento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059113" y="2924175"/>
            <a:ext cx="1800225" cy="33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Auto observación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476375" y="3500438"/>
            <a:ext cx="2519363" cy="33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Ambas se dan por medio de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124075" y="4005263"/>
            <a:ext cx="1439863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Experiencias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851275" y="4581525"/>
            <a:ext cx="1296988" cy="33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Congruencia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95513" y="4508500"/>
            <a:ext cx="1368425" cy="58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Expresiones de afecto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23529" y="4508500"/>
            <a:ext cx="1511622" cy="33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</a:t>
            </a:r>
            <a:r>
              <a:rPr lang="es-ES" sz="1600" dirty="0" smtClean="0"/>
              <a:t>onsideración</a:t>
            </a:r>
            <a:endParaRPr lang="es-ES" sz="1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5288" y="5373688"/>
            <a:ext cx="1368425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Admiración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195513" y="5373688"/>
            <a:ext cx="1368425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Aceptación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084888" y="3429000"/>
            <a:ext cx="2374900" cy="1077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Abiertas a la experiencia, buen autoestima; su objetivo es la auto actualización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795963" y="4724400"/>
            <a:ext cx="1439862" cy="33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Incongruente 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508625" y="2781300"/>
            <a:ext cx="1439863" cy="33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Congruente  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932238" y="5310188"/>
            <a:ext cx="1944687" cy="107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Acuerdo delo que nos gustaría ser y la impresión de nosotros mismos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372225" y="5229225"/>
            <a:ext cx="2376488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Se vuelve tensa ansiosa y tiene fantasías psicóticas</a:t>
            </a:r>
          </a:p>
        </p:txBody>
      </p:sp>
      <p:cxnSp>
        <p:nvCxnSpPr>
          <p:cNvPr id="24" name="23 Forma"/>
          <p:cNvCxnSpPr>
            <a:stCxn id="4" idx="1"/>
            <a:endCxn id="6" idx="0"/>
          </p:cNvCxnSpPr>
          <p:nvPr/>
        </p:nvCxnSpPr>
        <p:spPr>
          <a:xfrm rot="10800000" flipV="1">
            <a:off x="1584325" y="598488"/>
            <a:ext cx="1042988" cy="38258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24 Conector angular"/>
          <p:cNvCxnSpPr>
            <a:stCxn id="6" idx="2"/>
            <a:endCxn id="5" idx="0"/>
          </p:cNvCxnSpPr>
          <p:nvPr/>
        </p:nvCxnSpPr>
        <p:spPr>
          <a:xfrm rot="5400000">
            <a:off x="1195388" y="1311275"/>
            <a:ext cx="381000" cy="3968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25 Conector angular"/>
          <p:cNvCxnSpPr>
            <a:stCxn id="4" idx="2"/>
            <a:endCxn id="7" idx="0"/>
          </p:cNvCxnSpPr>
          <p:nvPr/>
        </p:nvCxnSpPr>
        <p:spPr>
          <a:xfrm rot="5400000">
            <a:off x="4046538" y="1031875"/>
            <a:ext cx="474662" cy="2873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26 Forma"/>
          <p:cNvCxnSpPr>
            <a:stCxn id="4" idx="3"/>
            <a:endCxn id="8" idx="0"/>
          </p:cNvCxnSpPr>
          <p:nvPr/>
        </p:nvCxnSpPr>
        <p:spPr>
          <a:xfrm>
            <a:off x="6227763" y="598488"/>
            <a:ext cx="1223962" cy="6699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27 Conector angular"/>
          <p:cNvCxnSpPr>
            <a:stCxn id="7" idx="2"/>
            <a:endCxn id="9" idx="0"/>
          </p:cNvCxnSpPr>
          <p:nvPr/>
        </p:nvCxnSpPr>
        <p:spPr>
          <a:xfrm rot="5400000">
            <a:off x="3348832" y="1629569"/>
            <a:ext cx="177800" cy="1404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28 Forma"/>
          <p:cNvCxnSpPr>
            <a:stCxn id="9" idx="1"/>
            <a:endCxn id="10" idx="0"/>
          </p:cNvCxnSpPr>
          <p:nvPr/>
        </p:nvCxnSpPr>
        <p:spPr>
          <a:xfrm rot="10800000" flipV="1">
            <a:off x="1655763" y="2590800"/>
            <a:ext cx="684212" cy="3333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29 Forma"/>
          <p:cNvCxnSpPr>
            <a:stCxn id="9" idx="3"/>
            <a:endCxn id="11" idx="0"/>
          </p:cNvCxnSpPr>
          <p:nvPr/>
        </p:nvCxnSpPr>
        <p:spPr>
          <a:xfrm>
            <a:off x="3132138" y="2590800"/>
            <a:ext cx="827087" cy="3333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30 Forma"/>
          <p:cNvCxnSpPr>
            <a:stCxn id="10" idx="2"/>
            <a:endCxn id="12" idx="1"/>
          </p:cNvCxnSpPr>
          <p:nvPr/>
        </p:nvCxnSpPr>
        <p:spPr>
          <a:xfrm rot="5400000">
            <a:off x="1362869" y="3377406"/>
            <a:ext cx="406400" cy="179388"/>
          </a:xfrm>
          <a:prstGeom prst="bentConnector4">
            <a:avLst>
              <a:gd name="adj1" fmla="val 29193"/>
              <a:gd name="adj2" fmla="val 226986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31 Forma"/>
          <p:cNvCxnSpPr>
            <a:stCxn id="11" idx="2"/>
            <a:endCxn id="12" idx="3"/>
          </p:cNvCxnSpPr>
          <p:nvPr/>
        </p:nvCxnSpPr>
        <p:spPr>
          <a:xfrm rot="16200000" flipH="1">
            <a:off x="3774282" y="3448843"/>
            <a:ext cx="406400" cy="36513"/>
          </a:xfrm>
          <a:prstGeom prst="bentConnector4">
            <a:avLst>
              <a:gd name="adj1" fmla="val 29193"/>
              <a:gd name="adj2" fmla="val 1489474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32 Conector angular"/>
          <p:cNvCxnSpPr>
            <a:stCxn id="12" idx="2"/>
            <a:endCxn id="13" idx="0"/>
          </p:cNvCxnSpPr>
          <p:nvPr/>
        </p:nvCxnSpPr>
        <p:spPr>
          <a:xfrm rot="16200000" flipH="1">
            <a:off x="2706688" y="3868738"/>
            <a:ext cx="165100" cy="1079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33 Forma"/>
          <p:cNvCxnSpPr>
            <a:stCxn id="13" idx="1"/>
            <a:endCxn id="16" idx="0"/>
          </p:cNvCxnSpPr>
          <p:nvPr/>
        </p:nvCxnSpPr>
        <p:spPr>
          <a:xfrm rot="10800000" flipV="1">
            <a:off x="1079341" y="4174332"/>
            <a:ext cx="1044735" cy="334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34 Conector angular"/>
          <p:cNvCxnSpPr>
            <a:stCxn id="13" idx="2"/>
            <a:endCxn id="15" idx="0"/>
          </p:cNvCxnSpPr>
          <p:nvPr/>
        </p:nvCxnSpPr>
        <p:spPr>
          <a:xfrm rot="16200000" flipH="1">
            <a:off x="2778919" y="4407694"/>
            <a:ext cx="165100" cy="365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35 Forma"/>
          <p:cNvCxnSpPr>
            <a:stCxn id="13" idx="3"/>
            <a:endCxn id="14" idx="0"/>
          </p:cNvCxnSpPr>
          <p:nvPr/>
        </p:nvCxnSpPr>
        <p:spPr>
          <a:xfrm>
            <a:off x="3563938" y="4175125"/>
            <a:ext cx="936625" cy="406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36 Conector angular"/>
          <p:cNvCxnSpPr>
            <a:stCxn id="15" idx="2"/>
            <a:endCxn id="17" idx="0"/>
          </p:cNvCxnSpPr>
          <p:nvPr/>
        </p:nvCxnSpPr>
        <p:spPr>
          <a:xfrm rot="5400000">
            <a:off x="1839913" y="4333875"/>
            <a:ext cx="279400" cy="18002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37 Conector angular"/>
          <p:cNvCxnSpPr>
            <a:stCxn id="15" idx="2"/>
            <a:endCxn id="18" idx="0"/>
          </p:cNvCxnSpPr>
          <p:nvPr/>
        </p:nvCxnSpPr>
        <p:spPr>
          <a:xfrm rot="5400000">
            <a:off x="2740819" y="5233194"/>
            <a:ext cx="279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38 Conector angular"/>
          <p:cNvCxnSpPr>
            <a:stCxn id="14" idx="2"/>
            <a:endCxn id="22" idx="0"/>
          </p:cNvCxnSpPr>
          <p:nvPr/>
        </p:nvCxnSpPr>
        <p:spPr>
          <a:xfrm rot="16200000" flipH="1">
            <a:off x="4506913" y="4913313"/>
            <a:ext cx="390525" cy="4032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39 Conector angular"/>
          <p:cNvCxnSpPr>
            <a:stCxn id="14" idx="3"/>
            <a:endCxn id="21" idx="1"/>
          </p:cNvCxnSpPr>
          <p:nvPr/>
        </p:nvCxnSpPr>
        <p:spPr>
          <a:xfrm flipV="1">
            <a:off x="5148263" y="2949575"/>
            <a:ext cx="360362" cy="18002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40 Conector angular"/>
          <p:cNvCxnSpPr>
            <a:stCxn id="14" idx="3"/>
            <a:endCxn id="20" idx="1"/>
          </p:cNvCxnSpPr>
          <p:nvPr/>
        </p:nvCxnSpPr>
        <p:spPr>
          <a:xfrm>
            <a:off x="5148263" y="4749800"/>
            <a:ext cx="647700" cy="1444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41 Forma"/>
          <p:cNvCxnSpPr>
            <a:stCxn id="21" idx="3"/>
            <a:endCxn id="19" idx="0"/>
          </p:cNvCxnSpPr>
          <p:nvPr/>
        </p:nvCxnSpPr>
        <p:spPr>
          <a:xfrm>
            <a:off x="6948488" y="2949575"/>
            <a:ext cx="323850" cy="4794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42 Forma"/>
          <p:cNvCxnSpPr>
            <a:stCxn id="20" idx="3"/>
            <a:endCxn id="23" idx="0"/>
          </p:cNvCxnSpPr>
          <p:nvPr/>
        </p:nvCxnSpPr>
        <p:spPr>
          <a:xfrm>
            <a:off x="7235825" y="4894263"/>
            <a:ext cx="323850" cy="3349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408333" cy="28803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200" b="1" dirty="0" smtClean="0">
                <a:solidFill>
                  <a:schemeClr val="tx1"/>
                </a:solidFill>
              </a:rPr>
              <a:t>De acuerdo con la teoría _________________, los seres humanos poseemos una tendencia innata a mejorar y a determinar nuestra vida por las decisiones que tomamos. </a:t>
            </a:r>
          </a:p>
          <a:p>
            <a:pPr marL="457200" indent="-457200">
              <a:buFont typeface="+mj-lt"/>
              <a:buAutoNum type="arabicPeriod"/>
            </a:pPr>
            <a:endParaRPr lang="es-MX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    A) del aprendizaje social       C) humanista</a:t>
            </a: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    B) psicoanalítica                      D) del condicionamiento    </a:t>
            </a:r>
            <a:endParaRPr lang="es-MX" sz="2200" b="1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427984" y="1232756"/>
            <a:ext cx="1800200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6076B4"/>
              </a:buClr>
              <a:buSzPct val="100000"/>
            </a:pPr>
            <a:r>
              <a:rPr lang="es-MX" sz="2400" b="1" dirty="0" smtClean="0">
                <a:solidFill>
                  <a:srgbClr val="2F5897"/>
                </a:solidFill>
              </a:rPr>
              <a:t>humanista</a:t>
            </a:r>
            <a:endParaRPr lang="es-MX" sz="2400" b="1" dirty="0">
              <a:solidFill>
                <a:srgbClr val="2F5897"/>
              </a:solidFill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907976" y="4301480"/>
            <a:ext cx="7408333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2.  De acuerdo con los humanistas el  _________________, es la persona que uno desearía ser</a:t>
            </a:r>
          </a:p>
          <a:p>
            <a:pPr marL="457200" indent="-457200">
              <a:buFont typeface="+mj-lt"/>
              <a:buAutoNum type="arabicPeriod"/>
            </a:pPr>
            <a:endParaRPr lang="es-MX" sz="2200" b="1" dirty="0" smtClean="0">
              <a:solidFill>
                <a:schemeClr val="tx1"/>
              </a:solidFill>
            </a:endParaRPr>
          </a:p>
          <a:p>
            <a:pPr marL="0" indent="0">
              <a:buFont typeface="Symbol" pitchFamily="18" charset="2"/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    A) yo real                         C) nuevo yo</a:t>
            </a:r>
          </a:p>
          <a:p>
            <a:pPr marL="0" indent="0">
              <a:buFont typeface="Symbol" pitchFamily="18" charset="2"/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    B) yo ideal                       D) yo   </a:t>
            </a:r>
            <a:endParaRPr lang="es-MX" sz="22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436096" y="4301480"/>
            <a:ext cx="2232248" cy="351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yo ideal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2429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1" y="476672"/>
            <a:ext cx="8784976" cy="5649491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sz="2200" b="1" dirty="0" smtClean="0">
                <a:solidFill>
                  <a:schemeClr val="bg1"/>
                </a:solidFill>
              </a:rPr>
              <a:t>3. Nuestro ______________ es nuestra percepción subjetiva de quienes somos y cómo somos.</a:t>
            </a: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bg1"/>
                </a:solidFill>
              </a:rPr>
              <a:t>a) Auto concepto      b) yo ideal   c) autoeficacia  d) yo realizado</a:t>
            </a:r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4. Los humanistas creen que los seres humanos no nacen ni buenos ni malos:</a:t>
            </a:r>
          </a:p>
          <a:p>
            <a:pPr marL="0" indent="0">
              <a:buNone/>
            </a:pPr>
            <a:r>
              <a:rPr lang="es-MX" sz="2200" b="1" dirty="0">
                <a:solidFill>
                  <a:schemeClr val="tx1"/>
                </a:solidFill>
              </a:rPr>
              <a:t> </a:t>
            </a:r>
            <a:r>
              <a:rPr lang="es-MX" sz="2200" b="1" dirty="0" smtClean="0">
                <a:solidFill>
                  <a:schemeClr val="tx1"/>
                </a:solidFill>
              </a:rPr>
              <a:t> a) Verdadero         b) Falso </a:t>
            </a:r>
          </a:p>
          <a:p>
            <a:pPr marL="0" indent="0">
              <a:buNone/>
            </a:pPr>
            <a:endParaRPr lang="es-MX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5. Principales psicólogos del humanismo _________________</a:t>
            </a:r>
          </a:p>
          <a:p>
            <a:pPr marL="0" indent="0">
              <a:buNone/>
            </a:pPr>
            <a:endParaRPr lang="es-MX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6. Los humanistas consideran la _____________ como una fuente de información válida.</a:t>
            </a:r>
          </a:p>
          <a:p>
            <a:pPr marL="0" indent="0">
              <a:buNone/>
            </a:pPr>
            <a:r>
              <a:rPr lang="es-MX" sz="2200" b="1" dirty="0">
                <a:solidFill>
                  <a:schemeClr val="tx1"/>
                </a:solidFill>
              </a:rPr>
              <a:t>a) Auto concepto      b) </a:t>
            </a:r>
            <a:r>
              <a:rPr lang="es-MX" sz="2200" b="1" dirty="0" smtClean="0">
                <a:solidFill>
                  <a:schemeClr val="tx1"/>
                </a:solidFill>
              </a:rPr>
              <a:t>intuición   </a:t>
            </a:r>
            <a:r>
              <a:rPr lang="es-MX" sz="2200" b="1" dirty="0">
                <a:solidFill>
                  <a:schemeClr val="tx1"/>
                </a:solidFill>
              </a:rPr>
              <a:t>c) autoeficacia  d) </a:t>
            </a:r>
            <a:r>
              <a:rPr lang="es-MX" sz="2200" b="1" dirty="0" smtClean="0">
                <a:solidFill>
                  <a:schemeClr val="tx1"/>
                </a:solidFill>
              </a:rPr>
              <a:t>autorrealización</a:t>
            </a:r>
            <a:endParaRPr lang="es-MX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2200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19672" y="509999"/>
            <a:ext cx="2016224" cy="35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auto concepto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299173" y="2492896"/>
            <a:ext cx="2016224" cy="35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Verdadero 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20072" y="3653408"/>
            <a:ext cx="3312368" cy="35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Abraham Maslow , Carl Rogers </a:t>
            </a:r>
            <a:endParaRPr lang="es-MX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4437112"/>
            <a:ext cx="2016224" cy="35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intuición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73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470</TotalTime>
  <Words>583</Words>
  <Application>Microsoft Office PowerPoint</Application>
  <PresentationFormat>Presentación en pantalla (4:3)</PresentationFormat>
  <Paragraphs>87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Forma de onda</vt:lpstr>
      <vt:lpstr>Diapositiva 1</vt:lpstr>
      <vt:lpstr>Humanismo </vt:lpstr>
      <vt:lpstr>Diapositiva 3</vt:lpstr>
      <vt:lpstr>Teoría de la auto actualización de Abraham H. Maslow (  1908-1970)</vt:lpstr>
      <vt:lpstr>Diapositiva 5</vt:lpstr>
      <vt:lpstr>Teoría de la motivación humana   </vt:lpstr>
      <vt:lpstr>Diapositiva 7</vt:lpstr>
      <vt:lpstr>Actividad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</dc:creator>
  <cp:lastModifiedBy>Federico Velasco</cp:lastModifiedBy>
  <cp:revision>21</cp:revision>
  <dcterms:created xsi:type="dcterms:W3CDTF">2011-09-06T20:55:47Z</dcterms:created>
  <dcterms:modified xsi:type="dcterms:W3CDTF">2011-09-08T14:55:29Z</dcterms:modified>
</cp:coreProperties>
</file>