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5" r:id="rId3"/>
    <p:sldId id="256" r:id="rId4"/>
    <p:sldId id="257" r:id="rId5"/>
    <p:sldId id="258" r:id="rId6"/>
    <p:sldId id="266" r:id="rId7"/>
    <p:sldId id="267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71" r:id="rId16"/>
    <p:sldId id="269" r:id="rId17"/>
    <p:sldId id="272" r:id="rId18"/>
    <p:sldId id="273" r:id="rId19"/>
    <p:sldId id="274" r:id="rId20"/>
    <p:sldId id="26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47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6960BB-8D0A-491F-9D96-0F50D4F8F33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348A10-E2C2-46B8-9009-7B7AF39BD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inga.net/posts/ciencia-educacion/10057349.R/Aprende-psicoanalisis_-sin-salir-de-este-post_.html" TargetMode="External"/><Relationship Id="rId2" Type="http://schemas.openxmlformats.org/officeDocument/2006/relationships/hyperlink" Target="http://psicopag.galeon.com/psicoanalisis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VqHI2Dgj00U" TargetMode="External"/><Relationship Id="rId5" Type="http://schemas.openxmlformats.org/officeDocument/2006/relationships/hyperlink" Target="http://www.youtube.com/watch?v=nkTX5-5N8Zk" TargetMode="External"/><Relationship Id="rId4" Type="http://schemas.openxmlformats.org/officeDocument/2006/relationships/hyperlink" Target="http://www.biografiasyvidas.com/monografia/freud/psicoanalisi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Imagen 1" descr="Descripción: Descripción: Descripción: http://www.odonto.unam.mx/images/Escudo_UNAM2005/escudo_unam_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639888" cy="1733550"/>
          </a:xfrm>
          <a:prstGeom prst="rect">
            <a:avLst/>
          </a:prstGeom>
          <a:noFill/>
        </p:spPr>
      </p:pic>
      <p:pic>
        <p:nvPicPr>
          <p:cNvPr id="34818" name="Imagen 3" descr="http://upload.wikimedia.org/wikipedia/commons/0/06/C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169988" cy="122237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71600" y="322203"/>
            <a:ext cx="7200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Universidad Nacional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Aut</a:t>
            </a:r>
            <a:r>
              <a:rPr lang="es-MX" sz="2000" dirty="0" err="1">
                <a:latin typeface="Algerian" pitchFamily="82" charset="0"/>
                <a:ea typeface="Calibri" pitchFamily="34" charset="0"/>
                <a:cs typeface="Times New Roman" pitchFamily="18" charset="0"/>
              </a:rPr>
              <a:t>Ónom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 de </a:t>
            </a:r>
            <a:r>
              <a:rPr lang="es-MX" sz="2000" dirty="0" err="1">
                <a:latin typeface="Algerian" pitchFamily="82" charset="0"/>
                <a:ea typeface="Calibri" pitchFamily="34" charset="0"/>
                <a:cs typeface="Times New Roman" pitchFamily="18" charset="0"/>
              </a:rPr>
              <a:t>MÉXic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Colegio de Ciencias y Humanidades.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(Plantel 1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Azcapotzalco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rea de Ciencias experimentales.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Nombres: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Díaz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 Vanessa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 smtClean="0">
                <a:latin typeface="Algerian" pitchFamily="82" charset="0"/>
                <a:ea typeface="Calibri" pitchFamily="34" charset="0"/>
                <a:cs typeface="Times New Roman" pitchFamily="18" charset="0"/>
              </a:rPr>
              <a:t>Ramírez Castrejón Paola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 smtClean="0">
                <a:latin typeface="Algerian" pitchFamily="82" charset="0"/>
                <a:ea typeface="Calibri" pitchFamily="34" charset="0"/>
                <a:cs typeface="Times New Roman" pitchFamily="18" charset="0"/>
              </a:rPr>
              <a:t>González robles Robles Mónica</a:t>
            </a:r>
            <a:endParaRPr kumimoji="0" lang="es-MX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baseline="0" dirty="0" smtClean="0">
                <a:latin typeface="Algerian" pitchFamily="82" charset="0"/>
                <a:ea typeface="Calibri" pitchFamily="34" charset="0"/>
                <a:cs typeface="Times New Roman" pitchFamily="18" charset="0"/>
              </a:rPr>
              <a:t>Velasco Luis Griselda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Victoria Rocha Yaravi Danahe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Profesora: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 amalia pichardo Hernández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Grupo : 0518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Nombre del Trabajo: “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Psicoanálisis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Fecha de Entrega: 05/septiembre/ 2011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88640"/>
            <a:ext cx="86095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_tradnl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Freud presta atención a otros fenómenos que nunca antes habían sido considerados dignos de ser estudiados científicamente. Comienza inspeccionando los actos fallidos y los sueños. </a:t>
            </a:r>
            <a:endParaRPr lang="es-ES_tradnl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s-MX" dirty="0"/>
          </a:p>
        </p:txBody>
      </p:sp>
      <p:pic>
        <p:nvPicPr>
          <p:cNvPr id="18434" name="Picture 2" descr="http://www.hechizosdeamor.info/image/suenio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76872"/>
            <a:ext cx="3333750" cy="271462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12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18436" name="Picture 4" descr="http://sobreconceptos.com/wp-content/uploads/sue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2695575" cy="2286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buscarpareja.org/wp-content/uploads/2010/09/c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1753" y="260648"/>
            <a:ext cx="2232247" cy="2232248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-396552" y="260648"/>
            <a:ext cx="7343678" cy="110799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actos fallidos</a:t>
            </a:r>
            <a:endParaRPr lang="es-E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252536" y="1779687"/>
            <a:ext cx="7920880" cy="507831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es-MX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Equivocaciones orales</a:t>
            </a: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Cuando una persona dice una palabra por otra, 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Escribe una palabra por otra, 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Lee en un texto impreso algo distinto de lo que en el mismo aparece.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Oye cosas diferente de lo que se dice. </a:t>
            </a:r>
          </a:p>
          <a:p>
            <a:endParaRPr lang="es-MX" sz="2400" b="1" u="sng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s-MX" sz="2400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Olvidos momentáneos </a:t>
            </a:r>
            <a:endParaRPr lang="es-MX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Lagunas mentales (olvido de nombres) 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Pérdida de objetos </a:t>
            </a:r>
          </a:p>
          <a:p>
            <a:pPr lvl="1">
              <a:buFont typeface="Wingdings" pitchFamily="2" charset="2"/>
              <a:buChar char="v"/>
            </a:pPr>
            <a:r>
              <a:rPr lang="es-MX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Olvido de propósitos (ej. Olvidar una cita).</a:t>
            </a:r>
          </a:p>
          <a:p>
            <a:pPr lvl="0"/>
            <a:endParaRPr lang="es-MX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3611886" cy="83099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es-MX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sueños</a:t>
            </a:r>
            <a:endParaRPr lang="es-MX" sz="4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1412776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estado de reposo, actúa sobre el psiquismo estímulos a los que reacciona.</a:t>
            </a:r>
            <a:b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sueño es la manera de reaccionar del psiquismo a las excitaciones perturbadoras que sobrevienen durante el estado de reposo. </a:t>
            </a:r>
          </a:p>
          <a:p>
            <a:pPr algn="just"/>
            <a:endParaRPr lang="es-MX" sz="24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Las hipótesis freudianas sobre los sueños: 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sueño es un fenómeno psíquico que tiene un sentido. 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 realizan en nosotros hechos psíquicos que conocemos sin saberlo (hipótesis comprobada en el estudio de la hipnosis). 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sujeto del sueño posee un conocimiento del mismo, pero un conocimiento que le es, por el momento, inaccesible.</a:t>
            </a:r>
          </a:p>
          <a:p>
            <a:pPr algn="just"/>
            <a:endParaRPr lang="es-MX" sz="2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60648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sueño infantil es una reacción a un suceso del día anterior que deja tras de sí un deseo insatisfecho. Dice Freud: “El sueño trae consigo la realización directa y no velada de dicho deseo.” </a:t>
            </a:r>
          </a:p>
          <a:p>
            <a:pPr algn="just">
              <a:buFont typeface="Wingdings" pitchFamily="2" charset="2"/>
              <a:buChar char="q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estímulo del sueño va a ser siempre un deseo. </a:t>
            </a:r>
          </a:p>
          <a:p>
            <a:pPr algn="just">
              <a:buFont typeface="Wingdings" pitchFamily="2" charset="2"/>
              <a:buChar char="q"/>
            </a:pPr>
            <a:r>
              <a:rPr lang="es-MX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sentido del sueño es la realización de un deseo.</a:t>
            </a:r>
          </a:p>
          <a:p>
            <a:pPr algn="just"/>
            <a:r>
              <a:rPr lang="es-ES_trad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Las dos tendencias que chocan en el sueño son el deseo insatisfecho y el deseo de dormir.</a:t>
            </a:r>
            <a:endParaRPr lang="es-MX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MX" dirty="0"/>
          </a:p>
        </p:txBody>
      </p:sp>
      <p:pic>
        <p:nvPicPr>
          <p:cNvPr id="20482" name="Picture 2" descr="http://3.bp.blogspot.com/_-bQjOSQuS7Q/TIkm3GFPKRI/AAAAAAAAATU/MoNpoEe6rq4/s1600/lo-major-de-mi-vida-esta-en-mis-sue%C3%B1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4800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www.tarotistas.com/secciones/suenos/img/Curiosidades_suenos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443308"/>
            <a:ext cx="4286250" cy="305752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836712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Primera Tópica (lugar virtual) del Aparato Psíquico </a:t>
            </a:r>
            <a:endParaRPr lang="es-MX" sz="2400" dirty="0" smtClean="0"/>
          </a:p>
          <a:p>
            <a:r>
              <a:rPr lang="es-ES_tradnl" sz="2400" dirty="0" smtClean="0"/>
              <a:t>En 1915, Freud propone la presencia de tres instancias psíquicas:   </a:t>
            </a:r>
            <a:endParaRPr lang="es-MX" sz="2400" dirty="0" smtClean="0"/>
          </a:p>
          <a:p>
            <a:pPr lvl="0">
              <a:buFont typeface="Wingdings" pitchFamily="2" charset="2"/>
              <a:buChar char="Ø"/>
            </a:pPr>
            <a:r>
              <a:rPr lang="es-ES_tradnl" sz="2400" b="1" dirty="0" smtClean="0"/>
              <a:t>Sistema Consiente.</a:t>
            </a:r>
            <a:r>
              <a:rPr lang="es-ES_tradnl" sz="2400" dirty="0" smtClean="0"/>
              <a:t> La conciencia está asociada a la percepción y cumple una función selectiva, recibiendo y filtrando los estímulos provenientes tanto del mundo exterior como del interior. De toda la información que se ofrece a nuestra percepción, somos conscientes momentáneamente de ciertos elementos y de otros no. </a:t>
            </a:r>
            <a:endParaRPr lang="es-MX" sz="2400" dirty="0" smtClean="0"/>
          </a:p>
          <a:p>
            <a:pPr lvl="0">
              <a:buFont typeface="Wingdings" pitchFamily="2" charset="2"/>
              <a:buChar char="Ø"/>
            </a:pPr>
            <a:r>
              <a:rPr lang="es-ES_tradnl" sz="2400" b="1" dirty="0" smtClean="0"/>
              <a:t>Sistema Preconsciente.</a:t>
            </a:r>
            <a:r>
              <a:rPr lang="es-ES_tradnl" sz="2400" dirty="0" smtClean="0"/>
              <a:t> Es una instancia cuyos contenidos no están en la conciencia pero son susceptibles de acceder a ella. </a:t>
            </a:r>
            <a:endParaRPr lang="es-MX" sz="2400" dirty="0" smtClean="0"/>
          </a:p>
          <a:p>
            <a:pPr lvl="0">
              <a:buFont typeface="Wingdings" pitchFamily="2" charset="2"/>
              <a:buChar char="Ø"/>
            </a:pPr>
            <a:r>
              <a:rPr lang="es-ES_tradnl" sz="2400" b="1" dirty="0" smtClean="0"/>
              <a:t>Sistema Inconsciente.</a:t>
            </a:r>
            <a:r>
              <a:rPr lang="es-ES_tradnl" sz="2400" dirty="0" smtClean="0"/>
              <a:t> El inconsciente es un sistema psíquico cuyos contenidos no tienen acceso a la conciencia, estos contenidos inconscientes son representantes de las pulsiones que tienen en vedad el acceso al sistema preconsciente – consciente.</a:t>
            </a:r>
            <a:endParaRPr lang="es-MX" sz="2400" dirty="0" smtClean="0"/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0"/>
            <a:ext cx="4824724" cy="800219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s-MX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Conceptos fundamentales</a:t>
            </a:r>
            <a:r>
              <a:rPr lang="es-MX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89648"/>
            <a:ext cx="45365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RelaxedModerately"/>
            <a:lightRig rig="threePt" dir="t"/>
          </a:scene3d>
        </p:spPr>
      </p:pic>
      <p:sp>
        <p:nvSpPr>
          <p:cNvPr id="2" name="1 CuadroTexto"/>
          <p:cNvSpPr txBox="1"/>
          <p:nvPr/>
        </p:nvSpPr>
        <p:spPr>
          <a:xfrm>
            <a:off x="0" y="1412776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C000"/>
                </a:solidFill>
              </a:rPr>
              <a:t>Conceptos Fundamentales dentro de la teoría de </a:t>
            </a:r>
            <a:r>
              <a:rPr lang="es-MX" sz="2400" dirty="0" err="1" smtClean="0">
                <a:solidFill>
                  <a:srgbClr val="FFC000"/>
                </a:solidFill>
              </a:rPr>
              <a:t>Sigmund</a:t>
            </a:r>
            <a:r>
              <a:rPr lang="es-MX" sz="2400" dirty="0" smtClean="0">
                <a:solidFill>
                  <a:srgbClr val="FFC000"/>
                </a:solidFill>
              </a:rPr>
              <a:t> Freud son: </a:t>
            </a:r>
            <a:br>
              <a:rPr lang="es-MX" sz="2400" dirty="0" smtClean="0">
                <a:solidFill>
                  <a:srgbClr val="FFC000"/>
                </a:solidFill>
              </a:rPr>
            </a:br>
            <a:r>
              <a:rPr lang="es-MX" sz="2400" dirty="0" smtClean="0">
                <a:solidFill>
                  <a:srgbClr val="FFC000"/>
                </a:solidFill>
              </a:rPr>
              <a:t>El Ello: impulsos, deseos, desbalances. </a:t>
            </a:r>
            <a:br>
              <a:rPr lang="es-MX" sz="2400" dirty="0" smtClean="0">
                <a:solidFill>
                  <a:srgbClr val="FFC000"/>
                </a:solidFill>
              </a:rPr>
            </a:br>
            <a:r>
              <a:rPr lang="es-MX" sz="2400" dirty="0" smtClean="0">
                <a:solidFill>
                  <a:srgbClr val="FFC000"/>
                </a:solidFill>
              </a:rPr>
              <a:t>El Yo: balance. Logra satisfacer las necesidades principales como el hambre, sueño, sed y se incluye sexo (dentro de parámetros sociales). </a:t>
            </a:r>
            <a:br>
              <a:rPr lang="es-MX" sz="2400" dirty="0" smtClean="0">
                <a:solidFill>
                  <a:srgbClr val="FFC000"/>
                </a:solidFill>
              </a:rPr>
            </a:br>
            <a:r>
              <a:rPr lang="es-MX" sz="2400" dirty="0" smtClean="0">
                <a:solidFill>
                  <a:srgbClr val="FFC000"/>
                </a:solidFill>
              </a:rPr>
              <a:t>El Superyó: moral, consciencia, reglas sociales, lo que uno hace en su sociedad.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Segunda Tópica Freudiana </a:t>
            </a:r>
            <a:endParaRPr lang="es-MX" dirty="0" smtClean="0"/>
          </a:p>
          <a:p>
            <a:r>
              <a:rPr lang="es-ES_tradnl" sz="2400" dirty="0" smtClean="0">
                <a:solidFill>
                  <a:srgbClr val="FFC000"/>
                </a:solidFill>
              </a:rPr>
              <a:t>En 1923, en su obra "El Yo y el Ello", Freud expone su segunda hipótesis estructural acerca del psiquismo, en la cual presenta también tres instancias: </a:t>
            </a:r>
            <a:endParaRPr lang="es-MX" sz="2400" dirty="0" smtClean="0">
              <a:solidFill>
                <a:srgbClr val="FFC000"/>
              </a:solidFill>
            </a:endParaRP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economia-sniim.gob.mx/Santiago06analizad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76875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html.rincondelvago.com/00030107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816600" cy="5162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3.bp.blogspot.com/-I9_7QlLuuj4/TWCeX4GFVPI/AAAAAAAAABU/KvXTnMwX-S8/s1600/Freud+esquema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2204864"/>
            <a:ext cx="74168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Bibliografía:</a:t>
            </a:r>
          </a:p>
          <a:p>
            <a:endParaRPr lang="es-MX" dirty="0" smtClean="0">
              <a:hlinkClick r:id="rId2"/>
            </a:endParaRPr>
          </a:p>
          <a:p>
            <a:r>
              <a:rPr lang="es-MX" dirty="0" smtClean="0">
                <a:hlinkClick r:id="rId2"/>
              </a:rPr>
              <a:t>http://psicopag.galeon.com/psicoanalisis.htm</a:t>
            </a:r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dirty="0" smtClean="0"/>
              <a:t> </a:t>
            </a:r>
          </a:p>
          <a:p>
            <a:r>
              <a:rPr lang="es-MX" u="sng" dirty="0" smtClean="0">
                <a:hlinkClick r:id="rId3"/>
              </a:rPr>
              <a:t>http://www.taringa.net/posts/ciencia-educacion/10057349.R/Aprende-psicoanalisis_-sin-salir-de-este-post_.html</a:t>
            </a:r>
            <a:endParaRPr lang="es-MX" dirty="0" smtClean="0"/>
          </a:p>
          <a:p>
            <a:endParaRPr lang="es-MX" u="sng" dirty="0" smtClean="0">
              <a:hlinkClick r:id="rId4"/>
            </a:endParaRPr>
          </a:p>
          <a:p>
            <a:r>
              <a:rPr lang="es-MX" u="sng" dirty="0" smtClean="0">
                <a:hlinkClick r:id="rId4"/>
              </a:rPr>
              <a:t>http://www.biografiasyvidas.com/monografia/freud/psicoanalisis.htm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47667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Videos:</a:t>
            </a:r>
          </a:p>
          <a:p>
            <a:r>
              <a:rPr lang="es-MX" sz="2400" dirty="0" smtClean="0">
                <a:hlinkClick r:id="rId5"/>
              </a:rPr>
              <a:t>http://www.youtube.com/watch?v=nkTX5-5N8Zk</a:t>
            </a:r>
            <a:r>
              <a:rPr lang="es-MX" sz="2400" dirty="0" smtClean="0"/>
              <a:t> </a:t>
            </a:r>
            <a:br>
              <a:rPr lang="es-MX" sz="2400" dirty="0" smtClean="0"/>
            </a:br>
            <a:r>
              <a:rPr lang="es-MX" sz="2400" dirty="0" smtClean="0">
                <a:hlinkClick r:id="rId6"/>
              </a:rPr>
              <a:t>http://www.youtube.com/watch?v=VqHI2Dgj00U</a:t>
            </a:r>
            <a:r>
              <a:rPr lang="es-MX" sz="2400" dirty="0" smtClean="0"/>
              <a:t> </a:t>
            </a:r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escepticos.es/webanterior/vayatimo/psicoanalisi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496" y="785794"/>
            <a:ext cx="4000504" cy="4000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19 CuadroTexto"/>
          <p:cNvSpPr txBox="1"/>
          <p:nvPr/>
        </p:nvSpPr>
        <p:spPr>
          <a:xfrm>
            <a:off x="0" y="357166"/>
            <a:ext cx="7429520" cy="1446550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MX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Psicoanálisis</a:t>
            </a:r>
            <a:endParaRPr lang="es-MX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785786" y="3571876"/>
            <a:ext cx="6000792" cy="230832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Psicología Dinámica</a:t>
            </a:r>
            <a:endParaRPr lang="es-MX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abcfondos.com/images/fondos-de-escritori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500042"/>
            <a:ext cx="7905773" cy="5929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innerShdw blurRad="63500" dist="50800" dir="5400000">
              <a:prstClr val="black">
                <a:alpha val="50000"/>
              </a:prstClr>
            </a:innerShdw>
            <a:softEdge rad="12700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 prst="riblet"/>
            <a:contourClr>
              <a:srgbClr val="969696"/>
            </a:contourClr>
          </a:sp3d>
        </p:spPr>
      </p:pic>
      <p:sp>
        <p:nvSpPr>
          <p:cNvPr id="5" name="4 CuadroTexto"/>
          <p:cNvSpPr txBox="1"/>
          <p:nvPr/>
        </p:nvSpPr>
        <p:spPr>
          <a:xfrm>
            <a:off x="285720" y="428605"/>
            <a:ext cx="4000528" cy="571503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44725"/>
              </a:avLst>
            </a:prstTxWarp>
            <a:spAutoFit/>
          </a:bodyPr>
          <a:lstStyle/>
          <a:p>
            <a:r>
              <a:rPr lang="es-MX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Psicoanálisis</a:t>
            </a:r>
            <a:endParaRPr lang="es-MX" sz="5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2714620"/>
            <a:ext cx="8286808" cy="36009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s-MX" sz="4000" dirty="0" smtClean="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Mientras para la psicología se encontraban las escuelas de  </a:t>
            </a:r>
            <a:r>
              <a:rPr lang="es-MX" sz="4000" dirty="0" smtClean="0"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Conductismo y el </a:t>
            </a:r>
            <a:r>
              <a:rPr lang="es-MX" sz="4000" dirty="0" err="1" smtClean="0"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Gestalt</a:t>
            </a:r>
            <a:r>
              <a:rPr lang="es-MX" sz="4000" dirty="0" smtClean="0"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, también estaba la </a:t>
            </a:r>
            <a:r>
              <a:rPr lang="es-MX" sz="5400" dirty="0" smtClean="0"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Psicología Dinámica </a:t>
            </a:r>
            <a:endParaRPr lang="es-MX" sz="4000" dirty="0"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desktopwallpaperhd.com/wallpapers/23/96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3045" y="357167"/>
            <a:ext cx="7143800" cy="535784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HeroicExtremeRightFacing"/>
            <a:lightRig rig="threePt" dir="t"/>
          </a:scene3d>
        </p:spPr>
      </p:pic>
      <p:sp>
        <p:nvSpPr>
          <p:cNvPr id="5" name="4 CuadroTexto"/>
          <p:cNvSpPr txBox="1"/>
          <p:nvPr/>
        </p:nvSpPr>
        <p:spPr>
          <a:xfrm>
            <a:off x="357158" y="500042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psicología dinámica tiene su interés básico en el funcionamiento de  personalidad.</a:t>
            </a:r>
            <a:endParaRPr lang="es-MX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4" name="Picture 4" descr="http://t1.gstatic.com/images?q=tbn:ANd9GcSPW-bbCLUoCCiCzaeoShq52UZbrckOY-TagPBVIFijn0W3VMyuE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1500174"/>
            <a:ext cx="2595570" cy="3244463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14282" y="2071678"/>
            <a:ext cx="54292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clasifican los sistemas psicológicos que le dan mayor importancia al inconsciente hasta llegar al menor: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Psicoanálisis</a:t>
            </a: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Humanismo.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Sistémica.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Cognitiva-constructivista.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Conductista.</a:t>
            </a:r>
          </a:p>
          <a:p>
            <a:pPr>
              <a:buFont typeface="Wingdings" pitchFamily="2" charset="2"/>
              <a:buChar char="v"/>
            </a:pPr>
            <a:endParaRPr lang="es-MX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692696"/>
            <a:ext cx="3666388" cy="70788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s-MX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Psicoanálisis</a:t>
            </a:r>
            <a:r>
              <a:rPr lang="es-MX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s-MX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628800"/>
            <a:ext cx="820891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psicoanálisis difícilmente puede ser definido por una sola palabra; es teoría y técnica, es un método de investigación de lo inconsciente y un tipo de tratamiento de los padecimientos mentales y emocionales; es también una forma de entender y analizar no sólo los procesos individuales que acontecen en el consultorio sino también los procesos sociales y culturales. </a:t>
            </a:r>
          </a:p>
          <a:p>
            <a:endParaRPr lang="es-MX" dirty="0"/>
          </a:p>
        </p:txBody>
      </p:sp>
      <p:pic>
        <p:nvPicPr>
          <p:cNvPr id="45058" name="Picture 2" descr="http://t2.gstatic.com/images?q=tbn:ANd9GcS8RiRhpf1WXVygDbQcgcizBgT_ZN6MbS_w1DYbvL-v0duDaD82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05064"/>
            <a:ext cx="2660898" cy="245621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s1.lamarihuana.com/wp-content/uploads/2011/05/cerebro-masculin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836712"/>
            <a:ext cx="4320480" cy="450630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" y="980728"/>
            <a:ext cx="49320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Es  en el que el paciente durante las sesiones hable y diga todo lo que se le ocurra y le pase por la cabeza, sin censura. No importa qué tan penoso o insignificante sea el pensamiento, o la reacción que imagine éste tenga en su analista, es de vital importancia para el proceso que el paciente lo ponga en palabras. El psicoanalista por su parte, se comprometerá a guardar absoluta confidencialidad de lo que se hable durante las sesiones. 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88640"/>
            <a:ext cx="5910079" cy="52322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MX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Tratamiento Psicoanalítico</a:t>
            </a:r>
            <a:endParaRPr lang="es-MX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pepsic.bvsalud.org/img/revistas/rcp/v20n1/05esquem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128792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guillermovilaseca.com.ar/wp-content/uploads/2011/02/freu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3286124"/>
            <a:ext cx="4643470" cy="3377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CuadroTexto"/>
          <p:cNvSpPr txBox="1"/>
          <p:nvPr/>
        </p:nvSpPr>
        <p:spPr>
          <a:xfrm>
            <a:off x="0" y="285728"/>
            <a:ext cx="928694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Entonces ahí es donde nos damos cuenta que comprende el psicoanálisis. </a:t>
            </a:r>
          </a:p>
          <a:p>
            <a:pPr>
              <a:buFont typeface="Wingdings" pitchFamily="2" charset="2"/>
              <a:buChar char="Ø"/>
            </a:pPr>
            <a:endParaRPr lang="es-MX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ln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 la aparición del fundador:</a:t>
            </a:r>
            <a:r>
              <a:rPr lang="es-MX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s-MX" sz="36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Sigmund</a:t>
            </a:r>
            <a:r>
              <a:rPr lang="es-MX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Freud.</a:t>
            </a:r>
          </a:p>
          <a:p>
            <a:pPr>
              <a:buFont typeface="Wingdings" pitchFamily="2" charset="2"/>
              <a:buChar char="Ø"/>
            </a:pPr>
            <a:endParaRPr lang="es-MX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s-MX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Sigmund </a:t>
            </a:r>
            <a:r>
              <a:rPr lang="es-MX" sz="3600" b="1" dirty="0" smtClean="0">
                <a:ln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Freud</a:t>
            </a:r>
            <a:r>
              <a:rPr lang="es-MX" sz="24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nació en: </a:t>
            </a:r>
            <a:r>
              <a:rPr lang="es-MX" sz="2400" b="1" dirty="0" err="1" smtClean="0">
                <a:solidFill>
                  <a:schemeClr val="accent5">
                    <a:lumMod val="75000"/>
                  </a:schemeClr>
                </a:solidFill>
              </a:rPr>
              <a:t>Freiberg</a:t>
            </a:r>
            <a:r>
              <a:rPr lang="es-MX" sz="2400" b="1" dirty="0" smtClean="0">
                <a:solidFill>
                  <a:schemeClr val="accent5">
                    <a:lumMod val="75000"/>
                  </a:schemeClr>
                </a:solidFill>
              </a:rPr>
              <a:t>, en la antigua Moravia (hoy </a:t>
            </a:r>
            <a:r>
              <a:rPr lang="es-MX" sz="2400" b="1" dirty="0" err="1" smtClean="0">
                <a:solidFill>
                  <a:schemeClr val="accent5">
                    <a:lumMod val="75000"/>
                  </a:schemeClr>
                </a:solidFill>
              </a:rPr>
              <a:t>Príbor</a:t>
            </a:r>
            <a:r>
              <a:rPr lang="es-MX" sz="2400" b="1" dirty="0" smtClean="0">
                <a:solidFill>
                  <a:schemeClr val="accent5">
                    <a:lumMod val="75000"/>
                  </a:schemeClr>
                </a:solidFill>
              </a:rPr>
              <a:t>, Checoslovaquia), el 6 de mayo de 1856. </a:t>
            </a:r>
            <a:endParaRPr lang="es-MX" sz="2400" b="1" dirty="0">
              <a:ln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388" name="AutoShape 4" descr="data:image/jpg;base64,/9j/4AAQSkZJRgABAQAAAQABAAD/2wCEAAkGBhQSERUUEhQWFRUWGBcXFRgXFBQXGBcUFBYXFRQYFxcXHCYeGBojGRQUHy8gIycpLCwsFR4xNTAqNSYrLCkBCQoKDQwNDw0NDSkYFBgpKSkpKSkpKSkpKSkpKSkpKSkpKSkpKSkpKSkpKSkpKSkpKSkpKSkpKSkpKSkpKSkpKf/AABEIAL8BBwMBIgACEQEDEQH/xAAcAAABBQEBAQAAAAAAAAAAAAAGAgMEBQcBAAj/xABSEAABAwEFBAUEDQkECQUAAAABAgMRAAQFEiExBgdBURMiYXGBMpGx0RcjNUJSU1RylKGywdIUJWJzk6Oz0/CCksLhFTM0Q2ODhKLxFiREZMP/xAAWAQEBAQAAAAAAAAAAAAAAAAAAAQL/xAAVEQEBAAAAAAAAAAAAAAAAAAAAAf/aAAwDAQACEQMRAD8AY3lbxrfZbzfZYtBQ2jo8KcDRAlpCjmpBOpJ140Ney9enys/smP5dc3w+7Nq72v4DdBtFGfsv3p8rP7Jj+XXDvgvX5Uf2TH8ug6vEUBkN8V6/Kv3LH8uljfFenyr9yx+CgkCnBQGw3wXp8p/csfgro3w3p8pH7Gz/AIKCq9NFGvsx3n8oH7Bj8FJO+O8/j0/sGPwUEk0hSqIOPZhvL49P7Bj8Fc9l+8fjkfR2PwUDBVdKqA39mC8fjW/o7H4K8d7t4fGNfR2Pw0DzXZoDQ727f8Nn6Mx+GvDezbvhMfRWPw0H2WyrdWENpK1KMBKRJNaDce5t5wBVocDQ+CkY1efQHz0EIb1Lb/wPorP4a77KNs/+v9FY/DRzZd09jTqHHDzUuB5kgVNG7Sx8WE+dfrqKzf2ULX8GzfRGfVSfZOtXFFl+iM+qju8N1FjUOqFtnmlRI8ypoA2l3dP2aVI9tbHEDrAdqfvFEOjeZafi7J9EZ9Ve9kq0fFWP6Gz6qDzlXMdUGfsiP/E2M/8ARs+qkHeI98RYvoTPqoOLudK6SgLvZFe+T2L6Gz6q8N4z/wATYx/0bHqoPx17HQF53jP/ABNi+hM+qk+yO/8AEWL6Ez6qEsdcCqAv9kN74iw/QmfVSV7xHvk9h+hM+qhNS4ppTk0BcN4z3yew/QWfVTo3iOfJrB9CZoLBpYVQa3u4v8W63IYesliKFJWThsbKTKUyM4r1U25L3Va+Y79g16grt8Huzau9r+A3QfFGG9/3YtXe3/BboQoPCumuJrqhQcmlJpunBQKrtIr1BxRplZpSqaXQKSaWaabpyg9T1ksxcWlCQVKUQABxJpijDdpZUm0lxWfRp6vLErKfNNBpOwexzdkSJAU6ry1x/wBqeSfTRuc8qpbqfk1ctGopxKKWUV1o0pxdBGcRVfarMCDNWa6r7Q7QAG1e75t5ClsJCXQCYGQV4c6yF5opUUqEEGCDqCK+kmjKiKyzelsuEK/KGxqfbI58FURniq8DXJrlUdNKmkTXpoPE0pJpIE6UQ7MNONOYzZulQQUkKTIzzkTxyoB55VNCtd3wXQzZrJYWG20pcAUtZSM8wJBI1lRP92ssva6XbM50b6C2uAcJiYUJByoIwVSkqpApaRQaNuRP51a+Y79g16kbkD+dmvmO/wAM16iIO933YtXzm/4LdCVFu9w/ne1fOR/BboRBopSRXl11NeXQM04mm6cFB6vV6vUDSqaXTqqZXQdbpw002adNB6i7d6ZcWjMEweGiczJ7qEkJkgc8vPW4XXYW02Z6xrbCOgSFtOYQkuACVLJ54gZ7CKlF5crUARRC1lQcm+EstNIawuPLEpQDw4qWR5KR/lT1pvZ0IATa7Ol0ZkHCAf0YKpiijJMUg99BNwbe9I70DqQHQSOqQUqjMkEcIomdv1tHlkJ7yBQSnyaqnlnOajubVMKBPTtEThyVx8PTpXbS6CjECCNZGYPjQRFW8JV2kxVXtT7aw4g5yk+fUeiqZu1F20KOLJH15+mnrVa5kE5Cc+yoMgWIJFcmn7xWC6sjTEY7pqMTWkdxV2aRNXmytwG0uifITmo/dQXmw+zmL21Y18mfTWj2ezhKctKRYrGEAACAMgO6ppTUVVXvZkuJhwYsozzyGQz4Vle27aunxrWpcgAFRJICRAEnhEVrtsRIyrNdu7Nli4g5+NEBop0UylVPtJkHsz+uKo0Dcj7rNfMd+wa9XtyHuq18x37Br1EVm9r3Ytfz0fwW6FBRXvYP54tfz0fwm6FBRS015ddArzgoGBTqabAp1NByvGvGuUDSzTCzTyqaXQdap2m2qcNB4GvoxCFLSzKQUKaxOKPagQO2Sfqr5zAr6Sue0hdgYzk9C3w5oBFSgeurZOzJSHj7WlQW25hUUgFKzGY0y9FUd6bLWd1RFmYWUDPpErIx9gCwfPUu7tmnX1uLxwkOyG1yWzBzJE86MBZXW0jHacPvUpabbSSTokKUCR4VFBlxbv3xaEqYUuzQj2xTgQ4cyCEoTAzIGZMZHtqt25uC2m0JZKxaSUlaSlAQrCCJSUgxl99a/dgwpg8NcyST2k5k9tBO3TLbrqMl9ImSMJKZT75M8CYy7qoBbovNuxLwWqzrC4zOOdf0dBUq8dqQgFDBhtySByPEDsousWzlmdano1HIiCkkz3c6F07tCpasaujSJKUqzKk/2T1e6gHWb1U2VEanh955Cobl+OFLoJzVpAyic6tbdZkISW2wEga9vMyapVWopy0Gc5cO2gpVqpE11ZzpMVWUiw2NTq0oQJKjFbPs7cCbOylAiffHiTxoe2B2W6NHSrHXVpPBNHbLfbUU403FKNOBukqRRUC0UDbW2bGhfd9Yzo9tLeVCt9sSlX9ZUGRxT7Qrj7eFahyJFKQaqND3JD86tfMd+wa7StyY/OjXzHfsGuUKp963uva/1if4SKFkiirer7r2v9YP4aKF00Ck15yvJrzlFMinBSBTraCSAASTkABmSdABRCa4RWmbM7qkqb6S2qUmcw2kwQP01Qc+wVYW/dRZliWi42O/FM94yqDHV00utJtu6BeXRPSTwWiPrBM+ah62buLagx0WPtQQr6taoGWqcNEjG7+2RP5M5yzwj6iaSdkbSAf/AGy8tYEx5qAdFbjutvM2myJRhgshKCo6EDySO4RWTu3MtPlMrHehQ+6tU3LSlh9MRLgOhHvY146VAVNsw4UNJ1M+smpX/p6MS1KxuRCVEZN/MHDv1pVvfdZRiYaDjhPFQTl3mq3/AEzeESqytkckvZ/WAKKGrw2ptNiUW7QAoZlK0pMLHdnB7KprLvBcddwdEU4ljvPq/wA6Nn9p7OoBNsZU0ZgdKjKeYWJTHbNW13XfZVJlpLZBMApg6cooKG2XWhaMbai0s54kkjPtGlBd4bTvH2pX+sSqMQ1I0nxrSrzsQbyHkmSOznQftBc6D7aMlDUjkM6gzi+pKYPlE+JM51U244QAfKIz7BV5bHIxrI5wrkOztoYfcxEk1UMGpNgyWDyzz7KjGlJVFVBQvaW0H/eEDkMuymRfb8z0q5+ce311Us2scaeccETUaWti2qtSTIeVAiATI6unpq3su8S0ojFhWAAMxyM8OzKhZhMClkUB9Zd5Da8nWyntGY19UVItN4NPJltQPp83jWbGkoeKTKTHdQIv5nC+rtzqG3Um8LUXCCrUCJ50wjjVRou5L3Ub+Y79g16ubkVfnVv5jv2DXqFVO9I/na1/rB9hFCwoo3on862v9Z/gTQsmgcSa65SUVa3BcqrXaG2UnDiOZ1wpAlRjjkKKp4rTd1eysg2t1OQkMyOIyUsejz0Q3bsHYmkYehDxw9ZbmZJmJTBhPhV9YGUNoCAAlCISEjQRwqB10ZpTPEachJpa3yBJEJmO+eVRWSS4skQlAAEkGcWZMV1QxLBT5I82YzIoJaTKZiJzk+mojitIP9d9S1OSMIHnSeGWlRwxCeffz7AOdBHVaM8gCfNqOHM06uykgE9XPiOPLtp9DvMAxoe7hXiJ1z7yABQR+iUSASeQjPs9FTLtfDcZQnXwB+s8+A0p662RiVkMh2GO41FtdiUl1xc6oSlAOicGInzlX1UBCEhQBGldUgRVdcN/N2hsKQdMiNIIyIjhnU154DKgjKs4UkhScjw1oH2h2W6BwOWJZZWZJSmcBnWU6Cj/AF0ph9hJ8qOfmFAIXZtK7aEdG6iFpEkjIGMpHHOhrb++Ogs/RpV13JEck8T93jRnfl5MsAuLISEpMnnyEcT66wraW/VWt9ThyGiByTwoK961rUkJUokDQTlUY0o0k1UINerpFcig4KUFVyK7QSUW0il/6R7KhUk0Fgm2pNJVaRUFJpxNAtS5pY403SwdaDQtx/uq38x37Fer24/3Wb/Vu/Yr1EVG8/3Vtn63/CmhlIom3ne6tr/Wn7KaGEminEVom6y5XA8bSUkIwqSg5dYkjERPAAULbH7NKtj4QJCE9ZxXJPIdp0rcLDdwbbCUpATkED4IiPRUV5xEHFwTxHLU599NNEkFQE6k6Z9vn9FSnm5SRJBGWQERy7eVCbu0hTZ3ciFomIgickg4RprUFzdrpU1iAkrJM8hMJEa8KsmkYEGTmdezgIpq7k4UpBBySAnuga1KJk5/XM/+KCJYbX0gzyUkkKjgUmJ8cj404htQJJVinOcsqbst3Bt11QUfbIxCREpHlCOJEDwqThRmRlxB4eqgTJAz8JyyFIBEQY/rtpx50eTxnMyD3Z1EtF5JaSpZ0SMRy4D0nsoLi6EiFECMwPMP86k2tjEnupm4WVBlOMQpUrI+DjOIJ7wCB4UjaDaJixN9JaF4ZyQgZrWeSU8e/QcTVGJf6afsVteDasJDhlJ8kgmdKNLDvPYMdKrArjkVDzis8222iTbLV0iGuhyg5ypUaFXCY5fXQ2oxoZoPoFO8ayBE9MifH0a0MX1vdZA9pCnVZiYwpHnzPmrIiedcNEWl/bSvWpUuqkDRIEATyHrqmmrC6rletS8DDanFcYGg5qOgHaaOrr3I2hRBfdQ2PfBMrUOyck/WaozaKTWx27cu3hht5aT+klKge+Iigy/92Vqs4xIHTp5tpViHejWO6aAOiuilOtlJIUCCNQRBHgaRNB4ivV6a9QeIpCxTlJoGUmn0KpkprwNVEinG+PYPvqODTrataitG3Gj86I/Vu/Zr1d3Fe6if1TvoFeoiq3hWVTt8WlDYKlrfwpA1KiEgCuXJu3tTzqkOILIQYWpfZqEfDMcsu2ivaTZtStoVFheim33FkZNnIlPboI+d2VoVts8pIBPeOfee2oqk2a2XbsaChoqIJkqJElQAGcZeFWtpdUlOICY1z0HPtpuzsKQO0ADWT2nt0pNqtSQk4o83DWZqKT+VhaSR1SdDIgwJg8x3VRWS623rT0yVe1zCkx1S8g+VJ1SPSK5e1sCEFSFAoUDooeWYSmP64Vc3LZA2ylKRISMI45jUnvOfjQWSJVEnjBgcOHnrzizEdsZ11Az7eNd6YcI7J9NBGDWWGdcieIFIQiE+UTHbOh1jnnT71p04gHhEkxxpLjRHqnMyNKBlzLuB1HbzqivZZftlnsiSSlag68P+E2oHX9JQAq5ttq6FClqyAGZkds+OlUuwNllL9tdISXpUk/FstghB8VGfAVQQ7bbbtXciBDloX/qmgefvlx5KfTw5jGrxtL1pexuqLz7kZjOBwQ2B5Kc9BV+ndfalrNoffQVqM4VlSlqBMSsjyTBmJPKjG57gasieoApwjNzKT2DkOweNAKXNu2RGO1EyRk2kgAT8JXE9gyoM2u2f/JXilM4DJQdcuROhNbHaLTh4Zkxrp29udCu2Vxm1x0eZQBBnieGWlBlFTbouhy0vIZaErWYHIcSSeAABJ7qkW/Zp9lULbV4ZjzitO3L7KlHSWtxMEgttSM4n2xXnAHgaqDbYzY5qwWfo0dZas3FkZrVEeCRwFEKW4psGBTJf4VFKfFDl62lSD1IJnTlXdor96MGNf6+qg1/bXqkGJURnrhHGgG9q7vNutSwFJQ42kSCkgKk5SrnQPbrtWyopcSQefA9x41plySzaX3FHGHilSFZEkAKyz5Zeamdpr0aeT0awJ04d8zwM0RmEV6nXmilRB4U0ao7NJNIJroFEJNdiu4aVVCQKWikxUhiBmRI0jtiorRtxI/Og/Uu/4a9S9xHun/yXfSivUGn2u7kNWh5QEqddxrJz0ACR3ADSpKnOcZ8NfH/Knr5AKlaeV3Hz1AW5hju78z6ailAEgkcInTSapdoXAW1IEypMnI5cB3ioe0+2As6QBmpUcPe8YHcKArRtXabUtDbZVK1dVIMAnQacgJJPKgsFAu2qz2VHWSIUrqwIT1lcJ4RNanY2oTIznhocsiYoZ2a2TFnUFuK6R8iCoThT+igeGp5cKKkIKVDUAgkmeNAlSc+X19lNOZnIDl4DhUlCYISCCP65155AGYz+s98VBCLYJB0TGY7eBry2uyOMHs1zp5ydQOMfVNUW0N7izsqWVARJHMmIAHOqKa+ptz6LG1ISrrumdGmzn4kwPGrt8KfKGWQE2dpQLqsJAWWjDbSPhJBGInTICo2wN2EMKtLoh20HEZGaUQcCc+EGfGiNvMxnwHIT6KgQ6Ae/jn9ZqM+scchwy/qKlrVEhOY+4ak1HQJ1IA7u/wC+qIDzUkQDzEiRHCaSzZ1CY4x3EfdVhhM9XPlmDpzpxpgSM8zA8SdKCN0AUUAAFSjh7ss8uEUV2WyhDYQMgkRVbdV3hKyo5HQeHr+4VdRQMrNV1pegE8qsHUzQDvM2jNlsxCcnFnCjsnU+A+6gAduNt8bxaRmlJ6yp1I4dw41Qt2oOZyJPCaHlnOlZ1UHDLRKUh7FhJ6pSesnhIqhvezrYdKXJIOaFcFJ4KFM2O/nm8grEOAV1oojuixrt60hTSXFAaDElLYnVZJjPlUUi6bmTaWulUnEZIJ4wnITVXe92NJUpCE5pzUZ0nh2mtZs2yimkYUqR4JgSeysqvS63Q+9IWTjVJCFEHPLhQDq0CctKvLBcLbzeJKlBQyUNYNQGrKtsqlJSClQlSTp2ZanTxq/2AsTq1u4RICRI0zJy18aIGLzu4sqwnw7qiCi3bK6Hi6FdEvCE6gSO3MaUJqFUcp1qm4pSRQavuII/0gRH+5cz/tN+uvVG3C+6Z/UOfabrtCtBvnaBAfeCoGF0oBVkCcj5hzrjVrSQo4uqOM5TE60NbzbvdVaVFpl0wpRkCUnPUR4eYUPXHeLjiSwrECTgKTqJnEYOZVFRTO2W0jTi8CEhwwEhWZ7wkDiTxoi3fbHKYSbS+kBwiEIJzQk6z+kfqHfULdps+2MdocSFKCyhrEPJwankFdvCO2tNabChA/o0EeynEeX3mpWHWTEf1l403+TAaSO2my4qYmPTl6ZqB1xzIRBjnrTD1qhUgRlMxw0EVW33bkMpxlWEjICcyVECAOM1IvC1pAOLu8I0oFvXqlCMzMZ92WdUN3XB+XuptL6ClhObTajPSGfLUPg8hx9M1J6VWJTSi0ClEJTOJRVGLLVtPHOijDllOXIRVEN5BJjgNOX+Vc07fu7akO2cmCrJIOZJ4UO3ntdYrOTjeStXBKOuqOXV0zmoLcxGSZJ8wA5imXMh1yEpGZKiI+vShZnbS1WtZTYbMG0DIuPEwMtSO7hnURzYx19eO3Wku6QhEhHdwjLkPGqLW37dWVtXRtqVaHCYCUAEFR0lekeerexLLq2iYTgWVLSDkZaKRB4wTVHY7js7TmJppCFCQCmfJ098dfXXbXeIbUrCdOPL16UBw3fTQ8ogHtyiTAk8CdYphjbdhbqmm8SyjyikSB41lydulPPJZNnbfWVQkkEd5KTxjj2UnavbvqllhCW+C1JEExqBGgoNRte07CZxuJbPJRAOXZNYfvLvLpn0FLyXUwYCQqE58zqT2cqp+nUo5yZ48c+2oFuPXI5ZUETBS0tmklVdS4RVQ+wmJJ4ad9aDusvxpgvdOvBjwYSR8HFPpFZ+za1DT0TRPc2zTlsiFoBHvSoT/d1qDZrNeTLvkPJV3EVJ/JQeIoKunYg2aC4J7UoJA8ZyopbUwBBWRHPEM6KkrsAOqR5qQm7UjRIHcAKWFtEdVzxk+uk2OytEdZ0r5Qsie+gbcsmUQCOVDt/s2OzN43LO1KjhT7UnNR5mMh20Y4Wk8T/eNDm3ljS9ZFIbBUrECAMz4cs+NAPWO6rIVqShDKi87DfUQrCEtjGQOUpVHDOpN17P2d1oF2ztSFLTIbwhQQopCo7QKE79uJyyOsGzLJeISFBBkJdWmMKTxGtHFn2ZfabAYtpUsZqDqUuIKj5QEZpEzQXOw+zNnZtgcZb6NQbWkwTBBKdQeOVeqRsbb3k2lLVpabClIWUuNLJSrBhxSlQlJ6wr1VKTtPtEizqeWSleBWaMaQc+QPGhZG0lnvApDDSvyuCceGOiGhJc+CJ8SaCNrrudtF8WppkFSlPuQJyAxZkngBzrU9itjk2Boicbi4Lio1I0A5JH31FP3Zs8hllLSZhIjtUo5qUe0mrKyMlANSQvXn9VIUtWnLgB6KBtSpjmeFU183yhsdY6aHTOdCRoKcvi8+j1EDnyz+ug6zuG3P4AhfRHJREgCNDiOnfUD9gus21/pXpDaM0yYnDy5DIVf3MPypxzL2tBwqVqVniPNUOw2pGMWKysqCEKV07igryx5OFZ7TMVPv8A2js90WfAlIU6ZKETmpR1Ws8p4+FUXFuvFqypCnVpbScKECQmSSAABwHboKzfaLfM+FrbsqG0JSopCz1yqDGIaD00AX5fj1reU68rEo6DgkcEpHAVbbLbDPWtQKgW2pEqIzUNeoDrlx0ojjFvt95OBrpXHMREgqIbHaqOqBWj7M7Ds2NIKgHH+KyMk8DgB079atbnuZqzILTAIAIJnVStJJqb+UayQe3tOZJoppcAHPNUd3LTupkvgpVlkk5wYE9o7uFUtuvUrWhpCvbFngctc+7L0VbJZwJw5568Z7aCHbSfKgDif8xQbtHeyQmUmeeWQPCOFFV8udUiSnq+CuyeHCgHaZvA2gScSjMcIGWdBSWO8C0FrEFbgUgGTKAYxKHadPPUJHM1y1OgqgaDIeHHxOdIRNVFtZlBKcUTPCq5hkvvBIISVqgE6DEcpp1x+G4qfsJdRftrQiUoUFr5BKc8+8wKgMbp3cNNgl0hapy1CYHH/wA1Gv1LDKVJSy3I44YMcc+/0US7Z7SosoDaOs66YQJgJTMAk6RPopux7r1WiV220DrAHAytIA+copOLworOWLOu0rKWUIBGQ96DqeUE99SLNsZasYCsKOOIqMd+Qmtdc3eslhNnTaH0ISZSlLqMj3xnx151XK3StnS3Wr+8g0ELZu5FMR0l5r+YgKKe6XJ9FF67dZFCFOJPacvuoeG6gDS8LQP7KPXSzutV7y3vf2kA+hQoLNbVmPk2kD+0n76bUizx/tLZ71p4d2lVru7e1AEJtyCP07OFR3EqMVDVu7t/vbVZlfOZKfQk0FwHG0AxaWnDOXSP4YHKQDXLLeSCT0j1nAjLA/iM9uJKRHdVKnd3eKjBtFlT3NT6W6ac3b3j8os37OP/AM6C2ecs/SpWLQAsA4T0icgRBg4ssjVddVmZszy3G7S2Qvy0qWjMzM4sUzTdi2EtyQQfyNZ5qLvoSkAVLVs/amgMdnuzWJUt5MnxGtBd7PXoHb0YSlSVAMvnqrCtS2M4JjSu1E2Ts7qL2ZDrVmamzvR+TrUrEMSM1T9XjXKRKshdTTFotC0AF111a1KIE9ZRITPwQKs7OoqGfjE1YWi6FF1asIzPMZ0xarC8AShoqPILbE+dVBGtTwTmSABVHet/Jb8k4jqInPuy0p9V0290nHZwhMnLpGlZcJ6/fTV07vHg6VuqMGYSFCI5HM0VSsYrcsRMJOQJywnXTifqo1s9ibs7eEAISBKjIAy1J81Tmri6FJ6NvQaApk+JMUE3rcF5218Jfs5asaZUptL7JW9hzShRCspMdgzoJd/7aNWaz9OYJVlZ0Tm5+n2JOs8o51h17Xs5anlOvKxLUc+QHAAcAKOb/wB3F72t5Tq7MBOSEh9iEIHkpT19AKRc25u39Knp2MLYMqh1kkxwyUaBWw2wCClL9rTiSfIbzEzmCqPRWndKkjycMAYREQkdX0VwbO2hIOFGojy0CAco1ziK6u4rTMYFERE42x/imgr7SpLfWVxOEHvPpqgvq/UMoVORg8c89PQTVve2yduOENIJAOZ6RvFrMjEqOyg6+92V5uqkWcnveY8dV0Ct3tmLi3bSodVPUTPwjmpXfmPPRTeiyNDMa/13+mp2zexD1nsjbRR1x1lwtHlkyc500HhT9p2VtCtUSDOi0ad00AU4pS8lCAOslJOg89Al+LWSZww31R2lU8OMD7q2VexL6ZKWwTylvP8A7oigG9N2d4LdUoWUAEk4Q6xGfe5QZyU11KoozXusvE//ABv3zH8ykp3V3jxs372z/wAyqgQGdajsdYEXfY12hwgLWJIJ0SMwkT746+aqm5919u/KG+ks8ICgVe2snIZ6Bc1Z7YbI3laVBCLOeiToOlYEnnBcqKz22X6t15bjnXCzorOB70A8IHKptlv5xr/VuLT2YqsRumvL5N++s/8AMpwbpbz+TfvrP/MqoSxt1aBqsnvg0+Nv3tJSeeUUlG6a9Pk376z/AMyur3S3nP8As376z/zKipR24WsYcKTw4+uvIvJZzTjHYFKqKndLenyb99Z/5lSmN2V6pMizkdz7H8yg4/aXFTKlZjipX3001eL7ZJQ64kkZwtXDnV2nYe9iIU1i+c6xl+8p1G7q8FCFMAf81n8dAPt3u+2UlVpcbSSTOJZiciogHSpLNx262rxJWtxHxqnSlEcMyr6qMmd1KlspFpbJUMiEOIBI971iYEdlF10bIJbszbTjaFYUgRCeHPgT20GS2qxIsLhb/KbQ8uJWLOvAgcwpxSvuqttO1SnvaGbOJMpCluLtCxi8opJOEHtArabTu9sq/KsyPDL0Gq1W6OyhWNsOtK5tukeugF909mUi2tpWM0MOJTkBkVBR7VZnU16jjZ7Yc2a1B4vuuBKFICXMB8qM8Qz4V6qj/9k="/>
          <p:cNvSpPr>
            <a:spLocks noChangeAspect="1" noChangeArrowheads="1"/>
          </p:cNvSpPr>
          <p:nvPr/>
        </p:nvSpPr>
        <p:spPr bwMode="auto">
          <a:xfrm>
            <a:off x="117475" y="-881063"/>
            <a:ext cx="2505075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0" name="AutoShape 6" descr="data:image/jpg;base64,/9j/4AAQSkZJRgABAQAAAQABAAD/2wCEAAkGBhQSERUUEhQWFRUWGBcXFRgXFBQXGBcUFBYXFRQYFxcXHCYeGBojGRQUHy8gIycpLCwsFR4xNTAqNSYrLCkBCQoKDQwNDw0NDSkYFBgpKSkpKSkpKSkpKSkpKSkpKSkpKSkpKSkpKSkpKSkpKSkpKSkpKSkpKSkpKSkpKSkpKf/AABEIAL8BBwMBIgACEQEDEQH/xAAcAAABBQEBAQAAAAAAAAAAAAAGAgMEBQcBAAj/xABSEAABAwEFBAUEDQkECQUAAAABAgMRAAQFEiExBgdBURMiYXGBMpGx0RcjNUJSU1RylKGywdIUJWJzk6Oz0/CCksLhFTM0Q2ODhKLxFiREZMP/xAAWAQEBAQAAAAAAAAAAAAAAAAAAAQL/xAAVEQEBAAAAAAAAAAAAAAAAAAAAAf/aAAwDAQACEQMRAD8AY3lbxrfZbzfZYtBQ2jo8KcDRAlpCjmpBOpJ140Ney9enys/smP5dc3w+7Nq72v4DdBtFGfsv3p8rP7Jj+XXDvgvX5Uf2TH8ug6vEUBkN8V6/Kv3LH8uljfFenyr9yx+CgkCnBQGw3wXp8p/csfgro3w3p8pH7Gz/AIKCq9NFGvsx3n8oH7Bj8FJO+O8/j0/sGPwUEk0hSqIOPZhvL49P7Bj8Fc9l+8fjkfR2PwUDBVdKqA39mC8fjW/o7H4K8d7t4fGNfR2Pw0DzXZoDQ727f8Nn6Mx+GvDezbvhMfRWPw0H2WyrdWENpK1KMBKRJNaDce5t5wBVocDQ+CkY1efQHz0EIb1Lb/wPorP4a77KNs/+v9FY/DRzZd09jTqHHDzUuB5kgVNG7Sx8WE+dfrqKzf2ULX8GzfRGfVSfZOtXFFl+iM+qju8N1FjUOqFtnmlRI8ypoA2l3dP2aVI9tbHEDrAdqfvFEOjeZafi7J9EZ9Ve9kq0fFWP6Gz6qDzlXMdUGfsiP/E2M/8ARs+qkHeI98RYvoTPqoOLudK6SgLvZFe+T2L6Gz6q8N4z/wATYx/0bHqoPx17HQF53jP/ABNi+hM+qk+yO/8AEWL6Ez6qEsdcCqAv9kN74iw/QmfVSV7xHvk9h+hM+qhNS4ppTk0BcN4z3yew/QWfVTo3iOfJrB9CZoLBpYVQa3u4v8W63IYesliKFJWThsbKTKUyM4r1U25L3Va+Y79g16grt8Huzau9r+A3QfFGG9/3YtXe3/BboQoPCumuJrqhQcmlJpunBQKrtIr1BxRplZpSqaXQKSaWaabpyg9T1ksxcWlCQVKUQABxJpijDdpZUm0lxWfRp6vLErKfNNBpOwexzdkSJAU6ry1x/wBqeSfTRuc8qpbqfk1ctGopxKKWUV1o0pxdBGcRVfarMCDNWa6r7Q7QAG1e75t5ClsJCXQCYGQV4c6yF5opUUqEEGCDqCK+kmjKiKyzelsuEK/KGxqfbI58FURniq8DXJrlUdNKmkTXpoPE0pJpIE6UQ7MNONOYzZulQQUkKTIzzkTxyoB55VNCtd3wXQzZrJYWG20pcAUtZSM8wJBI1lRP92ssva6XbM50b6C2uAcJiYUJByoIwVSkqpApaRQaNuRP51a+Y79g16kbkD+dmvmO/wAM16iIO933YtXzm/4LdCVFu9w/ne1fOR/BboRBopSRXl11NeXQM04mm6cFB6vV6vUDSqaXTqqZXQdbpw002adNB6i7d6ZcWjMEweGiczJ7qEkJkgc8vPW4XXYW02Z6xrbCOgSFtOYQkuACVLJ54gZ7CKlF5crUARRC1lQcm+EstNIawuPLEpQDw4qWR5KR/lT1pvZ0IATa7Ol0ZkHCAf0YKpiijJMUg99BNwbe9I70DqQHQSOqQUqjMkEcIomdv1tHlkJ7yBQSnyaqnlnOajubVMKBPTtEThyVx8PTpXbS6CjECCNZGYPjQRFW8JV2kxVXtT7aw4g5yk+fUeiqZu1F20KOLJH15+mnrVa5kE5Cc+yoMgWIJFcmn7xWC6sjTEY7pqMTWkdxV2aRNXmytwG0uifITmo/dQXmw+zmL21Y18mfTWj2ezhKctKRYrGEAACAMgO6ppTUVVXvZkuJhwYsozzyGQz4Vle27aunxrWpcgAFRJICRAEnhEVrtsRIyrNdu7Nli4g5+NEBop0UylVPtJkHsz+uKo0Dcj7rNfMd+wa9XtyHuq18x37Br1EVm9r3Ytfz0fwW6FBRXvYP54tfz0fwm6FBRS015ddArzgoGBTqabAp1NByvGvGuUDSzTCzTyqaXQdap2m2qcNB4GvoxCFLSzKQUKaxOKPagQO2Sfqr5zAr6Sue0hdgYzk9C3w5oBFSgeurZOzJSHj7WlQW25hUUgFKzGY0y9FUd6bLWd1RFmYWUDPpErIx9gCwfPUu7tmnX1uLxwkOyG1yWzBzJE86MBZXW0jHacPvUpabbSSTokKUCR4VFBlxbv3xaEqYUuzQj2xTgQ4cyCEoTAzIGZMZHtqt25uC2m0JZKxaSUlaSlAQrCCJSUgxl99a/dgwpg8NcyST2k5k9tBO3TLbrqMl9ImSMJKZT75M8CYy7qoBbovNuxLwWqzrC4zOOdf0dBUq8dqQgFDBhtySByPEDsousWzlmdano1HIiCkkz3c6F07tCpasaujSJKUqzKk/2T1e6gHWb1U2VEanh955Cobl+OFLoJzVpAyic6tbdZkISW2wEga9vMyapVWopy0Gc5cO2gpVqpE11ZzpMVWUiw2NTq0oQJKjFbPs7cCbOylAiffHiTxoe2B2W6NHSrHXVpPBNHbLfbUU403FKNOBukqRRUC0UDbW2bGhfd9Yzo9tLeVCt9sSlX9ZUGRxT7Qrj7eFahyJFKQaqND3JD86tfMd+wa7StyY/OjXzHfsGuUKp963uva/1if4SKFkiirer7r2v9YP4aKF00Ck15yvJrzlFMinBSBTraCSAASTkABmSdABRCa4RWmbM7qkqb6S2qUmcw2kwQP01Qc+wVYW/dRZliWi42O/FM94yqDHV00utJtu6BeXRPSTwWiPrBM+ah62buLagx0WPtQQr6taoGWqcNEjG7+2RP5M5yzwj6iaSdkbSAf/AGy8tYEx5qAdFbjutvM2myJRhgshKCo6EDySO4RWTu3MtPlMrHehQ+6tU3LSlh9MRLgOhHvY146VAVNsw4UNJ1M+smpX/p6MS1KxuRCVEZN/MHDv1pVvfdZRiYaDjhPFQTl3mq3/AEzeESqytkckvZ/WAKKGrw2ptNiUW7QAoZlK0pMLHdnB7KprLvBcddwdEU4ljvPq/wA6Nn9p7OoBNsZU0ZgdKjKeYWJTHbNW13XfZVJlpLZBMApg6cooKG2XWhaMbai0s54kkjPtGlBd4bTvH2pX+sSqMQ1I0nxrSrzsQbyHkmSOznQftBc6D7aMlDUjkM6gzi+pKYPlE+JM51U244QAfKIz7BV5bHIxrI5wrkOztoYfcxEk1UMGpNgyWDyzz7KjGlJVFVBQvaW0H/eEDkMuymRfb8z0q5+ce311Us2scaeccETUaWti2qtSTIeVAiATI6unpq3su8S0ojFhWAAMxyM8OzKhZhMClkUB9Zd5Da8nWyntGY19UVItN4NPJltQPp83jWbGkoeKTKTHdQIv5nC+rtzqG3Um8LUXCCrUCJ50wjjVRou5L3Ub+Y79g16ubkVfnVv5jv2DXqFVO9I/na1/rB9hFCwoo3on862v9Z/gTQsmgcSa65SUVa3BcqrXaG2UnDiOZ1wpAlRjjkKKp4rTd1eysg2t1OQkMyOIyUsejz0Q3bsHYmkYehDxw9ZbmZJmJTBhPhV9YGUNoCAAlCISEjQRwqB10ZpTPEachJpa3yBJEJmO+eVRWSS4skQlAAEkGcWZMV1QxLBT5I82YzIoJaTKZiJzk+mojitIP9d9S1OSMIHnSeGWlRwxCeffz7AOdBHVaM8gCfNqOHM06uykgE9XPiOPLtp9DvMAxoe7hXiJ1z7yABQR+iUSASeQjPs9FTLtfDcZQnXwB+s8+A0p662RiVkMh2GO41FtdiUl1xc6oSlAOicGInzlX1UBCEhQBGldUgRVdcN/N2hsKQdMiNIIyIjhnU154DKgjKs4UkhScjw1oH2h2W6BwOWJZZWZJSmcBnWU6Cj/AF0ph9hJ8qOfmFAIXZtK7aEdG6iFpEkjIGMpHHOhrb++Ogs/RpV13JEck8T93jRnfl5MsAuLISEpMnnyEcT66wraW/VWt9ThyGiByTwoK961rUkJUokDQTlUY0o0k1UINerpFcig4KUFVyK7QSUW0il/6R7KhUk0Fgm2pNJVaRUFJpxNAtS5pY403SwdaDQtx/uq38x37Fer24/3Wb/Vu/Yr1EVG8/3Vtn63/CmhlIom3ne6tr/Wn7KaGEminEVom6y5XA8bSUkIwqSg5dYkjERPAAULbH7NKtj4QJCE9ZxXJPIdp0rcLDdwbbCUpATkED4IiPRUV5xEHFwTxHLU599NNEkFQE6k6Z9vn9FSnm5SRJBGWQERy7eVCbu0hTZ3ciFomIgickg4RprUFzdrpU1iAkrJM8hMJEa8KsmkYEGTmdezgIpq7k4UpBBySAnuga1KJk5/XM/+KCJYbX0gzyUkkKjgUmJ8cj404htQJJVinOcsqbst3Bt11QUfbIxCREpHlCOJEDwqThRmRlxB4eqgTJAz8JyyFIBEQY/rtpx50eTxnMyD3Z1EtF5JaSpZ0SMRy4D0nsoLi6EiFECMwPMP86k2tjEnupm4WVBlOMQpUrI+DjOIJ7wCB4UjaDaJixN9JaF4ZyQgZrWeSU8e/QcTVGJf6afsVteDasJDhlJ8kgmdKNLDvPYMdKrArjkVDzis8222iTbLV0iGuhyg5ypUaFXCY5fXQ2oxoZoPoFO8ayBE9MifH0a0MX1vdZA9pCnVZiYwpHnzPmrIiedcNEWl/bSvWpUuqkDRIEATyHrqmmrC6rletS8DDanFcYGg5qOgHaaOrr3I2hRBfdQ2PfBMrUOyck/WaozaKTWx27cu3hht5aT+klKge+Iigy/92Vqs4xIHTp5tpViHejWO6aAOiuilOtlJIUCCNQRBHgaRNB4ivV6a9QeIpCxTlJoGUmn0KpkprwNVEinG+PYPvqODTrataitG3Gj86I/Vu/Zr1d3Fe6if1TvoFeoiq3hWVTt8WlDYKlrfwpA1KiEgCuXJu3tTzqkOILIQYWpfZqEfDMcsu2ivaTZtStoVFheim33FkZNnIlPboI+d2VoVts8pIBPeOfee2oqk2a2XbsaChoqIJkqJElQAGcZeFWtpdUlOICY1z0HPtpuzsKQO0ADWT2nt0pNqtSQk4o83DWZqKT+VhaSR1SdDIgwJg8x3VRWS623rT0yVe1zCkx1S8g+VJ1SPSK5e1sCEFSFAoUDooeWYSmP64Vc3LZA2ylKRISMI45jUnvOfjQWSJVEnjBgcOHnrzizEdsZ11Az7eNd6YcI7J9NBGDWWGdcieIFIQiE+UTHbOh1jnnT71p04gHhEkxxpLjRHqnMyNKBlzLuB1HbzqivZZftlnsiSSlag68P+E2oHX9JQAq5ttq6FClqyAGZkds+OlUuwNllL9tdISXpUk/FstghB8VGfAVQQ7bbbtXciBDloX/qmgefvlx5KfTw5jGrxtL1pexuqLz7kZjOBwQ2B5Kc9BV+ndfalrNoffQVqM4VlSlqBMSsjyTBmJPKjG57gasieoApwjNzKT2DkOweNAKXNu2RGO1EyRk2kgAT8JXE9gyoM2u2f/JXilM4DJQdcuROhNbHaLTh4Zkxrp29udCu2Vxm1x0eZQBBnieGWlBlFTbouhy0vIZaErWYHIcSSeAABJ7qkW/Zp9lULbV4ZjzitO3L7KlHSWtxMEgttSM4n2xXnAHgaqDbYzY5qwWfo0dZas3FkZrVEeCRwFEKW4psGBTJf4VFKfFDl62lSD1IJnTlXdor96MGNf6+qg1/bXqkGJURnrhHGgG9q7vNutSwFJQ42kSCkgKk5SrnQPbrtWyopcSQefA9x41plySzaX3FHGHilSFZEkAKyz5Zeamdpr0aeT0awJ04d8zwM0RmEV6nXmilRB4U0ao7NJNIJroFEJNdiu4aVVCQKWikxUhiBmRI0jtiorRtxI/Og/Uu/4a9S9xHun/yXfSivUGn2u7kNWh5QEqddxrJz0ACR3ADSpKnOcZ8NfH/Knr5AKlaeV3Hz1AW5hju78z6ailAEgkcInTSapdoXAW1IEypMnI5cB3ioe0+2As6QBmpUcPe8YHcKArRtXabUtDbZVK1dVIMAnQacgJJPKgsFAu2qz2VHWSIUrqwIT1lcJ4RNanY2oTIznhocsiYoZ2a2TFnUFuK6R8iCoThT+igeGp5cKKkIKVDUAgkmeNAlSc+X19lNOZnIDl4DhUlCYISCCP65155AGYz+s98VBCLYJB0TGY7eBry2uyOMHs1zp5ydQOMfVNUW0N7izsqWVARJHMmIAHOqKa+ptz6LG1ISrrumdGmzn4kwPGrt8KfKGWQE2dpQLqsJAWWjDbSPhJBGInTICo2wN2EMKtLoh20HEZGaUQcCc+EGfGiNvMxnwHIT6KgQ6Ae/jn9ZqM+scchwy/qKlrVEhOY+4ak1HQJ1IA7u/wC+qIDzUkQDzEiRHCaSzZ1CY4x3EfdVhhM9XPlmDpzpxpgSM8zA8SdKCN0AUUAAFSjh7ss8uEUV2WyhDYQMgkRVbdV3hKyo5HQeHr+4VdRQMrNV1pegE8qsHUzQDvM2jNlsxCcnFnCjsnU+A+6gAduNt8bxaRmlJ6yp1I4dw41Qt2oOZyJPCaHlnOlZ1UHDLRKUh7FhJ6pSesnhIqhvezrYdKXJIOaFcFJ4KFM2O/nm8grEOAV1oojuixrt60hTSXFAaDElLYnVZJjPlUUi6bmTaWulUnEZIJ4wnITVXe92NJUpCE5pzUZ0nh2mtZs2yimkYUqR4JgSeysqvS63Q+9IWTjVJCFEHPLhQDq0CctKvLBcLbzeJKlBQyUNYNQGrKtsqlJSClQlSTp2ZanTxq/2AsTq1u4RICRI0zJy18aIGLzu4sqwnw7qiCi3bK6Hi6FdEvCE6gSO3MaUJqFUcp1qm4pSRQavuII/0gRH+5cz/tN+uvVG3C+6Z/UOfabrtCtBvnaBAfeCoGF0oBVkCcj5hzrjVrSQo4uqOM5TE60NbzbvdVaVFpl0wpRkCUnPUR4eYUPXHeLjiSwrECTgKTqJnEYOZVFRTO2W0jTi8CEhwwEhWZ7wkDiTxoi3fbHKYSbS+kBwiEIJzQk6z+kfqHfULdps+2MdocSFKCyhrEPJwankFdvCO2tNabChA/o0EeynEeX3mpWHWTEf1l403+TAaSO2my4qYmPTl6ZqB1xzIRBjnrTD1qhUgRlMxw0EVW33bkMpxlWEjICcyVECAOM1IvC1pAOLu8I0oFvXqlCMzMZ92WdUN3XB+XuptL6ClhObTajPSGfLUPg8hx9M1J6VWJTSi0ClEJTOJRVGLLVtPHOijDllOXIRVEN5BJjgNOX+Vc07fu7akO2cmCrJIOZJ4UO3ntdYrOTjeStXBKOuqOXV0zmoLcxGSZJ8wA5imXMh1yEpGZKiI+vShZnbS1WtZTYbMG0DIuPEwMtSO7hnURzYx19eO3Wku6QhEhHdwjLkPGqLW37dWVtXRtqVaHCYCUAEFR0lekeerexLLq2iYTgWVLSDkZaKRB4wTVHY7js7TmJppCFCQCmfJ098dfXXbXeIbUrCdOPL16UBw3fTQ8ogHtyiTAk8CdYphjbdhbqmm8SyjyikSB41lydulPPJZNnbfWVQkkEd5KTxjj2UnavbvqllhCW+C1JEExqBGgoNRte07CZxuJbPJRAOXZNYfvLvLpn0FLyXUwYCQqE58zqT2cqp+nUo5yZ48c+2oFuPXI5ZUETBS0tmklVdS4RVQ+wmJJ4ad9aDusvxpgvdOvBjwYSR8HFPpFZ+za1DT0TRPc2zTlsiFoBHvSoT/d1qDZrNeTLvkPJV3EVJ/JQeIoKunYg2aC4J7UoJA8ZyopbUwBBWRHPEM6KkrsAOqR5qQm7UjRIHcAKWFtEdVzxk+uk2OytEdZ0r5Qsie+gbcsmUQCOVDt/s2OzN43LO1KjhT7UnNR5mMh20Y4Wk8T/eNDm3ljS9ZFIbBUrECAMz4cs+NAPWO6rIVqShDKi87DfUQrCEtjGQOUpVHDOpN17P2d1oF2ztSFLTIbwhQQopCo7QKE79uJyyOsGzLJeISFBBkJdWmMKTxGtHFn2ZfabAYtpUsZqDqUuIKj5QEZpEzQXOw+zNnZtgcZb6NQbWkwTBBKdQeOVeqRsbb3k2lLVpabClIWUuNLJSrBhxSlQlJ6wr1VKTtPtEizqeWSleBWaMaQc+QPGhZG0lnvApDDSvyuCceGOiGhJc+CJ8SaCNrrudtF8WppkFSlPuQJyAxZkngBzrU9itjk2Boicbi4Lio1I0A5JH31FP3Zs8hllLSZhIjtUo5qUe0mrKyMlANSQvXn9VIUtWnLgB6KBtSpjmeFU183yhsdY6aHTOdCRoKcvi8+j1EDnyz+ug6zuG3P4AhfRHJREgCNDiOnfUD9gus21/pXpDaM0yYnDy5DIVf3MPypxzL2tBwqVqVniPNUOw2pGMWKysqCEKV07igryx5OFZ7TMVPv8A2js90WfAlIU6ZKETmpR1Ws8p4+FUXFuvFqypCnVpbScKECQmSSAABwHboKzfaLfM+FrbsqG0JSopCz1yqDGIaD00AX5fj1reU68rEo6DgkcEpHAVbbLbDPWtQKgW2pEqIzUNeoDrlx0ojjFvt95OBrpXHMREgqIbHaqOqBWj7M7Ds2NIKgHH+KyMk8DgB079atbnuZqzILTAIAIJnVStJJqb+UayQe3tOZJoppcAHPNUd3LTupkvgpVlkk5wYE9o7uFUtuvUrWhpCvbFngctc+7L0VbJZwJw5568Z7aCHbSfKgDif8xQbtHeyQmUmeeWQPCOFFV8udUiSnq+CuyeHCgHaZvA2gScSjMcIGWdBSWO8C0FrEFbgUgGTKAYxKHadPPUJHM1y1OgqgaDIeHHxOdIRNVFtZlBKcUTPCq5hkvvBIISVqgE6DEcpp1x+G4qfsJdRftrQiUoUFr5BKc8+8wKgMbp3cNNgl0hapy1CYHH/wA1Gv1LDKVJSy3I44YMcc+/0US7Z7SosoDaOs66YQJgJTMAk6RPopux7r1WiV220DrAHAytIA+copOLworOWLOu0rKWUIBGQ96DqeUE99SLNsZasYCsKOOIqMd+Qmtdc3eslhNnTaH0ISZSlLqMj3xnx151XK3StnS3Wr+8g0ELZu5FMR0l5r+YgKKe6XJ9FF67dZFCFOJPacvuoeG6gDS8LQP7KPXSzutV7y3vf2kA+hQoLNbVmPk2kD+0n76bUizx/tLZ71p4d2lVru7e1AEJtyCP07OFR3EqMVDVu7t/vbVZlfOZKfQk0FwHG0AxaWnDOXSP4YHKQDXLLeSCT0j1nAjLA/iM9uJKRHdVKnd3eKjBtFlT3NT6W6ac3b3j8os37OP/AM6C2ecs/SpWLQAsA4T0icgRBg4ssjVddVmZszy3G7S2Qvy0qWjMzM4sUzTdi2EtyQQfyNZ5qLvoSkAVLVs/amgMdnuzWJUt5MnxGtBd7PXoHb0YSlSVAMvnqrCtS2M4JjSu1E2Ts7qL2ZDrVmamzvR+TrUrEMSM1T9XjXKRKshdTTFotC0AF111a1KIE9ZRITPwQKs7OoqGfjE1YWi6FF1asIzPMZ0xarC8AShoqPILbE+dVBGtTwTmSABVHet/Jb8k4jqInPuy0p9V0290nHZwhMnLpGlZcJ6/fTV07vHg6VuqMGYSFCI5HM0VSsYrcsRMJOQJywnXTifqo1s9ibs7eEAISBKjIAy1J81Tmri6FJ6NvQaApk+JMUE3rcF5218Jfs5asaZUptL7JW9hzShRCspMdgzoJd/7aNWaz9OYJVlZ0Tm5+n2JOs8o51h17Xs5anlOvKxLUc+QHAAcAKOb/wB3F72t5Tq7MBOSEh9iEIHkpT19AKRc25u39Knp2MLYMqh1kkxwyUaBWw2wCClL9rTiSfIbzEzmCqPRWndKkjycMAYREQkdX0VwbO2hIOFGojy0CAco1ziK6u4rTMYFERE42x/imgr7SpLfWVxOEHvPpqgvq/UMoVORg8c89PQTVve2yduOENIJAOZ6RvFrMjEqOyg6+92V5uqkWcnveY8dV0Ct3tmLi3bSodVPUTPwjmpXfmPPRTeiyNDMa/13+mp2zexD1nsjbRR1x1lwtHlkyc500HhT9p2VtCtUSDOi0ad00AU4pS8lCAOslJOg89Al+LWSZww31R2lU8OMD7q2VexL6ZKWwTylvP8A7oigG9N2d4LdUoWUAEk4Q6xGfe5QZyU11KoozXusvE//ABv3zH8ykp3V3jxs372z/wAyqgQGdajsdYEXfY12hwgLWJIJ0SMwkT746+aqm5919u/KG+ks8ICgVe2snIZ6Bc1Z7YbI3laVBCLOeiToOlYEnnBcqKz22X6t15bjnXCzorOB70A8IHKptlv5xr/VuLT2YqsRumvL5N++s/8AMpwbpbz+TfvrP/MqoSxt1aBqsnvg0+Nv3tJSeeUUlG6a9Pk376z/AMyur3S3nP8As376z/zKipR24WsYcKTw4+uvIvJZzTjHYFKqKndLenyb99Z/5lSmN2V6pMizkdz7H8yg4/aXFTKlZjipX3001eL7ZJQ64kkZwtXDnV2nYe9iIU1i+c6xl+8p1G7q8FCFMAf81n8dAPt3u+2UlVpcbSSTOJZiciogHSpLNx262rxJWtxHxqnSlEcMyr6qMmd1KlspFpbJUMiEOIBI971iYEdlF10bIJbszbTjaFYUgRCeHPgT20GS2qxIsLhb/KbQ8uJWLOvAgcwpxSvuqttO1SnvaGbOJMpCluLtCxi8opJOEHtArabTu9sq/KsyPDL0Gq1W6OyhWNsOtK5tukeugF909mUi2tpWM0MOJTkBkVBR7VZnU16jjZ7Yc2a1B4vuuBKFICXMB8qM8Qz4V6qj/9k="/>
          <p:cNvSpPr>
            <a:spLocks noChangeAspect="1" noChangeArrowheads="1"/>
          </p:cNvSpPr>
          <p:nvPr/>
        </p:nvSpPr>
        <p:spPr bwMode="auto">
          <a:xfrm>
            <a:off x="117475" y="-881063"/>
            <a:ext cx="2505075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delagente.com/patagoniko73/files/freud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3491879" cy="407707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1 CuadroTexto"/>
          <p:cNvSpPr txBox="1"/>
          <p:nvPr/>
        </p:nvSpPr>
        <p:spPr>
          <a:xfrm>
            <a:off x="3059833" y="0"/>
            <a:ext cx="6084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Estudió Biología y Medicina, especializándose en Neurología. Influenciado por </a:t>
            </a:r>
            <a:r>
              <a:rPr lang="es-ES_tradnl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Charcot</a:t>
            </a: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quien lo estimul</a:t>
            </a:r>
            <a:r>
              <a:rPr lang="es-ES_tradnl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estudiar el inconsciente.</a:t>
            </a:r>
            <a:b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_tradnl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Freud observa, por citar un ejemplo, a una persona a la cual, en pleno trance hipnótico, se le ordena que lo primero que hará al salir del trance será buscar un </a:t>
            </a:r>
            <a:r>
              <a:rPr lang="es-ES_tradnl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paragüas</a:t>
            </a:r>
            <a:r>
              <a:rPr lang="es-ES_tradn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salir a la calle. Efectivamente, ni bien "despierta" esto es lo que hace la persona, toma un paraguas y se dispone a salir a la calle.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cnico">
  <a:themeElements>
    <a:clrScheme name="Personalizado 5">
      <a:dk1>
        <a:srgbClr val="262626"/>
      </a:dk1>
      <a:lt1>
        <a:srgbClr val="000000"/>
      </a:lt1>
      <a:dk2>
        <a:srgbClr val="006461"/>
      </a:dk2>
      <a:lt2>
        <a:srgbClr val="009692"/>
      </a:lt2>
      <a:accent1>
        <a:srgbClr val="6EA0B0"/>
      </a:accent1>
      <a:accent2>
        <a:srgbClr val="45FFFA"/>
      </a:accent2>
      <a:accent3>
        <a:srgbClr val="8D89A4"/>
      </a:accent3>
      <a:accent4>
        <a:srgbClr val="92D050"/>
      </a:accent4>
      <a:accent5>
        <a:srgbClr val="00B050"/>
      </a:accent5>
      <a:accent6>
        <a:srgbClr val="009692"/>
      </a:accent6>
      <a:hlink>
        <a:srgbClr val="FFFFFF"/>
      </a:hlink>
      <a:folHlink>
        <a:srgbClr val="F6DE55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ala de grise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Escala de grise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Escala de grise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614</Words>
  <Application>Microsoft Office PowerPoint</Application>
  <PresentationFormat>Presentación en pantalla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Técnico</vt:lpstr>
      <vt:lpstr>Aspecto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Danahe</dc:creator>
  <cp:lastModifiedBy>Federico Velasco</cp:lastModifiedBy>
  <cp:revision>102</cp:revision>
  <dcterms:created xsi:type="dcterms:W3CDTF">2011-09-02T02:44:57Z</dcterms:created>
  <dcterms:modified xsi:type="dcterms:W3CDTF">2011-09-09T14:06:13Z</dcterms:modified>
</cp:coreProperties>
</file>