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65" r:id="rId5"/>
    <p:sldId id="266" r:id="rId6"/>
    <p:sldId id="296" r:id="rId7"/>
    <p:sldId id="297" r:id="rId8"/>
    <p:sldId id="298" r:id="rId9"/>
    <p:sldId id="277" r:id="rId10"/>
    <p:sldId id="267" r:id="rId11"/>
    <p:sldId id="268" r:id="rId12"/>
    <p:sldId id="269" r:id="rId13"/>
    <p:sldId id="276" r:id="rId14"/>
    <p:sldId id="258" r:id="rId15"/>
    <p:sldId id="259" r:id="rId16"/>
    <p:sldId id="260" r:id="rId17"/>
    <p:sldId id="261" r:id="rId18"/>
    <p:sldId id="262" r:id="rId19"/>
    <p:sldId id="263" r:id="rId20"/>
    <p:sldId id="290" r:id="rId21"/>
    <p:sldId id="291" r:id="rId22"/>
    <p:sldId id="292" r:id="rId23"/>
    <p:sldId id="293" r:id="rId24"/>
    <p:sldId id="294" r:id="rId25"/>
    <p:sldId id="295" r:id="rId26"/>
    <p:sldId id="270" r:id="rId27"/>
    <p:sldId id="271" r:id="rId28"/>
    <p:sldId id="272" r:id="rId29"/>
    <p:sldId id="273" r:id="rId30"/>
    <p:sldId id="274" r:id="rId31"/>
    <p:sldId id="275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99" autoAdjust="0"/>
    <p:restoredTop sz="94667" autoAdjust="0"/>
  </p:normalViewPr>
  <p:slideViewPr>
    <p:cSldViewPr>
      <p:cViewPr>
        <p:scale>
          <a:sx n="70" d="100"/>
          <a:sy n="70" d="100"/>
        </p:scale>
        <p:origin x="-653" y="3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C7B1E14-569F-4724-A36F-F0EDF28DF632}" type="datetimeFigureOut">
              <a:rPr lang="es-ES" smtClean="0"/>
              <a:pPr/>
              <a:t>08/09/2011</a:t>
            </a:fld>
            <a:endParaRPr lang="es-ES" dirty="0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549E3CD-6DA5-4FCA-A133-8418A55E521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B1E14-569F-4724-A36F-F0EDF28DF632}" type="datetimeFigureOut">
              <a:rPr lang="es-ES" smtClean="0"/>
              <a:pPr/>
              <a:t>08/09/2011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49E3CD-6DA5-4FCA-A133-8418A55E521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C7B1E14-569F-4724-A36F-F0EDF28DF632}" type="datetimeFigureOut">
              <a:rPr lang="es-ES" smtClean="0"/>
              <a:pPr/>
              <a:t>08/09/2011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549E3CD-6DA5-4FCA-A133-8418A55E521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1E14-569F-4724-A36F-F0EDF28DF632}" type="datetimeFigureOut">
              <a:rPr lang="es-ES" smtClean="0"/>
              <a:pPr/>
              <a:t>08/09/2011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E3CD-6DA5-4FCA-A133-8418A55E521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1E14-569F-4724-A36F-F0EDF28DF632}" type="datetimeFigureOut">
              <a:rPr lang="es-ES" smtClean="0"/>
              <a:pPr/>
              <a:t>08/09/2011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E3CD-6DA5-4FCA-A133-8418A55E521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1E14-569F-4724-A36F-F0EDF28DF632}" type="datetimeFigureOut">
              <a:rPr lang="es-ES" smtClean="0"/>
              <a:pPr/>
              <a:t>08/09/2011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E3CD-6DA5-4FCA-A133-8418A55E521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1E14-569F-4724-A36F-F0EDF28DF632}" type="datetimeFigureOut">
              <a:rPr lang="es-ES" smtClean="0"/>
              <a:pPr/>
              <a:t>08/09/2011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E3CD-6DA5-4FCA-A133-8418A55E521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1E14-569F-4724-A36F-F0EDF28DF632}" type="datetimeFigureOut">
              <a:rPr lang="es-ES" smtClean="0"/>
              <a:pPr/>
              <a:t>08/09/2011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E3CD-6DA5-4FCA-A133-8418A55E521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1E14-569F-4724-A36F-F0EDF28DF632}" type="datetimeFigureOut">
              <a:rPr lang="es-ES" smtClean="0"/>
              <a:pPr/>
              <a:t>08/09/2011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E3CD-6DA5-4FCA-A133-8418A55E521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1E14-569F-4724-A36F-F0EDF28DF632}" type="datetimeFigureOut">
              <a:rPr lang="es-ES" smtClean="0"/>
              <a:pPr/>
              <a:t>08/09/2011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E3CD-6DA5-4FCA-A133-8418A55E521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1E14-569F-4724-A36F-F0EDF28DF632}" type="datetimeFigureOut">
              <a:rPr lang="es-ES" smtClean="0"/>
              <a:pPr/>
              <a:t>08/09/2011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E3CD-6DA5-4FCA-A133-8418A55E521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B1E14-569F-4724-A36F-F0EDF28DF632}" type="datetimeFigureOut">
              <a:rPr lang="es-ES" smtClean="0"/>
              <a:pPr/>
              <a:t>08/09/2011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49E3CD-6DA5-4FCA-A133-8418A55E521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1E14-569F-4724-A36F-F0EDF28DF632}" type="datetimeFigureOut">
              <a:rPr lang="es-ES" smtClean="0"/>
              <a:pPr/>
              <a:t>08/09/2011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E3CD-6DA5-4FCA-A133-8418A55E521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1E14-569F-4724-A36F-F0EDF28DF632}" type="datetimeFigureOut">
              <a:rPr lang="es-ES" smtClean="0"/>
              <a:pPr/>
              <a:t>08/09/2011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E3CD-6DA5-4FCA-A133-8418A55E521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1E14-569F-4724-A36F-F0EDF28DF632}" type="datetimeFigureOut">
              <a:rPr lang="es-ES" smtClean="0"/>
              <a:pPr/>
              <a:t>08/09/2011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E3CD-6DA5-4FCA-A133-8418A55E521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C7B1E14-569F-4724-A36F-F0EDF28DF632}" type="datetimeFigureOut">
              <a:rPr lang="es-ES" smtClean="0"/>
              <a:pPr/>
              <a:t>08/09/2011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549E3CD-6DA5-4FCA-A133-8418A55E521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B1E14-569F-4724-A36F-F0EDF28DF632}" type="datetimeFigureOut">
              <a:rPr lang="es-ES" smtClean="0"/>
              <a:pPr/>
              <a:t>08/09/2011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49E3CD-6DA5-4FCA-A133-8418A55E521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B1E14-569F-4724-A36F-F0EDF28DF632}" type="datetimeFigureOut">
              <a:rPr lang="es-ES" smtClean="0"/>
              <a:pPr/>
              <a:t>08/09/2011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49E3CD-6DA5-4FCA-A133-8418A55E521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B1E14-569F-4724-A36F-F0EDF28DF632}" type="datetimeFigureOut">
              <a:rPr lang="es-ES" smtClean="0"/>
              <a:pPr/>
              <a:t>08/09/2011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49E3CD-6DA5-4FCA-A133-8418A55E521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C7B1E14-569F-4724-A36F-F0EDF28DF632}" type="datetimeFigureOut">
              <a:rPr lang="es-ES" smtClean="0"/>
              <a:pPr/>
              <a:t>08/09/2011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49E3CD-6DA5-4FCA-A133-8418A55E521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B1E14-569F-4724-A36F-F0EDF28DF632}" type="datetimeFigureOut">
              <a:rPr lang="es-ES" smtClean="0"/>
              <a:pPr/>
              <a:t>08/09/2011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49E3CD-6DA5-4FCA-A133-8418A55E521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B1E14-569F-4724-A36F-F0EDF28DF632}" type="datetimeFigureOut">
              <a:rPr lang="es-ES" smtClean="0"/>
              <a:pPr/>
              <a:t>08/09/2011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49E3CD-6DA5-4FCA-A133-8418A55E521B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C7B1E14-569F-4724-A36F-F0EDF28DF632}" type="datetimeFigureOut">
              <a:rPr lang="es-ES" smtClean="0"/>
              <a:pPr/>
              <a:t>08/09/2011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549E3CD-6DA5-4FCA-A133-8418A55E521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B1E14-569F-4724-A36F-F0EDF28DF632}" type="datetimeFigureOut">
              <a:rPr lang="es-ES" smtClean="0"/>
              <a:pPr/>
              <a:t>08/09/2011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9E3CD-6DA5-4FCA-A133-8418A55E521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3.bp.blogspot.com/_YEQ5Nk1nP6s/SUvyEl0_5jI/AAAAAAAAAOY/RRH1Iaecl08/s400/esquizofren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492896"/>
            <a:ext cx="3168194" cy="3193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602" name="Picture 2" descr="http://psicologia.laguia2000.com/wp-content/uploads/2008/10/definicion-de-psicoanalis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2664296" cy="26642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63280" y="620688"/>
            <a:ext cx="6480720" cy="10983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MX" sz="6600" cap="all" dirty="0" smtClean="0">
                <a:ln/>
                <a:solidFill>
                  <a:schemeClr val="tx1"/>
                </a:solidFill>
                <a:effectLst>
                  <a:glow rad="101600">
                    <a:srgbClr val="FF99CC">
                      <a:alpha val="6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Harrington" pitchFamily="82" charset="0"/>
              </a:rPr>
              <a:t>Psicoanálisis</a:t>
            </a:r>
            <a:endParaRPr lang="es-ES" sz="6600" cap="all" dirty="0">
              <a:ln/>
              <a:solidFill>
                <a:schemeClr val="tx1"/>
              </a:solidFill>
              <a:effectLst>
                <a:glow rad="101600">
                  <a:srgbClr val="FF99CC">
                    <a:alpha val="6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6350" stA="60000" endA="900" endPos="58000" dir="5400000" sy="-100000" algn="bl" rotWithShape="0"/>
              </a:effectLst>
              <a:latin typeface="Harrington" pitchFamily="82" charset="0"/>
            </a:endParaRPr>
          </a:p>
        </p:txBody>
      </p:sp>
      <p:pic>
        <p:nvPicPr>
          <p:cNvPr id="25606" name="Picture 6" descr="http://2.bp.blogspot.com/_t9ZeZrL74IY/TFCiac3aj9I/AAAAAAAAAwY/_qt5WHbPQuc/s1600/freud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15353">
            <a:off x="2178112" y="3127754"/>
            <a:ext cx="2799328" cy="3861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9512" y="836712"/>
            <a:ext cx="4572000" cy="48936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7030A0"/>
              </a:buClr>
            </a:pPr>
            <a:r>
              <a:rPr lang="es-MX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Kristen ITC" pitchFamily="66" charset="0"/>
              </a:rPr>
              <a:t>Equivocaciones orales</a:t>
            </a:r>
          </a:p>
          <a:p>
            <a:pPr>
              <a:buClr>
                <a:srgbClr val="7030A0"/>
              </a:buClr>
            </a:pPr>
            <a:endParaRPr lang="es-MX" sz="2400" dirty="0" smtClean="0"/>
          </a:p>
          <a:p>
            <a:pPr>
              <a:buClr>
                <a:srgbClr val="7030A0"/>
              </a:buClr>
              <a:buFont typeface="Courier New" pitchFamily="49" charset="0"/>
              <a:buChar char="o"/>
            </a:pPr>
            <a:r>
              <a:rPr lang="es-MX" sz="2400" dirty="0" smtClean="0"/>
              <a:t> </a:t>
            </a:r>
            <a:r>
              <a:rPr lang="es-MX" sz="2400" dirty="0" smtClean="0">
                <a:latin typeface="Candara" pitchFamily="34" charset="0"/>
              </a:rPr>
              <a:t>Cuando una persona dice una palabra por         otra.</a:t>
            </a:r>
          </a:p>
          <a:p>
            <a:endParaRPr lang="es-MX" sz="2400" dirty="0" smtClean="0">
              <a:latin typeface="Candara" pitchFamily="34" charset="0"/>
            </a:endParaRPr>
          </a:p>
          <a:p>
            <a:pPr>
              <a:buClr>
                <a:srgbClr val="7030A0"/>
              </a:buClr>
              <a:buFont typeface="Courier New" pitchFamily="49" charset="0"/>
              <a:buChar char="o"/>
            </a:pPr>
            <a:r>
              <a:rPr lang="es-MX" sz="2400" dirty="0" smtClean="0">
                <a:latin typeface="Candara" pitchFamily="34" charset="0"/>
              </a:rPr>
              <a:t> Escribe una palabra por otra.</a:t>
            </a:r>
          </a:p>
          <a:p>
            <a:endParaRPr lang="es-MX" sz="2400" dirty="0" smtClean="0">
              <a:latin typeface="Candara" pitchFamily="34" charset="0"/>
            </a:endParaRPr>
          </a:p>
          <a:p>
            <a:pPr>
              <a:buClr>
                <a:srgbClr val="7030A0"/>
              </a:buClr>
              <a:buFont typeface="Courier New" pitchFamily="49" charset="0"/>
              <a:buChar char="o"/>
            </a:pPr>
            <a:r>
              <a:rPr lang="es-MX" sz="2400" dirty="0" smtClean="0">
                <a:latin typeface="Candara" pitchFamily="34" charset="0"/>
              </a:rPr>
              <a:t> Lee en un texto impreso algo distinto de lo que en el mismo aparece.</a:t>
            </a:r>
          </a:p>
          <a:p>
            <a:endParaRPr lang="es-MX" sz="2400" dirty="0" smtClean="0">
              <a:latin typeface="Candara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s-MX" sz="2400" dirty="0" smtClean="0">
                <a:latin typeface="Candara" pitchFamily="34" charset="0"/>
              </a:rPr>
              <a:t> Oye cosa diferente de lo que se dice.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572000" y="1700808"/>
            <a:ext cx="4572000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s-MX" sz="2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Kristen ITC" pitchFamily="66" charset="0"/>
              </a:rPr>
              <a:t>Olvidos momentáneos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s-MX" sz="2400" dirty="0" smtClean="0"/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s-MX" sz="2400" dirty="0" smtClean="0">
                <a:latin typeface="Candara" pitchFamily="34" charset="0"/>
              </a:rPr>
              <a:t>Lagunas mentales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s-MX" sz="2400" dirty="0" smtClean="0">
              <a:latin typeface="Candara" pitchFamily="34" charset="0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s-MX" sz="2400" dirty="0" smtClean="0">
                <a:latin typeface="Candara" pitchFamily="34" charset="0"/>
              </a:rPr>
              <a:t>Pérdida de objetos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s-MX" sz="2400" dirty="0" smtClean="0">
              <a:latin typeface="Candara" pitchFamily="34" charset="0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s-MX" sz="2400" dirty="0" smtClean="0">
                <a:latin typeface="Candara" pitchFamily="34" charset="0"/>
              </a:rPr>
              <a:t>Olvido de propósitos</a:t>
            </a:r>
            <a:endParaRPr lang="es-MX" sz="2400" dirty="0">
              <a:latin typeface="Candara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1196752"/>
            <a:ext cx="7992888" cy="39703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MX" sz="2400" dirty="0" smtClean="0">
                <a:latin typeface="Candara" pitchFamily="34" charset="0"/>
              </a:rPr>
              <a:t> </a:t>
            </a:r>
            <a:r>
              <a:rPr lang="es-MX" sz="2800" dirty="0" smtClean="0">
                <a:latin typeface="Candara" pitchFamily="34" charset="0"/>
              </a:rPr>
              <a:t>El acto fallido representa el conflicto entre dos tendencias incompatibles. </a:t>
            </a:r>
          </a:p>
          <a:p>
            <a:pPr algn="just"/>
            <a:endParaRPr lang="es-MX" sz="2800" dirty="0" smtClean="0">
              <a:latin typeface="Candar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MX" sz="2800" dirty="0" smtClean="0">
                <a:latin typeface="Candara" pitchFamily="34" charset="0"/>
              </a:rPr>
              <a:t> Freud describe y analiza en su obra una serie de ejemplos  de actos fallidos de algunos de sus pacientes y otros de su propia vida.</a:t>
            </a:r>
          </a:p>
          <a:p>
            <a:pPr algn="just"/>
            <a:endParaRPr lang="es-MX" sz="2800" dirty="0" smtClean="0">
              <a:latin typeface="Candar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MX" sz="2800" dirty="0" smtClean="0">
                <a:latin typeface="Candara" pitchFamily="34" charset="0"/>
              </a:rPr>
              <a:t> Un punto importante respecto a los actos fallidos reside en su cotidianeidad.</a:t>
            </a:r>
            <a:endParaRPr lang="es-ES" sz="2800" dirty="0">
              <a:latin typeface="Candara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19672" y="836712"/>
            <a:ext cx="6192688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6000" dirty="0" smtClean="0">
                <a:effectLst>
                  <a:glow rad="101600">
                    <a:srgbClr val="FFC000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Lucida Handwriting" pitchFamily="66" charset="0"/>
              </a:rPr>
              <a:t>Los sueños</a:t>
            </a:r>
            <a:endParaRPr lang="es-ES" sz="6000" dirty="0">
              <a:effectLst>
                <a:glow rad="101600">
                  <a:srgbClr val="FFC000">
                    <a:alpha val="60000"/>
                  </a:srgbClr>
                </a:glow>
                <a:reflection blurRad="6350" stA="55000" endA="300" endPos="45500" dir="5400000" sy="-100000" algn="bl" rotWithShape="0"/>
              </a:effectLst>
              <a:latin typeface="Lucida Handwriting" pitchFamily="66" charset="0"/>
            </a:endParaRPr>
          </a:p>
        </p:txBody>
      </p:sp>
      <p:pic>
        <p:nvPicPr>
          <p:cNvPr id="1030" name="Picture 6" descr="http://www.proyectosalonhogar.com/images/suen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58833">
            <a:off x="5224517" y="2754706"/>
            <a:ext cx="3168352" cy="38724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2" name="Picture 8" descr="http://www.tarotistas.com/secciones/suenos/img/01suenos_creativ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34123">
            <a:off x="467544" y="2996952"/>
            <a:ext cx="4362450" cy="2914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 descr="suen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0657">
            <a:off x="4897075" y="1438630"/>
            <a:ext cx="4233201" cy="440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395536" y="1340768"/>
            <a:ext cx="4572000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2800" dirty="0" smtClean="0">
                <a:latin typeface="Kristen ITC" pitchFamily="66" charset="0"/>
              </a:rPr>
              <a:t>Durante el dormir el cuerpo duerme pero el psiquismo no. Aún en el estado de reposo, actúan sobre el psiquismo estímulos a los que el psiquismo tiene que reaccionar.</a:t>
            </a:r>
            <a:endParaRPr lang="es-ES" sz="2800" dirty="0">
              <a:latin typeface="Kristen ITC" pitchFamily="66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1412776"/>
            <a:ext cx="7632848" cy="38472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sz="2400" dirty="0" smtClean="0">
                <a:latin typeface="Century Gothic" pitchFamily="34" charset="0"/>
              </a:rPr>
              <a:t> </a:t>
            </a:r>
            <a:r>
              <a:rPr lang="es-ES_tradnl" sz="2000" dirty="0" smtClean="0">
                <a:latin typeface="Century Gothic" pitchFamily="34" charset="0"/>
              </a:rPr>
              <a:t>El sujeto generalmente refiere, en primera instancia, no saber nada acerca del sentido de su sueño.</a:t>
            </a:r>
          </a:p>
          <a:p>
            <a:endParaRPr lang="es-ES_tradnl" sz="2000" dirty="0" smtClean="0"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_tradnl" sz="2000" dirty="0" smtClean="0">
                <a:latin typeface="Century Gothic" pitchFamily="34" charset="0"/>
              </a:rPr>
              <a:t> Estas son las hipótesis freudianas sobre los sueños:</a:t>
            </a:r>
          </a:p>
          <a:p>
            <a:endParaRPr lang="es-ES_tradnl" sz="2000" dirty="0" smtClean="0"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_tradnl" sz="2000" dirty="0" smtClean="0">
                <a:latin typeface="Century Gothic" pitchFamily="34" charset="0"/>
              </a:rPr>
              <a:t>El sueño es un fenómeno psíquico que tiene un sentido.</a:t>
            </a:r>
          </a:p>
          <a:p>
            <a:endParaRPr lang="es-ES_tradnl" sz="2000" dirty="0" smtClean="0"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_tradnl" sz="2000" dirty="0" smtClean="0">
                <a:latin typeface="Century Gothic" pitchFamily="34" charset="0"/>
              </a:rPr>
              <a:t>Se realizan en nosotros hechos psíquicos que conocemos sin saberlo.</a:t>
            </a:r>
          </a:p>
          <a:p>
            <a:endParaRPr lang="es-ES_tradnl" sz="2000" dirty="0" smtClean="0"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_tradnl" sz="2000" dirty="0" smtClean="0">
                <a:latin typeface="Century Gothic" pitchFamily="34" charset="0"/>
              </a:rPr>
              <a:t>El sujeto del sueño posee un conocimiento del mismo, pero un conocimiento que le es, por el momento, inaccesible.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88640"/>
            <a:ext cx="8712968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sz="2800" dirty="0" smtClean="0">
                <a:latin typeface="Kristen ITC" pitchFamily="66" charset="0"/>
              </a:rPr>
              <a:t> </a:t>
            </a:r>
            <a:r>
              <a:rPr lang="es-ES_tradnl" sz="2800" dirty="0" smtClean="0">
                <a:latin typeface="Candara" pitchFamily="34" charset="0"/>
              </a:rPr>
              <a:t>Los elementos que se manifiestan en el sueño son sustitutivos de otros contenidos inconscientes.</a:t>
            </a:r>
          </a:p>
          <a:p>
            <a:endParaRPr lang="es-ES_tradnl" sz="2800" dirty="0" smtClean="0">
              <a:latin typeface="Kristen ITC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s-ES_tradnl" sz="2800" dirty="0" smtClean="0">
                <a:latin typeface="Kristen ITC" pitchFamily="66" charset="0"/>
              </a:rPr>
              <a:t> </a:t>
            </a:r>
            <a:r>
              <a:rPr lang="es-ES_tradnl" sz="2800" dirty="0" smtClean="0">
                <a:latin typeface="Candara" pitchFamily="34" charset="0"/>
              </a:rPr>
              <a:t>Freud distingue entre contenido manifiesto y contenido latente del sueño.</a:t>
            </a:r>
          </a:p>
        </p:txBody>
      </p:sp>
      <p:pic>
        <p:nvPicPr>
          <p:cNvPr id="3" name="Imagen 4" descr="sueno-gee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864305">
            <a:off x="1398887" y="3084249"/>
            <a:ext cx="2645794" cy="334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3" descr="sueños0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41749">
            <a:off x="4871139" y="2648019"/>
            <a:ext cx="3190319" cy="319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908720"/>
            <a:ext cx="8640960" cy="489364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sz="2400" dirty="0" smtClean="0">
                <a:effectLst/>
                <a:latin typeface="Eras Medium ITC" pitchFamily="34" charset="0"/>
                <a:cs typeface="Kartika" pitchFamily="18" charset="0"/>
              </a:rPr>
              <a:t> La labor de interpretación no debe preocuparse por lo absurdo que pueda parecer el contenido manifiesto.</a:t>
            </a:r>
          </a:p>
          <a:p>
            <a:endParaRPr lang="es-ES_tradnl" sz="2400" dirty="0" smtClean="0">
              <a:effectLst/>
              <a:latin typeface="Eras Medium ITC" pitchFamily="34" charset="0"/>
              <a:cs typeface="Kartik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S_tradnl" sz="2400" dirty="0" smtClean="0">
                <a:effectLst/>
                <a:latin typeface="Eras Medium ITC" pitchFamily="34" charset="0"/>
                <a:cs typeface="Kartika" pitchFamily="18" charset="0"/>
              </a:rPr>
              <a:t> La labor debe reducirse a despertar representaciones sustitutivas en derredor de cada elemento del sueño.</a:t>
            </a:r>
          </a:p>
          <a:p>
            <a:endParaRPr lang="es-ES_tradnl" sz="2400" dirty="0" smtClean="0">
              <a:effectLst/>
              <a:latin typeface="Eras Medium ITC" pitchFamily="34" charset="0"/>
              <a:cs typeface="Kartik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S_tradnl" sz="2400" dirty="0" smtClean="0">
                <a:effectLst/>
                <a:latin typeface="Eras Medium ITC" pitchFamily="34" charset="0"/>
                <a:cs typeface="Kartika" pitchFamily="18" charset="0"/>
              </a:rPr>
              <a:t> “Impondremos al sujeto, como regla inviolable, la de no rehusar la comunicación de ninguna idea, aunque la encuentre insignificante, absurda, ajena al sueño o desagradable de comunicar”.</a:t>
            </a:r>
          </a:p>
          <a:p>
            <a:endParaRPr lang="es-ES_tradnl" sz="2400" dirty="0" smtClean="0">
              <a:effectLst/>
              <a:latin typeface="Eras Medium ITC" pitchFamily="34" charset="0"/>
              <a:cs typeface="Kartik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S_tradnl" sz="2400" dirty="0" smtClean="0">
                <a:effectLst/>
                <a:latin typeface="Eras Medium ITC" pitchFamily="34" charset="0"/>
                <a:cs typeface="Kartika" pitchFamily="18" charset="0"/>
              </a:rPr>
              <a:t> Debe esperarse hasta que lo inconsciente oculto surja espontáneamente a partir de las asociaciones del paciente.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87624" y="260648"/>
            <a:ext cx="6480720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_tradnl" sz="2800" dirty="0" smtClean="0">
                <a:latin typeface="Candara" pitchFamily="34" charset="0"/>
              </a:rPr>
              <a:t>La investigación de los sueños toma impulso a partir del análisis de los sueños infantiles.</a:t>
            </a:r>
          </a:p>
        </p:txBody>
      </p:sp>
      <p:pic>
        <p:nvPicPr>
          <p:cNvPr id="3" name="Imagen 3" descr="sueao.jpg"/>
          <p:cNvPicPr>
            <a:picLocks noChangeAspect="1"/>
          </p:cNvPicPr>
          <p:nvPr/>
        </p:nvPicPr>
        <p:blipFill>
          <a:blip r:embed="rId3" cstate="print"/>
          <a:srcRect t="46001"/>
          <a:stretch>
            <a:fillRect/>
          </a:stretch>
        </p:blipFill>
        <p:spPr bwMode="auto">
          <a:xfrm>
            <a:off x="1619672" y="1772816"/>
            <a:ext cx="5944096" cy="2407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Rectángulo"/>
          <p:cNvSpPr/>
          <p:nvPr/>
        </p:nvSpPr>
        <p:spPr>
          <a:xfrm>
            <a:off x="899592" y="4221088"/>
            <a:ext cx="7560840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 2" pitchFamily="-65" charset="2"/>
              <a:buNone/>
            </a:pPr>
            <a:r>
              <a:rPr lang="es-ES_tradnl" sz="2400" dirty="0" smtClean="0">
                <a:latin typeface="Candara" pitchFamily="34" charset="0"/>
                <a:cs typeface="Arial" charset="0"/>
              </a:rPr>
              <a:t>Una niña de tres años había hecho durante el día su primer paseo por el lago, que le pareció corto y rompió en llanto cuando la hicieron desembarcar.    </a:t>
            </a:r>
          </a:p>
          <a:p>
            <a:pPr algn="just">
              <a:buFont typeface="Wingdings 2" pitchFamily="-65" charset="2"/>
              <a:buNone/>
            </a:pPr>
            <a:r>
              <a:rPr lang="es-ES_tradnl" sz="2400" dirty="0" smtClean="0">
                <a:latin typeface="Candara" pitchFamily="34" charset="0"/>
                <a:cs typeface="Arial" charset="0"/>
              </a:rPr>
              <a:t>A la noche sueña que navega por el lago, continuando el paseo interrumpido.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9632" y="980728"/>
            <a:ext cx="6912768" cy="526297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s-ES_tradnl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entaur" pitchFamily="18" charset="0"/>
              </a:rPr>
              <a:t> </a:t>
            </a:r>
            <a:r>
              <a:rPr lang="es-ES_tradnl" sz="2800" dirty="0" smtClean="0">
                <a:effectLst/>
                <a:latin typeface="Centaur" pitchFamily="18" charset="0"/>
              </a:rPr>
              <a:t>En los adultos, por su parte, los deseos que motivan el sueño suelen ser deseos no aceptables para la conciencia. Freud encuentra que esos deseos son generalmente deseos de tipo sexual.</a:t>
            </a:r>
          </a:p>
          <a:p>
            <a:pPr algn="ctr"/>
            <a:endParaRPr lang="es-ES_tradnl" sz="2800" dirty="0" smtClean="0">
              <a:effectLst/>
              <a:latin typeface="Centaur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s-ES_tradnl" sz="2800" dirty="0" smtClean="0">
                <a:effectLst/>
                <a:latin typeface="Centaur" pitchFamily="18" charset="0"/>
              </a:rPr>
              <a:t> Estos deseos "incómodos" para la conciencia son reprimidos. No son eliminados sino desterrados a lo inconsciente.</a:t>
            </a:r>
          </a:p>
          <a:p>
            <a:pPr algn="ctr">
              <a:buFont typeface="Arial" pitchFamily="34" charset="0"/>
              <a:buChar char="•"/>
            </a:pPr>
            <a:r>
              <a:rPr lang="es-ES_tradnl" sz="2800" dirty="0" smtClean="0">
                <a:effectLst/>
                <a:latin typeface="Centaur" pitchFamily="18" charset="0"/>
              </a:rPr>
              <a:t> El sueño es, entonces, resultado de una elaboración psíquica, una formación de compromiso entre lo reprimido que intenta emerger y la censura que se lo impide.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87824" y="620688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Lucida Handwriting" pitchFamily="66" charset="0"/>
              </a:rPr>
              <a:t>Los síntomas</a:t>
            </a:r>
            <a:endParaRPr lang="es-ES" sz="5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Lucida Handwriting" pitchFamily="66" charset="0"/>
            </a:endParaRPr>
          </a:p>
        </p:txBody>
      </p:sp>
      <p:pic>
        <p:nvPicPr>
          <p:cNvPr id="1026" name="Picture 2" descr="http://4.bp.blogspot.com/-jzPXfAyjHuk/TdfUh4DHIRI/AAAAAAAAAEw/9qIC69xKX3s/s1600/sintom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49442">
            <a:off x="189753" y="2958009"/>
            <a:ext cx="5126634" cy="3240360"/>
          </a:xfrm>
          <a:prstGeom prst="rect">
            <a:avLst/>
          </a:prstGeom>
          <a:noFill/>
        </p:spPr>
      </p:pic>
      <p:pic>
        <p:nvPicPr>
          <p:cNvPr id="1028" name="Picture 4" descr="http://lh6.ggpht.com/_d3aFbhG5ayc/TWFFoPdQ3XI/AAAAAAAADJo/QcgtvIuB7vY/PsicoanlisisPaulBurton_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8975">
            <a:off x="4703904" y="2029742"/>
            <a:ext cx="4198218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11760" y="548680"/>
            <a:ext cx="547260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s-MX" sz="2800" b="1" dirty="0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Century Gothic" pitchFamily="34" charset="0"/>
              </a:rPr>
              <a:t>Biografía</a:t>
            </a:r>
          </a:p>
          <a:p>
            <a:pPr algn="ctr"/>
            <a:endParaRPr lang="es-MX" sz="2800" b="1" dirty="0" smtClean="0">
              <a:effectLst>
                <a:glow rad="101600">
                  <a:srgbClr val="0070C0">
                    <a:alpha val="60000"/>
                  </a:srgbClr>
                </a:glow>
              </a:effectLst>
              <a:latin typeface="Century Gothic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s-MX" sz="2800" b="1" dirty="0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Century Gothic" pitchFamily="34" charset="0"/>
              </a:rPr>
              <a:t>Actos fallidos</a:t>
            </a:r>
          </a:p>
          <a:p>
            <a:pPr algn="ctr"/>
            <a:endParaRPr lang="es-MX" sz="2800" b="1" dirty="0" smtClean="0">
              <a:effectLst>
                <a:glow rad="101600">
                  <a:srgbClr val="0070C0">
                    <a:alpha val="60000"/>
                  </a:srgbClr>
                </a:glow>
              </a:effectLst>
              <a:latin typeface="Century Gothic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s-MX" sz="2800" b="1" dirty="0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Century Gothic" pitchFamily="34" charset="0"/>
              </a:rPr>
              <a:t>Sueños</a:t>
            </a:r>
          </a:p>
          <a:p>
            <a:pPr algn="ctr"/>
            <a:r>
              <a:rPr lang="es-MX" sz="2800" b="1" dirty="0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Century Gothic" pitchFamily="34" charset="0"/>
              </a:rPr>
              <a:t> </a:t>
            </a:r>
          </a:p>
          <a:p>
            <a:pPr algn="ctr">
              <a:buFont typeface="Arial" pitchFamily="34" charset="0"/>
              <a:buChar char="•"/>
            </a:pPr>
            <a:r>
              <a:rPr lang="es-MX" sz="2800" b="1" dirty="0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Century Gothic" pitchFamily="34" charset="0"/>
              </a:rPr>
              <a:t>Síntomas</a:t>
            </a:r>
          </a:p>
          <a:p>
            <a:pPr algn="ctr"/>
            <a:endParaRPr lang="es-MX" sz="2800" b="1" dirty="0" smtClean="0">
              <a:effectLst>
                <a:glow rad="101600">
                  <a:srgbClr val="0070C0">
                    <a:alpha val="60000"/>
                  </a:srgbClr>
                </a:glow>
              </a:effectLst>
              <a:latin typeface="Century Gothic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s-MX" sz="2800" b="1" dirty="0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Century Gothic" pitchFamily="34" charset="0"/>
              </a:rPr>
              <a:t>Sexualidad infantil</a:t>
            </a:r>
          </a:p>
          <a:p>
            <a:pPr algn="ctr"/>
            <a:endParaRPr lang="es-MX" sz="2800" b="1" dirty="0" smtClean="0">
              <a:effectLst>
                <a:glow rad="101600">
                  <a:srgbClr val="0070C0">
                    <a:alpha val="60000"/>
                  </a:srgbClr>
                </a:glow>
              </a:effectLst>
              <a:latin typeface="Century Gothic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s-MX" sz="2800" b="1" dirty="0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Century Gothic" pitchFamily="34" charset="0"/>
              </a:rPr>
              <a:t>Complejo de Edipo</a:t>
            </a:r>
          </a:p>
          <a:p>
            <a:pPr algn="ctr"/>
            <a:endParaRPr lang="es-MX" sz="2800" b="1" dirty="0" smtClean="0">
              <a:effectLst>
                <a:glow rad="101600">
                  <a:srgbClr val="0070C0">
                    <a:alpha val="60000"/>
                  </a:srgbClr>
                </a:glow>
              </a:effectLst>
              <a:latin typeface="Century Gothic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s-MX" sz="2800" b="1" dirty="0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Century Gothic" pitchFamily="34" charset="0"/>
              </a:rPr>
              <a:t>Tópicas</a:t>
            </a:r>
            <a:endParaRPr lang="es-ES" sz="2800" b="1" dirty="0">
              <a:effectLst>
                <a:glow rad="101600">
                  <a:srgbClr val="0070C0">
                    <a:alpha val="60000"/>
                  </a:srgbClr>
                </a:glo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g.fotocommunity.com/Retratos/Autoretratos/Pensando-a21112740.jpg"/>
          <p:cNvPicPr>
            <a:picLocks noChangeAspect="1" noChangeArrowheads="1"/>
          </p:cNvPicPr>
          <p:nvPr/>
        </p:nvPicPr>
        <p:blipFill>
          <a:blip r:embed="rId3" cstate="print"/>
          <a:srcRect l="6798" b="9355"/>
          <a:stretch>
            <a:fillRect/>
          </a:stretch>
        </p:blipFill>
        <p:spPr bwMode="auto">
          <a:xfrm>
            <a:off x="3635896" y="2060848"/>
            <a:ext cx="5275022" cy="2952328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2627784" y="332656"/>
            <a:ext cx="565212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2400" dirty="0" smtClean="0">
                <a:latin typeface="Candara" pitchFamily="34" charset="0"/>
              </a:rPr>
              <a:t>Ya desde su colaboración con </a:t>
            </a:r>
            <a:r>
              <a:rPr lang="es-MX" sz="2400" dirty="0" err="1" smtClean="0">
                <a:latin typeface="Candara" pitchFamily="34" charset="0"/>
              </a:rPr>
              <a:t>Charcot</a:t>
            </a:r>
            <a:r>
              <a:rPr lang="es-MX" sz="2400" dirty="0" smtClean="0">
                <a:latin typeface="Candara" pitchFamily="34" charset="0"/>
              </a:rPr>
              <a:t>, Freud se interesa por pacientes que presentan síntomas que no tienen ningún tipo de justificación orgánica.</a:t>
            </a:r>
            <a:endParaRPr lang="es-ES" sz="2400" dirty="0">
              <a:latin typeface="Candara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4149080"/>
            <a:ext cx="5256584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2400" dirty="0" smtClean="0">
                <a:latin typeface="Candara" pitchFamily="34" charset="0"/>
              </a:rPr>
              <a:t>Por ejemplo, un sujeto que presenta una parálisis en una mano sin ningún tipo de daño anatómico. Los médicos lo revisaron, le hicieron todos los estudios y el hombre estaba perfecto, pero no podía mover la mano.</a:t>
            </a:r>
            <a:endParaRPr lang="es-ES" sz="2400" dirty="0">
              <a:latin typeface="Candara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47664" y="764704"/>
            <a:ext cx="7344816" cy="30469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Eras Demi ITC" pitchFamily="34" charset="0"/>
              </a:rPr>
              <a:t>En estos casos, Freud relaciona la formación del síntoma con un retorno de lo reprimido. Freud descubre que la inmovilidad de la mano guarda relación simbólica con el "haber tocado o deseado tocar algo que no permitido". Es decir, que el síntoma se desarrollaba en base a un significado que era desconocida para el sujeto; un significado inconsciente.</a:t>
            </a:r>
            <a:endParaRPr lang="es-ES" sz="24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Eras Demi ITC" pitchFamily="34" charset="0"/>
            </a:endParaRPr>
          </a:p>
        </p:txBody>
      </p:sp>
      <p:pic>
        <p:nvPicPr>
          <p:cNvPr id="61442" name="Picture 2" descr="http://1.bp.blogspot.com/_DJWIjcBTmvY/TTfTG3W824I/AAAAAAAAAls/0gwKzmp-piI/s1600/man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861048"/>
            <a:ext cx="3960440" cy="27960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260648"/>
            <a:ext cx="8208912" cy="19389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2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Freud se vincula con Joseph Breuer, otro médico que estaba interesado en este tipo de casos. Breuer había tratado mediante hipnosis a una mujer joven (Anna O.) que presentaba un cuadro de histeria. En trance hipnótico, se la incitaba a expresarse verbalmente, obteniendo como resultado la comunicación de fantasías y deseos que en el estado de vigilia la mujer ignoraba.</a:t>
            </a:r>
            <a:endParaRPr lang="es-ES" sz="20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Candara" pitchFamily="34" charset="0"/>
            </a:endParaRPr>
          </a:p>
        </p:txBody>
      </p:sp>
      <p:pic>
        <p:nvPicPr>
          <p:cNvPr id="62466" name="Picture 2" descr="http://www.hechizosdeamor.info/image/hipno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348880"/>
            <a:ext cx="6552728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i de Adán Castillo "/>
          <p:cNvPicPr>
            <a:picLocks noChangeAspect="1" noChangeArrowheads="1"/>
          </p:cNvPicPr>
          <p:nvPr/>
        </p:nvPicPr>
        <p:blipFill>
          <a:blip r:embed="rId3" cstate="print"/>
          <a:srcRect l="12857" t="3922"/>
          <a:stretch>
            <a:fillRect/>
          </a:stretch>
        </p:blipFill>
        <p:spPr bwMode="auto">
          <a:xfrm>
            <a:off x="3779912" y="980728"/>
            <a:ext cx="5112568" cy="4032448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 rot="20960187">
            <a:off x="628390" y="2226470"/>
            <a:ext cx="5256584" cy="37856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2400" dirty="0" smtClean="0">
                <a:latin typeface="Candara" pitchFamily="34" charset="0"/>
              </a:rPr>
              <a:t>Freud postula que la enfermedad psíquica debe su génesis a un conflicto entre fuerzas psíquicas que se oponen. El síntoma surge de ese choque de un impulso psíquico (Freud lo llamará pulsión) inaceptable para el sujeto que demanda satisfacción y otro agente psíquico también que se le opone. El síntoma surge como una formación de compromiso.</a:t>
            </a:r>
            <a:endParaRPr lang="es-ES" sz="2400" dirty="0">
              <a:latin typeface="Candar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 descr="C:\Documents and Settings\hp-wal-mart\Mis documentos\Downloads\Etica_y_Psicoanalisis_Diseño_AV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2283">
            <a:off x="4932040" y="2924944"/>
            <a:ext cx="3606800" cy="3695700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4788024" y="260648"/>
            <a:ext cx="4032448" cy="31085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2800" dirty="0" smtClean="0">
                <a:latin typeface="Candara" pitchFamily="34" charset="0"/>
              </a:rPr>
              <a:t>Existen en nuestro psiquismo impulsos que por entrar en conflicto con la moral tienen obstruido el acceso a la conciencia. Estos impulsos son reprimidos. </a:t>
            </a:r>
            <a:endParaRPr lang="es-ES" sz="2800" dirty="0">
              <a:latin typeface="Candara" pitchFamily="34" charset="0"/>
            </a:endParaRPr>
          </a:p>
        </p:txBody>
      </p:sp>
      <p:pic>
        <p:nvPicPr>
          <p:cNvPr id="64514" name="Picture 2" descr="http://1.bp.blogspot.com/_m7Dp0bvSsBY/TB8F2VmSlVI/AAAAAAAAAI0/XYGbmkUZ5OQ/s1600/impuls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38961">
            <a:off x="349462" y="646623"/>
            <a:ext cx="4283490" cy="428349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332656"/>
            <a:ext cx="6840760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40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Lucida Handwriting" pitchFamily="66" charset="0"/>
              </a:rPr>
              <a:t>Sexualidad en la infancia</a:t>
            </a:r>
            <a:endParaRPr lang="es-ES" sz="40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Lucida Handwriting" pitchFamily="66" charset="0"/>
            </a:endParaRPr>
          </a:p>
        </p:txBody>
      </p:sp>
      <p:pic>
        <p:nvPicPr>
          <p:cNvPr id="3" name="Picture 4" descr="http://2.bp.blogspot.com/_xorhxBaztw8/TJF2P6AbLQI/AAAAAAAAABM/k6xp_opYT5A/s1600/en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975427"/>
            <a:ext cx="4248472" cy="488257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_xorhxBaztw8/TJF0nuhoU_I/AAAAAAAAABE/2wFX-IWd9L0/s200/edusexualidad1.png"/>
          <p:cNvPicPr>
            <a:picLocks noChangeAspect="1" noChangeArrowheads="1"/>
          </p:cNvPicPr>
          <p:nvPr/>
        </p:nvPicPr>
        <p:blipFill>
          <a:blip r:embed="rId3" cstate="print"/>
          <a:srcRect l="12904" r="12904"/>
          <a:stretch>
            <a:fillRect/>
          </a:stretch>
        </p:blipFill>
        <p:spPr bwMode="auto">
          <a:xfrm>
            <a:off x="611560" y="692696"/>
            <a:ext cx="6026051" cy="2808312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1403648" y="4221088"/>
            <a:ext cx="7488832" cy="22467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_tradnl" sz="2800" dirty="0" smtClean="0">
                <a:latin typeface="Candara" pitchFamily="34" charset="0"/>
              </a:rPr>
              <a:t>Máxime en aquella época, consideraba a la sexualidad como un fenómeno, inexistente en la niñez, que emerge recién en la pubertad cuando los órganos genitales alcanzan su pleno desarrollo.</a:t>
            </a:r>
            <a:endParaRPr lang="es-ES" sz="2800" dirty="0">
              <a:latin typeface="Candara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67744" y="1916832"/>
            <a:ext cx="5580112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40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Freud asocia lo sexual con el placer. Encuentra que no son los órganos genitales las únicas partes del cuerpo donde se puede hallar placer. </a:t>
            </a:r>
            <a:endParaRPr lang="es-ES" sz="40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paraelbebe.net/wp-content/uploads/2008/03/calost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88826">
            <a:off x="827584" y="260648"/>
            <a:ext cx="3672408" cy="4153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Rectángulo"/>
          <p:cNvSpPr/>
          <p:nvPr/>
        </p:nvSpPr>
        <p:spPr>
          <a:xfrm>
            <a:off x="4067944" y="458112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3200" dirty="0" smtClean="0">
                <a:latin typeface="Candara" pitchFamily="34" charset="0"/>
              </a:rPr>
              <a:t>EL CHUPETEO.</a:t>
            </a:r>
          </a:p>
          <a:p>
            <a:pPr algn="ctr"/>
            <a:r>
              <a:rPr lang="es-ES_tradnl" sz="3200" dirty="0" smtClean="0">
                <a:latin typeface="Candara" pitchFamily="34" charset="0"/>
              </a:rPr>
              <a:t>el primer acto placentero de la vida</a:t>
            </a:r>
            <a:endParaRPr lang="es-ES" sz="3200" dirty="0"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Marcos Tinajero\Mis documentos\Miis iimaaGeenness\etapas-del-ni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3456384" cy="3960440"/>
          </a:xfrm>
          <a:prstGeom prst="rect">
            <a:avLst/>
          </a:prstGeom>
          <a:noFill/>
        </p:spPr>
      </p:pic>
      <p:pic>
        <p:nvPicPr>
          <p:cNvPr id="3" name="Picture 3" descr="C:\Documents and Settings\Marcos Tinajero\Mis documentos\Miis iimaaGeenness\Image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88640"/>
            <a:ext cx="3744416" cy="4104456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4139952" y="443711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800" dirty="0" smtClean="0">
                <a:latin typeface="Candara" pitchFamily="34" charset="0"/>
              </a:rPr>
              <a:t>ETAPA ANAL.</a:t>
            </a:r>
          </a:p>
          <a:p>
            <a:pPr algn="ctr"/>
            <a:r>
              <a:rPr lang="es-ES_tradnl" sz="2800" dirty="0" smtClean="0">
                <a:latin typeface="Candara" pitchFamily="34" charset="0"/>
              </a:rPr>
              <a:t>El niño no tarda en descubrir sensaciones placenteras relacionadas con la defecación</a:t>
            </a:r>
            <a:endParaRPr lang="es-ES" sz="2800" dirty="0">
              <a:latin typeface="Candara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03648" y="332656"/>
            <a:ext cx="684076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adley Hand ITC" pitchFamily="66" charset="0"/>
              </a:rPr>
              <a:t>Sigmund Freud (1856-1939) </a:t>
            </a:r>
            <a:endParaRPr lang="es-E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radley Hand ITC" pitchFamily="66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3528" y="1556792"/>
            <a:ext cx="5112568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rgbClr val="FF99CC"/>
              </a:buClr>
              <a:buFont typeface="Arial" pitchFamily="34" charset="0"/>
              <a:buChar char="•"/>
            </a:pPr>
            <a:r>
              <a:rPr lang="es-MX" sz="2400" dirty="0" smtClean="0">
                <a:latin typeface="Candara" pitchFamily="34" charset="0"/>
              </a:rPr>
              <a:t> Nació en Moravia. Estudió Biología y </a:t>
            </a:r>
          </a:p>
          <a:p>
            <a:pPr algn="just">
              <a:buNone/>
            </a:pPr>
            <a:r>
              <a:rPr lang="es-MX" sz="2400" dirty="0" smtClean="0">
                <a:latin typeface="Candara" pitchFamily="34" charset="0"/>
              </a:rPr>
              <a:t>     Medicina, especializándose en </a:t>
            </a:r>
          </a:p>
          <a:p>
            <a:pPr algn="just">
              <a:buNone/>
            </a:pPr>
            <a:r>
              <a:rPr lang="es-MX" sz="2400" dirty="0" smtClean="0">
                <a:latin typeface="Candara" pitchFamily="34" charset="0"/>
              </a:rPr>
              <a:t>     Neurología.</a:t>
            </a:r>
          </a:p>
          <a:p>
            <a:pPr algn="just">
              <a:buClr>
                <a:srgbClr val="FF99CC"/>
              </a:buClr>
              <a:buFont typeface="Arial" pitchFamily="34" charset="0"/>
              <a:buChar char="•"/>
            </a:pPr>
            <a:r>
              <a:rPr lang="es-MX" sz="2400" dirty="0" smtClean="0">
                <a:latin typeface="Candara" pitchFamily="34" charset="0"/>
              </a:rPr>
              <a:t>  En 1885 viaja a París para completar sus </a:t>
            </a:r>
          </a:p>
          <a:p>
            <a:pPr algn="just">
              <a:buNone/>
            </a:pPr>
            <a:r>
              <a:rPr lang="es-MX" sz="2400" dirty="0" smtClean="0">
                <a:latin typeface="Candara" pitchFamily="34" charset="0"/>
              </a:rPr>
              <a:t>    estudios.</a:t>
            </a:r>
          </a:p>
          <a:p>
            <a:pPr algn="just">
              <a:buClr>
                <a:srgbClr val="FF99CC"/>
              </a:buClr>
              <a:buFont typeface="Arial" pitchFamily="34" charset="0"/>
              <a:buChar char="•"/>
            </a:pPr>
            <a:r>
              <a:rPr lang="es-MX" sz="2400" dirty="0" smtClean="0">
                <a:latin typeface="Candara" pitchFamily="34" charset="0"/>
              </a:rPr>
              <a:t>  Charcot pensaba que algunas enfermedades mentales no tenían una causa orgánica sino psicológica, y se mostraba interesado en la utilización de la hipnosis como método terapéutico.</a:t>
            </a:r>
          </a:p>
        </p:txBody>
      </p:sp>
      <p:pic>
        <p:nvPicPr>
          <p:cNvPr id="4" name="3 Imagen" descr="Sigmund Freu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628800"/>
            <a:ext cx="316835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quelia.es/files/2008/10/sexualid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32656"/>
            <a:ext cx="6624736" cy="3753992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1403648" y="4437112"/>
            <a:ext cx="7344816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_tradnl" sz="2400" dirty="0" smtClean="0">
                <a:latin typeface="Candara" pitchFamily="34" charset="0"/>
              </a:rPr>
              <a:t>En los primeros años el niño ya ha encontrado muchas formas de obtener placer y las ejercita sin reparos, ya que los "diques anímicos" contra las extralimitaciones sexuales (el pudor, la repugnancia, la moral) no están desarrolladas aún.</a:t>
            </a:r>
            <a:endParaRPr lang="es-ES" sz="2400" dirty="0">
              <a:latin typeface="Candar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19672" y="476672"/>
            <a:ext cx="6048672" cy="172354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44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Lucida Handwriting" pitchFamily="66" charset="0"/>
              </a:rPr>
              <a:t>El complejo de Edipo </a:t>
            </a:r>
            <a:r>
              <a:rPr lang="es-MX" dirty="0" smtClean="0"/>
              <a:t/>
            </a:r>
            <a:br>
              <a:rPr lang="es-MX" dirty="0" smtClean="0"/>
            </a:br>
            <a:endParaRPr lang="es-E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92896"/>
            <a:ext cx="4752528" cy="345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1196752"/>
            <a:ext cx="8604448" cy="48320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_tradnl" sz="2800" dirty="0" smtClean="0">
                <a:latin typeface="Candara" pitchFamily="34" charset="0"/>
              </a:rPr>
              <a:t>Freud toma el nombre de la tragedia griega de Sófocles "Edipo Rey", personaje mitológico que, sin saberlo, termina matando a su padre y casándose con su madre.</a:t>
            </a:r>
          </a:p>
          <a:p>
            <a:endParaRPr lang="es-ES_tradnl" sz="2800" dirty="0" smtClean="0">
              <a:latin typeface="Candar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s-ES_tradnl" sz="2800" dirty="0" smtClean="0">
                <a:latin typeface="Candara" pitchFamily="34" charset="0"/>
              </a:rPr>
              <a:t>Freud observa huellas del Edipo en la búsqueda, por parte de algunos hombres, de mujeres con características similares a la madre.</a:t>
            </a:r>
          </a:p>
          <a:p>
            <a:endParaRPr lang="es-ES_tradnl" sz="2800" dirty="0" smtClean="0">
              <a:latin typeface="Candar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s-ES_tradnl" sz="2800" dirty="0" smtClean="0">
                <a:latin typeface="Candara" pitchFamily="34" charset="0"/>
              </a:rPr>
              <a:t>La elección de objeto amoroso obedece a razones inconscientes que datan de la primera infancia.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23728" y="620688"/>
            <a:ext cx="554461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6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Lucida Handwriting" pitchFamily="66" charset="0"/>
              </a:rPr>
              <a:t>TÓPICAS</a:t>
            </a:r>
            <a:endParaRPr lang="es-ES" sz="60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Lucida Handwriting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8880"/>
            <a:ext cx="6490625" cy="39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548680"/>
            <a:ext cx="7704856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Primera Tópica del Aparato Psíquico 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71600" y="2564904"/>
            <a:ext cx="7416824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_tradnl" dirty="0" smtClean="0"/>
              <a:t> </a:t>
            </a:r>
            <a:r>
              <a:rPr lang="es-ES_tradnl" sz="2400" dirty="0" smtClean="0">
                <a:latin typeface="Candara" pitchFamily="34" charset="0"/>
              </a:rPr>
              <a:t>En 1915, Freud propone la presencia de tres instancias psíquicas: </a:t>
            </a:r>
          </a:p>
          <a:p>
            <a:endParaRPr lang="es-ES_tradnl" sz="2400" dirty="0" smtClean="0">
              <a:latin typeface="Candar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_tradnl" sz="2400" dirty="0" smtClean="0"/>
              <a:t> </a:t>
            </a:r>
            <a:r>
              <a:rPr lang="es-ES_tradnl" sz="2400" dirty="0" smtClean="0">
                <a:latin typeface="Candara" pitchFamily="34" charset="0"/>
              </a:rPr>
              <a:t>Sistema Consciente </a:t>
            </a:r>
            <a:endParaRPr lang="es-MX" sz="2400" dirty="0" smtClean="0">
              <a:latin typeface="Candar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_tradnl" sz="2400" dirty="0" smtClean="0">
                <a:latin typeface="Candara" pitchFamily="34" charset="0"/>
              </a:rPr>
              <a:t> Sistema Preconsciente </a:t>
            </a:r>
            <a:endParaRPr lang="es-MX" sz="2400" dirty="0" smtClean="0">
              <a:latin typeface="Candar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_tradnl" sz="2400" dirty="0" smtClean="0">
                <a:latin typeface="Candara" pitchFamily="34" charset="0"/>
              </a:rPr>
              <a:t> Sistema Inconsciente </a:t>
            </a:r>
            <a:endParaRPr lang="es-MX" sz="2400" dirty="0" smtClean="0">
              <a:latin typeface="Candara" pitchFamily="34" charset="0"/>
            </a:endParaRPr>
          </a:p>
          <a:p>
            <a:endParaRPr lang="es-MX" sz="2400" dirty="0">
              <a:latin typeface="Candar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9632" y="764704"/>
            <a:ext cx="6904454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MX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SISTEMA CONSCIENTE</a:t>
            </a:r>
            <a:endParaRPr lang="es-ES" sz="4800" b="1" dirty="0">
              <a:latin typeface="Bradley Hand ITC" pitchFamily="66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27584" y="1844824"/>
            <a:ext cx="7632848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_tradnl" sz="2400" dirty="0" smtClean="0">
                <a:latin typeface="Candara" pitchFamily="34" charset="0"/>
              </a:rPr>
              <a:t>Freud no se esfuerza demasiado por caracterizar la conciencia, dado que la adecua a lo que los filósofos y el mismísimo "saber popular" consideran al respecto. </a:t>
            </a:r>
            <a:r>
              <a:rPr lang="es-ES_tradnl" sz="2400" i="1" dirty="0" smtClean="0">
                <a:latin typeface="Candara" pitchFamily="34" charset="0"/>
              </a:rPr>
              <a:t>"Cuando se habla de conciencia, todo el mundo sabe inmediatamente, por experiencia, de qué se trata."</a:t>
            </a:r>
            <a:r>
              <a:rPr lang="es-ES_tradnl" sz="2400" dirty="0" smtClean="0">
                <a:latin typeface="Candara" pitchFamily="34" charset="0"/>
              </a:rPr>
              <a:t> </a:t>
            </a:r>
            <a:endParaRPr lang="es-ES" sz="2400" dirty="0">
              <a:latin typeface="Candar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83568" y="3933056"/>
            <a:ext cx="8064896" cy="23083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_tradnl" sz="2400" dirty="0" smtClean="0">
                <a:latin typeface="Candara" pitchFamily="34" charset="0"/>
              </a:rPr>
              <a:t>La conciencia está asociada a la percepción y cumple una función selectiva, recibiendo y filtrando los estímulos provenientes tanto del mundo exterior como del interior. De toda la información que se ofrece a nuestra percepción, somos conscientes momentáneamente de ciertos elementos y de otros no. </a:t>
            </a:r>
            <a:endParaRPr lang="es-MX" sz="2400" dirty="0">
              <a:latin typeface="Candara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620688"/>
            <a:ext cx="7056784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SISTEMA PRECONSCIENTE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63688" y="2492896"/>
            <a:ext cx="5670376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3200" dirty="0" smtClean="0">
                <a:latin typeface="Candara" pitchFamily="34" charset="0"/>
              </a:rPr>
              <a:t>Es una instancia cuyos contenidos no están en la conciencia pero son susceptibles de acceder a ella.</a:t>
            </a:r>
            <a:endParaRPr lang="es-MX" sz="3200" dirty="0"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19672" y="404664"/>
            <a:ext cx="630493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SISTEMA INCONSCIENTE</a:t>
            </a:r>
            <a:endParaRPr lang="es-ES" sz="4000" dirty="0">
              <a:latin typeface="Bradley Hand ITC" pitchFamily="66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99592" y="1412777"/>
            <a:ext cx="7776864" cy="40934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es-ES_tradnl" dirty="0" smtClean="0"/>
              <a:t> </a:t>
            </a:r>
            <a:r>
              <a:rPr lang="es-ES_tradnl" sz="2000" b="1" dirty="0" smtClean="0">
                <a:latin typeface="Candara" pitchFamily="34" charset="0"/>
              </a:rPr>
              <a:t>Constituye el gran descubrimiento freudiano. </a:t>
            </a:r>
          </a:p>
          <a:p>
            <a:pPr lvl="0"/>
            <a:endParaRPr lang="es-ES_tradnl" sz="2000" b="1" dirty="0" smtClean="0">
              <a:latin typeface="Candara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s-ES_tradnl" sz="2000" b="1" dirty="0" smtClean="0">
                <a:latin typeface="Candara" pitchFamily="34" charset="0"/>
              </a:rPr>
              <a:t> El inconsciente es un sistema psíquico cuyos contenidos no tienen acceso a la conciencia, al menos no fácilmente, porque han sido reprimidos y encuentran una resistencia cada vez que intentan acceder a la conciencia.</a:t>
            </a:r>
          </a:p>
          <a:p>
            <a:pPr lvl="0"/>
            <a:r>
              <a:rPr lang="es-ES_tradnl" sz="2000" b="1" dirty="0" smtClean="0">
                <a:latin typeface="Candara" pitchFamily="34" charset="0"/>
              </a:rPr>
              <a:t> </a:t>
            </a:r>
          </a:p>
          <a:p>
            <a:pPr lvl="0">
              <a:buFont typeface="Wingdings" pitchFamily="2" charset="2"/>
              <a:buChar char="v"/>
            </a:pPr>
            <a:r>
              <a:rPr lang="es-ES_tradnl" sz="2000" b="1" dirty="0" smtClean="0">
                <a:latin typeface="Candara" pitchFamily="34" charset="0"/>
              </a:rPr>
              <a:t> Estos contenidos inconscientes son representantes de las pulsiones que tienen vedado el acceso al sistema preconsciente – consciente.</a:t>
            </a:r>
          </a:p>
          <a:p>
            <a:pPr lvl="0"/>
            <a:endParaRPr lang="es-ES_tradnl" sz="2000" b="1" dirty="0" smtClean="0">
              <a:latin typeface="Candara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s-ES_tradnl" sz="2000" b="1" dirty="0" smtClean="0">
                <a:latin typeface="Candara" pitchFamily="34" charset="0"/>
              </a:rPr>
              <a:t> Lo que intenta el psicoanálisis es hacer consciente lo inconsciente a partir de la palabra mediante el ya descripto método de "asociación libre" y la interpretación. </a:t>
            </a:r>
            <a:endParaRPr lang="es-MX" sz="2000" b="1" dirty="0">
              <a:latin typeface="Candara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71600" y="2276872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_tradnl" dirty="0" smtClean="0"/>
              <a:t> </a:t>
            </a:r>
            <a:r>
              <a:rPr lang="es-ES_tradnl" sz="2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Eras Demi ITC" pitchFamily="34" charset="0"/>
              </a:rPr>
              <a:t>Se utiliza el término "tópica" para indicar que estos sistemas son "lugares virtuales", es decir, producto de una conceptualización espacial que carece de cualquier tipo de vinculación anatómica.</a:t>
            </a:r>
          </a:p>
          <a:p>
            <a:endParaRPr lang="es-ES_tradnl" sz="2400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Eras Demi IT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s-ES_tradnl" sz="2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Eras Demi ITC" pitchFamily="34" charset="0"/>
              </a:rPr>
              <a:t> El inconsciente no está ubicado en ninguna parte de nuestra fisiología; es un espacio virtual. </a:t>
            </a:r>
            <a:endParaRPr lang="es-MX" sz="24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Eras Demi ITC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71600" y="1268760"/>
            <a:ext cx="6750566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_tradn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Segunda Tópica Freudiana </a:t>
            </a:r>
            <a:endParaRPr lang="es-ES" sz="4400" dirty="0">
              <a:latin typeface="Bradley Hand ITC" pitchFamily="66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123728" y="2852936"/>
            <a:ext cx="5760640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_tradnl" sz="2000" dirty="0" smtClean="0"/>
              <a:t> </a:t>
            </a:r>
            <a:r>
              <a:rPr lang="es-ES_tradnl" sz="2400" dirty="0" smtClean="0">
                <a:latin typeface="Candara" pitchFamily="34" charset="0"/>
              </a:rPr>
              <a:t>En 1923, en su obra "El Yo y el Ello", Freud expone su segunda hipótesis estructural acerca del psiquismo, en la cual presenta también tres instancias: </a:t>
            </a:r>
            <a:endParaRPr lang="es-MX" sz="2400" dirty="0" smtClean="0">
              <a:latin typeface="Candara" pitchFamily="34" charset="0"/>
            </a:endParaRPr>
          </a:p>
          <a:p>
            <a:pPr lvl="1"/>
            <a:r>
              <a:rPr lang="es-ES_tradnl" sz="2400" dirty="0" smtClean="0">
                <a:latin typeface="Candara" pitchFamily="34" charset="0"/>
              </a:rPr>
              <a:t>El Ello </a:t>
            </a:r>
            <a:endParaRPr lang="es-MX" sz="2400" dirty="0" smtClean="0">
              <a:latin typeface="Candara" pitchFamily="34" charset="0"/>
            </a:endParaRPr>
          </a:p>
          <a:p>
            <a:pPr lvl="1"/>
            <a:r>
              <a:rPr lang="es-ES_tradnl" sz="2400" dirty="0" smtClean="0">
                <a:latin typeface="Candara" pitchFamily="34" charset="0"/>
              </a:rPr>
              <a:t>El Súper-Yo </a:t>
            </a:r>
            <a:endParaRPr lang="es-MX" sz="2400" dirty="0" smtClean="0">
              <a:latin typeface="Candara" pitchFamily="34" charset="0"/>
            </a:endParaRPr>
          </a:p>
          <a:p>
            <a:pPr lvl="1"/>
            <a:r>
              <a:rPr lang="es-ES_tradnl" sz="2400" dirty="0" smtClean="0">
                <a:latin typeface="Candara" pitchFamily="34" charset="0"/>
              </a:rPr>
              <a:t>El Yo </a:t>
            </a:r>
            <a:endParaRPr lang="es-MX" sz="2400" dirty="0">
              <a:latin typeface="Candar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1196752"/>
            <a:ext cx="8208912" cy="44012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s-MX" dirty="0" smtClean="0"/>
              <a:t> </a:t>
            </a:r>
            <a:r>
              <a:rPr lang="es-MX" sz="2800" dirty="0" smtClean="0">
                <a:latin typeface="Candara" pitchFamily="34" charset="0"/>
              </a:rPr>
              <a:t>Experiencias llevan a Freud a postular la existencia de motivaciones que dirigen nuestros actos pese a ser desconocidas para nosotros.</a:t>
            </a:r>
          </a:p>
          <a:p>
            <a:pPr algn="just">
              <a:buClr>
                <a:schemeClr val="tx1"/>
              </a:buClr>
            </a:pPr>
            <a:endParaRPr lang="es-MX" sz="2800" dirty="0" smtClean="0">
              <a:latin typeface="Candar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MX" sz="2800" dirty="0" smtClean="0">
                <a:latin typeface="Candara" pitchFamily="34" charset="0"/>
              </a:rPr>
              <a:t> Freud afirma que existe un pensamiento y una voluntad inconsciente.</a:t>
            </a:r>
          </a:p>
          <a:p>
            <a:pPr algn="just"/>
            <a:endParaRPr lang="es-MX" sz="2800" dirty="0" smtClean="0">
              <a:latin typeface="Candar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MX" sz="2800" dirty="0" smtClean="0">
                <a:latin typeface="Candara" pitchFamily="34" charset="0"/>
              </a:rPr>
              <a:t> Freud presta atención a otros fenómenos que nunca antes habían sido considerados dignos de ser estudiados científicamente.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9632" y="836712"/>
            <a:ext cx="3457998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EL  ELLO</a:t>
            </a:r>
            <a:endParaRPr lang="es-ES" sz="6000" dirty="0">
              <a:latin typeface="Bradley Hand ITC" pitchFamily="66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403648" y="2276872"/>
            <a:ext cx="6768752" cy="3046988"/>
          </a:xfrm>
          <a:prstGeom prst="rect">
            <a:avLst/>
          </a:prstGeom>
          <a:solidFill>
            <a:schemeClr val="bg1"/>
          </a:solidFill>
          <a:ln w="38100">
            <a:solidFill>
              <a:srgbClr val="FF99CC"/>
            </a:solidFill>
            <a:prstDash val="lgDashDotDot"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_tradnl" sz="3200" dirty="0" smtClean="0"/>
              <a:t> </a:t>
            </a:r>
            <a:r>
              <a:rPr lang="es-ES_tradnl" sz="3200" dirty="0" smtClean="0">
                <a:latin typeface="Candara" pitchFamily="34" charset="0"/>
              </a:rPr>
              <a:t>Constituye el polo pulsional de la personalidad. </a:t>
            </a:r>
          </a:p>
          <a:p>
            <a:pPr>
              <a:buFont typeface="Wingdings" pitchFamily="2" charset="2"/>
              <a:buChar char="v"/>
            </a:pPr>
            <a:r>
              <a:rPr lang="es-ES_tradnl" sz="3200" dirty="0" smtClean="0">
                <a:latin typeface="Candara" pitchFamily="34" charset="0"/>
              </a:rPr>
              <a:t> Contiene las pulsiones inconscientes, en parte innatas y en parte reprimidas. </a:t>
            </a:r>
          </a:p>
          <a:p>
            <a:pPr>
              <a:buFont typeface="Wingdings" pitchFamily="2" charset="2"/>
              <a:buChar char="v"/>
            </a:pPr>
            <a:r>
              <a:rPr lang="es-ES_tradnl" sz="3200" dirty="0" smtClean="0">
                <a:latin typeface="Candara" pitchFamily="34" charset="0"/>
              </a:rPr>
              <a:t> El Ello es totalmente inconsciente. </a:t>
            </a:r>
            <a:endParaRPr lang="es-MX" sz="3200" dirty="0">
              <a:latin typeface="Candara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476672"/>
            <a:ext cx="496963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EL  SUPER  YO</a:t>
            </a:r>
            <a:endParaRPr lang="es-ES" sz="5400" dirty="0">
              <a:latin typeface="Bradley Hand ITC" pitchFamily="66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55576" y="1844824"/>
            <a:ext cx="7848872" cy="483209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  <a:prstDash val="lgDashDot"/>
          </a:ln>
          <a:scene3d>
            <a:camera prst="orthographicFront"/>
            <a:lightRig rig="threePt" dir="t"/>
          </a:scene3d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_tradnl" dirty="0" smtClean="0"/>
              <a:t> </a:t>
            </a:r>
            <a:r>
              <a:rPr lang="es-ES_tradnl" sz="28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Se forma por la interiorización de las exigencias y prohibiciones parentales. </a:t>
            </a:r>
          </a:p>
          <a:p>
            <a:pPr>
              <a:buFont typeface="Wingdings" pitchFamily="2" charset="2"/>
              <a:buChar char="v"/>
            </a:pPr>
            <a:r>
              <a:rPr lang="es-ES_tradnl" sz="28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 Su tarea es comparable a la de un juez respecto al yo. </a:t>
            </a:r>
          </a:p>
          <a:p>
            <a:pPr>
              <a:buFont typeface="Wingdings" pitchFamily="2" charset="2"/>
              <a:buChar char="v"/>
            </a:pPr>
            <a:r>
              <a:rPr lang="es-ES_tradnl" sz="28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 Son funciones del Súper-Yo la conciencia moral, la autobservación y la formación de ideales. </a:t>
            </a:r>
          </a:p>
          <a:p>
            <a:pPr>
              <a:buFont typeface="Wingdings" pitchFamily="2" charset="2"/>
              <a:buChar char="v"/>
            </a:pPr>
            <a:r>
              <a:rPr lang="es-ES_tradnl" sz="28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 El Súper-Yo es el asiento de los valores, la discriminación entre lo que está bien y lo que está mal. Es, por ende, una instancia netamente cultural y tiene "partes" conscientes, preconscientes e inconscientes.</a:t>
            </a:r>
            <a:endParaRPr lang="es-ES" sz="28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71800" y="188640"/>
            <a:ext cx="3456384" cy="110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66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EL  YO</a:t>
            </a:r>
            <a:endParaRPr lang="es-ES" sz="66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71600" y="1484784"/>
            <a:ext cx="7344816" cy="4524315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es-ES_tradnl" sz="2400" dirty="0" smtClean="0">
                <a:latin typeface="Candara" pitchFamily="34" charset="0"/>
              </a:rPr>
              <a:t> El núcleo del Yo se asocia al sistema percepción-conciencia, pero no se limita a eso, dado que Freud adjudica al Yo la tarea defensiva de la represión; y la represión es inconsciente.</a:t>
            </a:r>
          </a:p>
          <a:p>
            <a:pPr lvl="0">
              <a:buFont typeface="Wingdings" pitchFamily="2" charset="2"/>
              <a:buChar char="v"/>
            </a:pPr>
            <a:r>
              <a:rPr lang="es-ES_tradnl" sz="2400" dirty="0" smtClean="0">
                <a:latin typeface="Candara" pitchFamily="34" charset="0"/>
              </a:rPr>
              <a:t> El Yo "se encuentra en una relación de dependencia, tanto respecto a las reivindicaciones del Ello como a los imperativos del Súper-Yo y a las exigencias de la realidad". </a:t>
            </a:r>
          </a:p>
          <a:p>
            <a:pPr lvl="0">
              <a:buFont typeface="Wingdings" pitchFamily="2" charset="2"/>
              <a:buChar char="v"/>
            </a:pPr>
            <a:r>
              <a:rPr lang="es-ES_tradnl" sz="2400" dirty="0" smtClean="0">
                <a:latin typeface="Candara" pitchFamily="34" charset="0"/>
              </a:rPr>
              <a:t> Si bien es una instancia que se exhibe como mediadora y como representante de los intereses de la totalidad de la persona, Freud puntualiza que la autonomía del Yo es ficticia. </a:t>
            </a:r>
            <a:endParaRPr lang="es-MX" sz="2400" dirty="0"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692696"/>
            <a:ext cx="3666388" cy="70788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s-MX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Psicoanálisis</a:t>
            </a:r>
            <a:r>
              <a:rPr lang="es-MX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es-MX" sz="4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83568" y="1628800"/>
            <a:ext cx="820891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El psicoanálisis difícilmente puede ser definido por una sola palabra; es teoría y técnica, es un método de investigación de lo inconsciente y un tipo de tratamiento de los padecimientos mentales y emocionales; es también una forma de entender y analizar no sólo los procesos individuales que acontecen en el consultorio sino también los procesos sociales y culturales. </a:t>
            </a:r>
          </a:p>
          <a:p>
            <a:endParaRPr lang="es-MX" dirty="0"/>
          </a:p>
        </p:txBody>
      </p:sp>
      <p:pic>
        <p:nvPicPr>
          <p:cNvPr id="45058" name="Picture 2" descr="http://t2.gstatic.com/images?q=tbn:ANd9GcS8RiRhpf1WXVygDbQcgcizBgT_ZN6MbS_w1DYbvL-v0duDaD820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005064"/>
            <a:ext cx="2660898" cy="245621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ttp://pepsic.bvsalud.org/img/revistas/rcp/v20n1/05esquema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128792" cy="518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188640"/>
            <a:ext cx="86095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_tradnl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</a:pPr>
            <a:r>
              <a:rPr lang="es-ES_tradn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Freud presta atención a otros fenómenos que nunca antes habían sido considerados dignos de ser estudiados científicamente. Comienza inspeccionando los actos fallidos y los sueños. </a:t>
            </a:r>
            <a:endParaRPr lang="es-ES_tradnl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s-MX" dirty="0"/>
          </a:p>
        </p:txBody>
      </p:sp>
      <p:pic>
        <p:nvPicPr>
          <p:cNvPr id="18434" name="Picture 2" descr="http://www.hechizosdeamor.info/image/suenio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276872"/>
            <a:ext cx="3333750" cy="2714626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125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18436" name="Picture 4" descr="http://sobreconceptos.com/wp-content/uploads/sue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708920"/>
            <a:ext cx="2695575" cy="2286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47664" y="620688"/>
            <a:ext cx="6552728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6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Lucida Handwriting" pitchFamily="66" charset="0"/>
              </a:rPr>
              <a:t>Actos  fallidos</a:t>
            </a:r>
            <a:endParaRPr lang="es-ES" sz="60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Lucida Handwriting" pitchFamily="66" charset="0"/>
            </a:endParaRPr>
          </a:p>
        </p:txBody>
      </p:sp>
      <p:pic>
        <p:nvPicPr>
          <p:cNvPr id="46082" name="Picture 2" descr="http://photos-f.ak.fbcdn.net/hphotos-ak-ash1/27037_430351073661_324427383661_5349797_2861487_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3355">
            <a:off x="1707459" y="2397141"/>
            <a:ext cx="2329051" cy="30018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6084" name="Picture 4" descr="http://t2.gstatic.com/images?q=tbn:ANd9GcSXq-ZEV6dM1p1cAt83-QV6cEWV-GgNkQKtUEmYFAlZVl7pdj5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564904"/>
            <a:ext cx="4137633" cy="24136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http://guillermovilaseca.com.ar/wp-content/uploads/2011/02/freu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1522">
            <a:off x="5364088" y="1772816"/>
            <a:ext cx="3779912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Rectángulo"/>
          <p:cNvSpPr/>
          <p:nvPr/>
        </p:nvSpPr>
        <p:spPr>
          <a:xfrm>
            <a:off x="395536" y="1196752"/>
            <a:ext cx="5112568" cy="4031873"/>
          </a:xfrm>
          <a:prstGeom prst="rect">
            <a:avLst/>
          </a:prstGeom>
          <a:ln>
            <a:solidFill>
              <a:srgbClr val="FF99C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es-MX" sz="3200" dirty="0" smtClean="0">
                <a:latin typeface="Candara" pitchFamily="34" charset="0"/>
              </a:rPr>
              <a:t>En su escrito "Psicopatología de la vida cotidiana" analiza con su rigor característico los llamados actos fallidos, fundamentalmente las equivocaciones orales y los olvidos momentáneos.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508</TotalTime>
  <Words>1784</Words>
  <Application>Microsoft Office PowerPoint</Application>
  <PresentationFormat>Presentación en pantalla (4:3)</PresentationFormat>
  <Paragraphs>143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42</vt:i4>
      </vt:variant>
    </vt:vector>
  </HeadingPairs>
  <TitlesOfParts>
    <vt:vector size="44" baseType="lpstr">
      <vt:lpstr>Opulento</vt:lpstr>
      <vt:lpstr>Tema de Office</vt:lpstr>
      <vt:lpstr>Psicoanálisis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Psicoanálisis</dc:title>
  <dc:creator>Your User Name</dc:creator>
  <cp:lastModifiedBy>Federico Velasco</cp:lastModifiedBy>
  <cp:revision>50</cp:revision>
  <dcterms:created xsi:type="dcterms:W3CDTF">2011-09-05T02:21:59Z</dcterms:created>
  <dcterms:modified xsi:type="dcterms:W3CDTF">2011-09-08T15:50:22Z</dcterms:modified>
</cp:coreProperties>
</file>