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1" r:id="rId3"/>
    <p:sldId id="282" r:id="rId4"/>
    <p:sldId id="257" r:id="rId5"/>
    <p:sldId id="287" r:id="rId6"/>
    <p:sldId id="258" r:id="rId7"/>
    <p:sldId id="283" r:id="rId8"/>
    <p:sldId id="284" r:id="rId9"/>
    <p:sldId id="288" r:id="rId10"/>
    <p:sldId id="289" r:id="rId11"/>
    <p:sldId id="285" r:id="rId12"/>
    <p:sldId id="286" r:id="rId13"/>
    <p:sldId id="290" r:id="rId14"/>
    <p:sldId id="291" r:id="rId15"/>
    <p:sldId id="278" r:id="rId16"/>
    <p:sldId id="279" r:id="rId17"/>
    <p:sldId id="260" r:id="rId18"/>
    <p:sldId id="261" r:id="rId19"/>
    <p:sldId id="263" r:id="rId20"/>
    <p:sldId id="264" r:id="rId21"/>
    <p:sldId id="265" r:id="rId22"/>
    <p:sldId id="273" r:id="rId23"/>
    <p:sldId id="267" r:id="rId24"/>
    <p:sldId id="274" r:id="rId25"/>
    <p:sldId id="268" r:id="rId26"/>
    <p:sldId id="275" r:id="rId27"/>
    <p:sldId id="269" r:id="rId28"/>
    <p:sldId id="276" r:id="rId29"/>
    <p:sldId id="280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50AFD-49A4-4756-8BA0-771894E1DEDF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6F3A5-E03E-4647-A87B-6173411622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3A5-E03E-4647-A87B-61734116228D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3A5-E03E-4647-A87B-61734116228D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79A6C03-3B80-4BEB-AB27-759D521AF25E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428660" y="-24"/>
            <a:ext cx="4643470" cy="2143140"/>
          </a:xfrm>
        </p:spPr>
        <p:txBody>
          <a:bodyPr/>
          <a:lstStyle/>
          <a:p>
            <a:pPr algn="r"/>
            <a:r>
              <a:rPr lang="es-ES" dirty="0" smtClean="0">
                <a:solidFill>
                  <a:srgbClr val="FFFF00"/>
                </a:solidFill>
              </a:rPr>
              <a:t>UNAM</a:t>
            </a:r>
            <a:br>
              <a:rPr lang="es-ES" dirty="0" smtClean="0">
                <a:solidFill>
                  <a:srgbClr val="FFFF00"/>
                </a:solidFill>
              </a:rPr>
            </a:br>
            <a:r>
              <a:rPr lang="es-ES" dirty="0" smtClean="0">
                <a:solidFill>
                  <a:srgbClr val="FFFF00"/>
                </a:solidFill>
              </a:rPr>
              <a:t>COLEGIO DE      Y HUMANIDADES </a:t>
            </a:r>
            <a:br>
              <a:rPr lang="es-ES" dirty="0" smtClean="0">
                <a:solidFill>
                  <a:srgbClr val="FFFF00"/>
                </a:solidFill>
              </a:rPr>
            </a:br>
            <a:r>
              <a:rPr lang="es-ES" dirty="0" smtClean="0">
                <a:solidFill>
                  <a:srgbClr val="FFFF00"/>
                </a:solidFill>
              </a:rPr>
              <a:t>PLANTEL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071966" y="-24"/>
            <a:ext cx="5643570" cy="214314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CIENCIAS  </a:t>
            </a:r>
            <a:br>
              <a:rPr kumimoji="0" lang="es-E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PLANTEL AZCAPOTZALCO</a:t>
            </a:r>
            <a:endParaRPr kumimoji="0" lang="es-ES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2910" y="2428868"/>
            <a:ext cx="7500990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PSICOLOGÍA I</a:t>
            </a:r>
          </a:p>
          <a:p>
            <a:r>
              <a:rPr lang="es-E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Amalia Pichardo</a:t>
            </a:r>
          </a:p>
          <a:p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“Psicología de </a:t>
            </a:r>
            <a:r>
              <a:rPr lang="es-E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</a:t>
            </a:r>
            <a:r>
              <a:rPr lang="es-E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estalt</a:t>
            </a:r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</a:p>
          <a:p>
            <a:endParaRPr lang="es-ES" sz="32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s-E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sz="2400" b="1" dirty="0" smtClean="0">
                <a:solidFill>
                  <a:srgbClr val="FF0000"/>
                </a:solidFill>
                <a:latin typeface="Century Gothic" pitchFamily="34" charset="0"/>
              </a:rPr>
              <a:t>LA TEORIA DEL CAMPO:</a:t>
            </a:r>
            <a:r>
              <a:rPr lang="es-MX" sz="2400" dirty="0" smtClean="0">
                <a:latin typeface="Century Gothic" pitchFamily="34" charset="0"/>
              </a:rPr>
              <a:t> </a:t>
            </a:r>
            <a:r>
              <a:rPr lang="es-MX" sz="2400" b="1" dirty="0" smtClean="0">
                <a:latin typeface="Century Gothic" pitchFamily="34" charset="0"/>
              </a:rPr>
              <a:t>Obra de uno de los creadores de la "Gestaltpsychologie", Kurt Lewin (1890-1947), psicólogo alemán emigrado a los EE.UU.</a:t>
            </a:r>
          </a:p>
          <a:p>
            <a:pPr algn="just"/>
            <a:endParaRPr lang="es-MX" sz="2400" b="1" dirty="0" smtClean="0">
              <a:latin typeface="Century Gothic" pitchFamily="34" charset="0"/>
            </a:endParaRPr>
          </a:p>
          <a:p>
            <a:pPr algn="just"/>
            <a:r>
              <a:rPr lang="es-MX" sz="2400" b="1" dirty="0" smtClean="0">
                <a:latin typeface="Century Gothic" pitchFamily="34" charset="0"/>
              </a:rPr>
              <a:t> Según sus propias palabras, "...difícilmente cabe llamar teoría a la teoría del campo...más exacto es denominarla método...un método para analizar las relaciones causales y erigir construcciones científicas"</a:t>
            </a:r>
            <a:endParaRPr lang="es-MX" sz="2400" b="1" dirty="0">
              <a:latin typeface="Century Gothic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476672"/>
            <a:ext cx="8076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LA TEORIA DEL CAMPO.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-428652"/>
            <a:ext cx="8615362" cy="6786610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El ser humano posee una capacidad asombrosa para organizar el campo percibido.  A veces, esas mismas formas archivadas en nuestro sistema cognitivo pueden dificultarnos el desempeño de tareas que requieren soluciones creativas.</a:t>
            </a:r>
          </a:p>
          <a:p>
            <a:endParaRPr lang="es-ES" dirty="0" smtClean="0"/>
          </a:p>
          <a:p>
            <a:r>
              <a:rPr lang="es-ES" dirty="0" smtClean="0"/>
              <a:t>Los psicólogos de la </a:t>
            </a:r>
            <a:r>
              <a:rPr lang="es-ES" dirty="0" err="1" smtClean="0"/>
              <a:t>Gestalt</a:t>
            </a:r>
            <a:r>
              <a:rPr lang="es-ES" dirty="0" smtClean="0"/>
              <a:t> consideran que la resolución de problemas</a:t>
            </a:r>
          </a:p>
          <a:p>
            <a:r>
              <a:rPr lang="es-ES" dirty="0" smtClean="0"/>
              <a:t> no se limita al empleo</a:t>
            </a:r>
          </a:p>
          <a:p>
            <a:r>
              <a:rPr lang="es-ES" dirty="0" smtClean="0"/>
              <a:t> de la experiencia pasada</a:t>
            </a:r>
          </a:p>
          <a:p>
            <a:pPr>
              <a:buNone/>
            </a:pPr>
            <a:r>
              <a:rPr lang="es-ES" dirty="0" smtClean="0"/>
              <a:t> . Sino que supone el</a:t>
            </a:r>
          </a:p>
          <a:p>
            <a:pPr>
              <a:buNone/>
            </a:pPr>
            <a:r>
              <a:rPr lang="es-ES" dirty="0" smtClean="0"/>
              <a:t>    origen de algo nuevo.</a:t>
            </a:r>
          </a:p>
          <a:p>
            <a:endParaRPr lang="es-ES" dirty="0"/>
          </a:p>
        </p:txBody>
      </p:sp>
      <p:pic>
        <p:nvPicPr>
          <p:cNvPr id="4" name="3 Imagen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600450"/>
            <a:ext cx="43243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914400"/>
          </a:xfrm>
        </p:spPr>
        <p:txBody>
          <a:bodyPr/>
          <a:lstStyle/>
          <a:p>
            <a:r>
              <a:rPr lang="es-ES" dirty="0" smtClean="0"/>
              <a:t>Experimento de </a:t>
            </a:r>
            <a:r>
              <a:rPr lang="es-ES" dirty="0" err="1" smtClean="0"/>
              <a:t>Köhler</a:t>
            </a:r>
            <a:endParaRPr lang="es-ES" dirty="0"/>
          </a:p>
        </p:txBody>
      </p:sp>
      <p:pic>
        <p:nvPicPr>
          <p:cNvPr id="5" name="3 Marcador de contenido" descr="primates koh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2000240"/>
            <a:ext cx="2884687" cy="2846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72608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s-MX" sz="3000" b="1" dirty="0" smtClean="0">
                <a:solidFill>
                  <a:srgbClr val="009900"/>
                </a:solidFill>
                <a:latin typeface="Century Gothic" pitchFamily="34" charset="0"/>
              </a:rPr>
              <a:t>Estudio de la experiencia en su totalidad (objetiva y subjetiva) buscaba comprender:</a:t>
            </a:r>
          </a:p>
          <a:p>
            <a:pPr>
              <a:buNone/>
            </a:pPr>
            <a:r>
              <a:rPr lang="es-MX" sz="3000" b="1" dirty="0" smtClean="0">
                <a:solidFill>
                  <a:srgbClr val="009900"/>
                </a:solidFill>
                <a:latin typeface="Century Gothic" pitchFamily="34" charset="0"/>
              </a:rPr>
              <a:t>   * La conducta molecular ( sistema nervioso, muscular, glandular, etc.) </a:t>
            </a:r>
          </a:p>
          <a:p>
            <a:pPr>
              <a:buNone/>
            </a:pPr>
            <a:r>
              <a:rPr lang="es-MX" sz="3000" dirty="0" smtClean="0">
                <a:latin typeface="Century Gothic" pitchFamily="34" charset="0"/>
              </a:rPr>
              <a:t>  </a:t>
            </a:r>
            <a:r>
              <a:rPr lang="es-MX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*Molar (actividades, conductas) y como influyen en el ambiente geográfico, creando un campo psicofísico en el que interactúan: </a:t>
            </a:r>
          </a:p>
          <a:p>
            <a:pPr>
              <a:buNone/>
            </a:pPr>
            <a:r>
              <a:rPr lang="es-MX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s-MX" sz="3000" dirty="0" smtClean="0">
                <a:latin typeface="Century Gothic" pitchFamily="34" charset="0"/>
              </a:rPr>
              <a:t> </a:t>
            </a:r>
            <a:r>
              <a:rPr lang="es-MX" sz="3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el ambiente conductual, aspectos subjetivos como: deseos, intenciones, éxitos, desilusiones, alegrías, penas, amores, odios.</a:t>
            </a:r>
            <a:r>
              <a:rPr lang="es-MX" dirty="0" smtClean="0">
                <a:latin typeface="Century Gothic" pitchFamily="34" charset="0"/>
              </a:rPr>
              <a:t/>
            </a:r>
            <a:br>
              <a:rPr lang="es-MX" dirty="0" smtClean="0">
                <a:latin typeface="Century Gothic" pitchFamily="34" charset="0"/>
              </a:rPr>
            </a:b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339752" y="116632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APORTACIONES.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5472608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2800" dirty="0" smtClean="0">
                <a:latin typeface="Century Gothic" pitchFamily="34" charset="0"/>
              </a:rPr>
              <a:t>Según los psicólogos de la Gestalt, nuestras experiencias dependen de los modelos que los estímulos forman y de la organización de la experiencia.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2800" dirty="0" smtClean="0">
                <a:latin typeface="Century Gothic" pitchFamily="34" charset="0"/>
              </a:rPr>
              <a:t>La importancia de la percepción en los acontecimientos psicológicos, ha llevado a los influenciados por la psicología de la Gestalt, a numerosas interpretaciones del aprendizaje, memoria y resolución de problemas.</a:t>
            </a:r>
          </a:p>
          <a:p>
            <a:endParaRPr lang="es-MX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642918"/>
            <a:ext cx="8201028" cy="3429024"/>
          </a:xfrm>
        </p:spPr>
        <p:txBody>
          <a:bodyPr/>
          <a:lstStyle/>
          <a:p>
            <a:endParaRPr lang="es-ES" b="1" dirty="0" smtClean="0"/>
          </a:p>
          <a:p>
            <a:endParaRPr lang="es-ES" b="1" dirty="0" smtClean="0"/>
          </a:p>
          <a:p>
            <a:r>
              <a:rPr lang="es-ES" dirty="0" smtClean="0"/>
              <a:t>Los elementos tienden a agruparse en figuras completas. Debido a que las áreas cerradas son mas estables y sencillas de captar.</a:t>
            </a:r>
          </a:p>
          <a:p>
            <a:endParaRPr lang="es-ES" dirty="0"/>
          </a:p>
        </p:txBody>
      </p:sp>
      <p:pic>
        <p:nvPicPr>
          <p:cNvPr id="4" name="3 Marcador de contenido" descr="cie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071810"/>
            <a:ext cx="2656059" cy="3714768"/>
          </a:xfrm>
          <a:prstGeom prst="rect">
            <a:avLst/>
          </a:prstGeom>
        </p:spPr>
      </p:pic>
      <p:pic>
        <p:nvPicPr>
          <p:cNvPr id="5" name="4 Imagen" descr="complet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286076"/>
            <a:ext cx="3335827" cy="3571924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85762" y="-16"/>
            <a:ext cx="8543956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Leyes de la Organización perceptiva</a:t>
            </a:r>
            <a:endParaRPr lang="es-ES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14348" y="1000108"/>
            <a:ext cx="3651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Ley del cierre</a:t>
            </a:r>
            <a:endParaRPr lang="es-E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walkin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24" cy="4188121"/>
          </a:xfrm>
          <a:prstGeom prst="rect">
            <a:avLst/>
          </a:prstGeom>
        </p:spPr>
      </p:pic>
      <p:pic>
        <p:nvPicPr>
          <p:cNvPr id="5" name="4 Imagen" descr="ley del cier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2666" y="71414"/>
            <a:ext cx="3288490" cy="4286280"/>
          </a:xfrm>
          <a:prstGeom prst="rect">
            <a:avLst/>
          </a:prstGeom>
        </p:spPr>
      </p:pic>
      <p:pic>
        <p:nvPicPr>
          <p:cNvPr id="6" name="5 Imagen" descr="ley de cier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803735"/>
            <a:ext cx="2863324" cy="405426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786446" y="5934670"/>
            <a:ext cx="37040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Ley del cierre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jarron.gif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4214810" y="884708"/>
            <a:ext cx="4830131" cy="575900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29142" y="1142984"/>
            <a:ext cx="4943452" cy="4525963"/>
          </a:xfrm>
        </p:spPr>
        <p:txBody>
          <a:bodyPr/>
          <a:lstStyle/>
          <a:p>
            <a:r>
              <a:rPr lang="es-ES" b="1" dirty="0" smtClean="0"/>
              <a:t>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siempre percibimos en función de figura y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fondo. Cada individuo puede percibir una imagen distinta (la figura o el fondo).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5 Imagen" descr="simplicid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60" y="2500306"/>
            <a:ext cx="3957336" cy="398622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57158" y="142852"/>
            <a:ext cx="5156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Ley figura-fondo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bsolut bangok-ley figura-fon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-24"/>
            <a:ext cx="3714776" cy="5306823"/>
          </a:xfrm>
        </p:spPr>
      </p:pic>
      <p:pic>
        <p:nvPicPr>
          <p:cNvPr id="6" name="5 Imagen" descr="ley-general-de-la-figura-y-fondo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548" y="0"/>
            <a:ext cx="3194608" cy="4357694"/>
          </a:xfrm>
          <a:prstGeom prst="rect">
            <a:avLst/>
          </a:prstGeom>
        </p:spPr>
      </p:pic>
      <p:pic>
        <p:nvPicPr>
          <p:cNvPr id="5" name="4 Imagen" descr="figura-fon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498898"/>
            <a:ext cx="2926288" cy="443056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6150114"/>
            <a:ext cx="48718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LEY FIGURA-FONDO</a:t>
            </a:r>
            <a:endParaRPr lang="es-E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1470" y="571480"/>
            <a:ext cx="5214974" cy="5143536"/>
          </a:xfrm>
        </p:spPr>
        <p:txBody>
          <a:bodyPr>
            <a:normAutofit/>
          </a:bodyPr>
          <a:lstStyle/>
          <a:p>
            <a:r>
              <a:rPr lang="es-ES" dirty="0" smtClean="0"/>
              <a:t>Los elementos similares(parecidos) tienden a agruparse y a diferenciarse de los otros que son diferentes a ellos.</a:t>
            </a:r>
          </a:p>
          <a:p>
            <a:endParaRPr lang="es-ES" dirty="0" smtClean="0"/>
          </a:p>
          <a:p>
            <a:r>
              <a:rPr lang="es-ES" dirty="0" smtClean="0"/>
              <a:t>En el ejemplo vemos automáticamente una línea horizontal y no verticalmente.</a:t>
            </a:r>
            <a:endParaRPr lang="es-ES" dirty="0"/>
          </a:p>
        </p:txBody>
      </p:sp>
      <p:pic>
        <p:nvPicPr>
          <p:cNvPr id="5" name="4 Imagen" descr="semejanza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8916" y="642918"/>
            <a:ext cx="4236554" cy="3143272"/>
          </a:xfrm>
          <a:prstGeom prst="rect">
            <a:avLst/>
          </a:prstGeom>
        </p:spPr>
      </p:pic>
      <p:cxnSp>
        <p:nvCxnSpPr>
          <p:cNvPr id="8" name="7 Conector recto de flecha"/>
          <p:cNvCxnSpPr/>
          <p:nvPr/>
        </p:nvCxnSpPr>
        <p:spPr>
          <a:xfrm flipV="1">
            <a:off x="3786182" y="3143248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6 Imagen" descr="cuadros (semejanza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438595"/>
            <a:ext cx="4262446" cy="249086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42844" y="0"/>
            <a:ext cx="4785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LEY DE SEMEJANZA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560840" cy="5400600"/>
          </a:xfrm>
          <a:gradFill flip="none" rotWithShape="1">
            <a:gsLst>
              <a:gs pos="0">
                <a:srgbClr val="DAD636">
                  <a:shade val="30000"/>
                  <a:satMod val="115000"/>
                </a:srgbClr>
              </a:gs>
              <a:gs pos="50000">
                <a:srgbClr val="DAD636">
                  <a:shade val="67500"/>
                  <a:satMod val="115000"/>
                </a:srgbClr>
              </a:gs>
              <a:gs pos="100000">
                <a:srgbClr val="DAD63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tx1"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/>
          <a:lstStyle/>
          <a:p>
            <a:pPr algn="ctr"/>
            <a:endParaRPr lang="es-ES" sz="9600" dirty="0" smtClean="0">
              <a:latin typeface="Century Gothic" pitchFamily="34" charset="0"/>
            </a:endParaRPr>
          </a:p>
          <a:p>
            <a:pPr algn="ctr"/>
            <a:r>
              <a:rPr lang="es-ES" sz="9600" dirty="0" smtClean="0">
                <a:solidFill>
                  <a:srgbClr val="FF3399"/>
                </a:solidFill>
                <a:latin typeface="Broadway" pitchFamily="82" charset="0"/>
              </a:rPr>
              <a:t>GESTALT</a:t>
            </a:r>
            <a:endParaRPr lang="es-MX" dirty="0">
              <a:solidFill>
                <a:srgbClr val="FF3399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emejan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4429132"/>
            <a:ext cx="2805098" cy="2290100"/>
          </a:xfrm>
        </p:spPr>
      </p:pic>
      <p:pic>
        <p:nvPicPr>
          <p:cNvPr id="6" name="5 Imagen" descr="manzana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2393968"/>
            <a:ext cx="3357586" cy="417830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14282" y="317352"/>
            <a:ext cx="39888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Ley de semejanza</a:t>
            </a:r>
            <a:endParaRPr lang="es-E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7 Imagen" descr="cie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71414"/>
            <a:ext cx="4357686" cy="4587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731837"/>
            <a:ext cx="8186766" cy="3983047"/>
          </a:xfrm>
        </p:spPr>
        <p:txBody>
          <a:bodyPr/>
          <a:lstStyle/>
          <a:p>
            <a:r>
              <a:rPr lang="es-ES" dirty="0" smtClean="0"/>
              <a:t>Los elementos y figuras que están más próximos se ven como una unidad. A pesar de ser iguales a los demás.</a:t>
            </a:r>
            <a:endParaRPr lang="es-ES" dirty="0"/>
          </a:p>
        </p:txBody>
      </p:sp>
      <p:pic>
        <p:nvPicPr>
          <p:cNvPr id="2050" name="Imagen 13" descr="http://www.unidad094.upn.mx/revista/51/fotos/lul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404" y="1900237"/>
            <a:ext cx="3810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proximid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285968"/>
            <a:ext cx="4330381" cy="4572032"/>
          </a:xfrm>
          <a:prstGeom prst="rect">
            <a:avLst/>
          </a:prstGeom>
        </p:spPr>
      </p:pic>
      <p:pic>
        <p:nvPicPr>
          <p:cNvPr id="5" name="4 Imagen" descr="proximid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9382" y="3696793"/>
            <a:ext cx="3287460" cy="323266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14348" y="0"/>
            <a:ext cx="4778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3"/>
                </a:solidFill>
                <a:effectLst/>
              </a:rPr>
              <a:t>Ley de la proximidad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urberry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3429024" cy="4303089"/>
          </a:xfrm>
        </p:spPr>
      </p:pic>
      <p:pic>
        <p:nvPicPr>
          <p:cNvPr id="5" name="4 Imagen" descr="be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7166"/>
            <a:ext cx="3810027" cy="2857520"/>
          </a:xfrm>
          <a:prstGeom prst="rect">
            <a:avLst/>
          </a:prstGeom>
        </p:spPr>
      </p:pic>
      <p:pic>
        <p:nvPicPr>
          <p:cNvPr id="6" name="5 Imagen" descr="gestalt_law_of_symmetry_and_of_proxim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643314"/>
            <a:ext cx="3912460" cy="2909892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85720" y="5929330"/>
            <a:ext cx="4778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Ley de la proximidad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Los estímulos confusos tienden a analizarse de la forma más simple. </a:t>
            </a:r>
          </a:p>
          <a:p>
            <a:r>
              <a:rPr lang="es-ES" dirty="0" smtClean="0"/>
              <a:t>La figura «A» se ve como un hexágono y la «B» como un cubo tridimensional, aunque la «A» podía verse como un cubo.</a:t>
            </a:r>
          </a:p>
          <a:p>
            <a:endParaRPr lang="es-ES" dirty="0"/>
          </a:p>
        </p:txBody>
      </p:sp>
      <p:pic>
        <p:nvPicPr>
          <p:cNvPr id="4" name="3 Imagen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429000"/>
            <a:ext cx="7634596" cy="250033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14348" y="142852"/>
            <a:ext cx="6349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Ley de la simplicidad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ontinuidad pe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230" y="71414"/>
            <a:ext cx="2928926" cy="2562810"/>
          </a:xfrm>
        </p:spPr>
      </p:pic>
      <p:pic>
        <p:nvPicPr>
          <p:cNvPr id="5" name="4 Imagen" descr="gesta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124" y="214290"/>
            <a:ext cx="4064000" cy="4064000"/>
          </a:xfrm>
          <a:prstGeom prst="rect">
            <a:avLst/>
          </a:prstGeom>
        </p:spPr>
      </p:pic>
      <p:pic>
        <p:nvPicPr>
          <p:cNvPr id="6" name="5 Imagen" descr="buenafor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0856" y="2857496"/>
            <a:ext cx="3670300" cy="36703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57190" y="4429132"/>
            <a:ext cx="464343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900" b="1" dirty="0" smtClean="0">
                <a:latin typeface="Arial" pitchFamily="34" charset="0"/>
                <a:cs typeface="Arial" pitchFamily="34" charset="0"/>
              </a:rPr>
              <a:t>En esta imagen que es el símbolo de Coca Cola, se puede representar esta ley, ya que se presentan figuras organizadas y simétricas como un círculo. Las letras también son simétricas y legibles, es decir la imagen se ve armónica y clara.</a:t>
            </a:r>
            <a:endParaRPr lang="es-ES" sz="1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3786182" y="6286520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525963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El espacio limitado por dos bordes simétricos tiende a percibirse como una figura coherente. A pesar de que la líneas no están cerradas parecen delimitar un espacio, al ser simétricas.</a:t>
            </a:r>
          </a:p>
          <a:p>
            <a:endParaRPr lang="es-ES" dirty="0"/>
          </a:p>
        </p:txBody>
      </p:sp>
      <p:pic>
        <p:nvPicPr>
          <p:cNvPr id="4" name="3 Imagen" descr="Ley de simetria ejempl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999272"/>
            <a:ext cx="5487799" cy="371587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1472" y="76778"/>
            <a:ext cx="6096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Ley de la simetría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m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0650" cy="4476750"/>
          </a:xfrm>
        </p:spPr>
      </p:pic>
      <p:pic>
        <p:nvPicPr>
          <p:cNvPr id="5" name="3 Marcador de contenido" descr="billi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00438"/>
            <a:ext cx="3995654" cy="314324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65761" y="5715016"/>
            <a:ext cx="42276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Ley de simetría</a:t>
            </a:r>
            <a:endParaRPr lang="es-ES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525963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Se tiende a percibir como formando una unidad perceptual todos aquellos elementos que se mueven en la misma dirección y velocidad, y los podemos ver como una unidad.</a:t>
            </a:r>
          </a:p>
          <a:p>
            <a:endParaRPr lang="es-ES" dirty="0"/>
          </a:p>
        </p:txBody>
      </p:sp>
      <p:pic>
        <p:nvPicPr>
          <p:cNvPr id="4" name="3 Imagen" descr="ley_de_continuid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071810"/>
            <a:ext cx="3028950" cy="3048000"/>
          </a:xfrm>
          <a:prstGeom prst="rect">
            <a:avLst/>
          </a:prstGeom>
        </p:spPr>
      </p:pic>
      <p:pic>
        <p:nvPicPr>
          <p:cNvPr id="5" name="4 Imagen" descr="trafico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479800"/>
            <a:ext cx="5080000" cy="33782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71472" y="214290"/>
            <a:ext cx="5747406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Ley de destino común</a:t>
            </a:r>
            <a:endParaRPr lang="es-ES" sz="4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sCANHB5Q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00438"/>
            <a:ext cx="4278285" cy="3305185"/>
          </a:xfrm>
        </p:spPr>
      </p:pic>
      <p:pic>
        <p:nvPicPr>
          <p:cNvPr id="5" name="4 Imagen" descr="encuentros20cercanos20del20tercer20tipo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642918"/>
            <a:ext cx="4652953" cy="347312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714876" y="5500702"/>
            <a:ext cx="4586792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Destino común</a:t>
            </a:r>
            <a:endParaRPr lang="es-ES" sz="4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16606"/>
          </a:xfrm>
        </p:spPr>
        <p:txBody>
          <a:bodyPr/>
          <a:lstStyle/>
          <a:p>
            <a:pPr algn="ctr"/>
            <a:r>
              <a:rPr lang="es-MX" sz="3600" dirty="0" smtClean="0"/>
              <a:t>GESTALT</a:t>
            </a:r>
            <a:br>
              <a:rPr lang="es-MX" sz="3600" dirty="0" smtClean="0"/>
            </a:br>
            <a:endParaRPr lang="es-MX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5355452"/>
          </a:xfrm>
        </p:spPr>
        <p:txBody>
          <a:bodyPr>
            <a:normAutofit/>
          </a:bodyPr>
          <a:lstStyle/>
          <a:p>
            <a:pPr algn="ctr"/>
            <a:r>
              <a:rPr lang="es-MX" sz="2000" dirty="0" smtClean="0"/>
              <a:t>OTRA FORMA DE LLAMARLA</a:t>
            </a:r>
          </a:p>
          <a:p>
            <a:pPr algn="ctr"/>
            <a:endParaRPr lang="es-MX" sz="2000" dirty="0" smtClean="0"/>
          </a:p>
          <a:p>
            <a:pPr algn="ctr">
              <a:buNone/>
            </a:pPr>
            <a:r>
              <a:rPr lang="es-MX" sz="2000" dirty="0" smtClean="0"/>
              <a:t>FUNDADOR</a:t>
            </a:r>
          </a:p>
          <a:p>
            <a:pPr algn="ctr"/>
            <a:endParaRPr lang="es-MX" sz="2000" dirty="0" smtClean="0"/>
          </a:p>
          <a:p>
            <a:pPr algn="just">
              <a:buNone/>
            </a:pPr>
            <a:r>
              <a:rPr lang="es-MX" sz="2000" dirty="0" smtClean="0"/>
              <a:t>             AÑO Y LUGAR                                                                SEGUIDORES</a:t>
            </a:r>
          </a:p>
          <a:p>
            <a:pPr algn="just"/>
            <a:endParaRPr lang="es-MX" sz="2000" dirty="0" smtClean="0"/>
          </a:p>
          <a:p>
            <a:pPr algn="ctr"/>
            <a:r>
              <a:rPr lang="es-MX" sz="2000" dirty="0" smtClean="0"/>
              <a:t>ILUSIONES DE INTERES</a:t>
            </a:r>
          </a:p>
          <a:p>
            <a:pPr algn="ctr"/>
            <a:r>
              <a:rPr lang="es-MX" sz="2000" dirty="0" smtClean="0"/>
              <a:t>LEYES</a:t>
            </a:r>
          </a:p>
          <a:p>
            <a:pPr algn="ctr"/>
            <a:endParaRPr lang="es-MX" sz="2000" dirty="0" smtClean="0"/>
          </a:p>
          <a:p>
            <a:pPr algn="ctr"/>
            <a:endParaRPr lang="es-MX" sz="2000" dirty="0" smtClean="0"/>
          </a:p>
          <a:p>
            <a:pPr algn="ctr"/>
            <a:endParaRPr lang="es-MX" sz="2000" dirty="0" smtClean="0"/>
          </a:p>
          <a:p>
            <a:pPr algn="just"/>
            <a:r>
              <a:rPr lang="es-MX" sz="2000" dirty="0" smtClean="0"/>
              <a:t>OBJETO DE ESTUDIO                                                  APORTACIONES</a:t>
            </a:r>
          </a:p>
          <a:p>
            <a:pPr algn="ctr"/>
            <a:endParaRPr lang="es-MX" sz="2000" dirty="0" smtClean="0"/>
          </a:p>
          <a:p>
            <a:pPr algn="ctr"/>
            <a:endParaRPr lang="es-MX" sz="2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786182" y="1357298"/>
            <a:ext cx="250033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 de flecha"/>
          <p:cNvCxnSpPr>
            <a:stCxn id="6" idx="2"/>
          </p:cNvCxnSpPr>
          <p:nvPr/>
        </p:nvCxnSpPr>
        <p:spPr>
          <a:xfrm rot="5400000">
            <a:off x="4911330" y="1732349"/>
            <a:ext cx="21431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000496" y="2143116"/>
            <a:ext cx="198597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Rectángulo redondeado"/>
          <p:cNvSpPr/>
          <p:nvPr/>
        </p:nvSpPr>
        <p:spPr>
          <a:xfrm>
            <a:off x="1214414" y="3143248"/>
            <a:ext cx="221457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Rectángulo redondeado"/>
          <p:cNvSpPr/>
          <p:nvPr/>
        </p:nvSpPr>
        <p:spPr>
          <a:xfrm>
            <a:off x="6643702" y="3143248"/>
            <a:ext cx="228601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4" name="43 Conector recto de flecha"/>
          <p:cNvCxnSpPr>
            <a:stCxn id="11" idx="1"/>
          </p:cNvCxnSpPr>
          <p:nvPr/>
        </p:nvCxnSpPr>
        <p:spPr>
          <a:xfrm rot="10800000" flipV="1">
            <a:off x="2428860" y="2285992"/>
            <a:ext cx="157163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6000760" y="2285992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Rectángulo redondeado"/>
          <p:cNvSpPr/>
          <p:nvPr/>
        </p:nvSpPr>
        <p:spPr>
          <a:xfrm>
            <a:off x="1071538" y="3857628"/>
            <a:ext cx="200026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50 Rectángulo redondeado"/>
          <p:cNvSpPr/>
          <p:nvPr/>
        </p:nvSpPr>
        <p:spPr>
          <a:xfrm>
            <a:off x="6643702" y="3786190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5" name="54 Conector recto de flecha"/>
          <p:cNvCxnSpPr/>
          <p:nvPr/>
        </p:nvCxnSpPr>
        <p:spPr>
          <a:xfrm rot="10800000" flipV="1">
            <a:off x="3071802" y="3643314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>
            <a:off x="6286512" y="3571876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Rectángulo redondeado"/>
          <p:cNvSpPr/>
          <p:nvPr/>
        </p:nvSpPr>
        <p:spPr>
          <a:xfrm>
            <a:off x="785786" y="4786322"/>
            <a:ext cx="107157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62 Rectángulo redondeado"/>
          <p:cNvSpPr/>
          <p:nvPr/>
        </p:nvSpPr>
        <p:spPr>
          <a:xfrm>
            <a:off x="2071670" y="4786322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63 Rectángulo redondeado"/>
          <p:cNvSpPr/>
          <p:nvPr/>
        </p:nvSpPr>
        <p:spPr>
          <a:xfrm>
            <a:off x="3428992" y="4786322"/>
            <a:ext cx="112871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64 Rectángulo redondeado"/>
          <p:cNvSpPr/>
          <p:nvPr/>
        </p:nvSpPr>
        <p:spPr>
          <a:xfrm>
            <a:off x="5000628" y="4786322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65 Rectángulo redondeado"/>
          <p:cNvSpPr/>
          <p:nvPr/>
        </p:nvSpPr>
        <p:spPr>
          <a:xfrm>
            <a:off x="6357950" y="4786322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66 Rectángulo redondeado"/>
          <p:cNvSpPr/>
          <p:nvPr/>
        </p:nvSpPr>
        <p:spPr>
          <a:xfrm>
            <a:off x="7643834" y="4786322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67 Rectángulo redondeado"/>
          <p:cNvSpPr/>
          <p:nvPr/>
        </p:nvSpPr>
        <p:spPr>
          <a:xfrm>
            <a:off x="928662" y="5715016"/>
            <a:ext cx="307183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68 Rectángulo redondeado"/>
          <p:cNvSpPr/>
          <p:nvPr/>
        </p:nvSpPr>
        <p:spPr>
          <a:xfrm>
            <a:off x="5572132" y="5715016"/>
            <a:ext cx="307183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1" name="70 Conector recto de flecha"/>
          <p:cNvCxnSpPr/>
          <p:nvPr/>
        </p:nvCxnSpPr>
        <p:spPr>
          <a:xfrm rot="10800000" flipV="1">
            <a:off x="1571604" y="3929066"/>
            <a:ext cx="300039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 rot="10800000" flipV="1">
            <a:off x="2786050" y="4071942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/>
          <p:nvPr/>
        </p:nvCxnSpPr>
        <p:spPr>
          <a:xfrm rot="5400000">
            <a:off x="4286248" y="4071942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 rot="16200000" flipH="1">
            <a:off x="5107785" y="4179099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5357818" y="4000504"/>
            <a:ext cx="128588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5357818" y="3929066"/>
            <a:ext cx="250033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3528392"/>
          </a:xfrm>
        </p:spPr>
        <p:txBody>
          <a:bodyPr>
            <a:noAutofit/>
          </a:bodyPr>
          <a:lstStyle/>
          <a:p>
            <a:pPr algn="l"/>
            <a:r>
              <a:rPr lang="es-E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entiende generalmente como una “forma”, “figura”, “configuración” e incluso, “estructura” o “creación”</a:t>
            </a:r>
            <a:r>
              <a:rPr lang="es-MX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s-MX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endParaRPr lang="es-MX" sz="36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3389280" cy="2774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3399"/>
            </a:solidFill>
          </a:ln>
          <a:effectLst>
            <a:glow rad="228600">
              <a:srgbClr val="9900FF">
                <a:alpha val="40000"/>
              </a:srgb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es-ES" dirty="0" smtClean="0"/>
              <a:t>PSICOLOGÍA DE GESTLAT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6186502" cy="5500726"/>
          </a:xfrm>
        </p:spPr>
        <p:txBody>
          <a:bodyPr>
            <a:normAutofit fontScale="85000" lnSpcReduction="20000"/>
          </a:bodyPr>
          <a:lstStyle/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orriente de la psicología moderna, surgida en Alemania a principios del siglo XX.</a:t>
            </a:r>
          </a:p>
          <a:p>
            <a:pPr>
              <a:buNone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 fundador Max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Wertheimer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smtClean="0"/>
              <a:t>seguido por sus alumnos W.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Köhler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Kurt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Koffka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Kurt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Lewin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s-ES" dirty="0" smtClean="0"/>
              <a:t>A esta psicología la podemos llamar como : psicología de la forma , de la estructura de la configuración o de la totalidad. </a:t>
            </a:r>
          </a:p>
          <a:p>
            <a:pPr>
              <a:buNone/>
            </a:pPr>
            <a:r>
              <a:rPr lang="es-ES" dirty="0" smtClean="0"/>
              <a:t>La mente configura, a través de ciertas leyes, los elementos que llegan a ella a través de los canales sensoriales (percepción) o de la memoria (pensamiento, inteligencia y resolución de problemas).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8 Imagen" descr="Kohler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714356"/>
            <a:ext cx="1428750" cy="1962150"/>
          </a:xfrm>
          <a:prstGeom prst="rect">
            <a:avLst/>
          </a:prstGeom>
        </p:spPr>
      </p:pic>
      <p:pic>
        <p:nvPicPr>
          <p:cNvPr id="10" name="9 Imagen" descr="kurt_lew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2428868"/>
            <a:ext cx="1473409" cy="1785950"/>
          </a:xfrm>
          <a:prstGeom prst="rect">
            <a:avLst/>
          </a:prstGeom>
        </p:spPr>
      </p:pic>
      <p:pic>
        <p:nvPicPr>
          <p:cNvPr id="11" name="10 Imagen" descr="max weightb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3929066"/>
            <a:ext cx="1473409" cy="2143140"/>
          </a:xfrm>
          <a:prstGeom prst="rect">
            <a:avLst/>
          </a:prstGeom>
        </p:spPr>
      </p:pic>
      <p:pic>
        <p:nvPicPr>
          <p:cNvPr id="8" name="7 Imagen" descr="16794_Koffka-Ku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4995841"/>
            <a:ext cx="1478538" cy="186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2483768" y="188640"/>
            <a:ext cx="4104456" cy="1656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 La Gestalt (conjunto,</a:t>
            </a:r>
          </a:p>
          <a:p>
            <a:pPr algn="ctr"/>
            <a:r>
              <a:rPr lang="es-MX" sz="20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 configuración, totalidad o "forma")</a:t>
            </a:r>
            <a:endParaRPr lang="es-MX" sz="2000" dirty="0">
              <a:ln>
                <a:solidFill>
                  <a:schemeClr val="bg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rot="5400000">
            <a:off x="4248758" y="2240074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1835696" y="2708920"/>
            <a:ext cx="5544616" cy="1872208"/>
          </a:xfrm>
          <a:prstGeom prst="roundRect">
            <a:avLst/>
          </a:prstGeom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En 1891, </a:t>
            </a:r>
            <a:r>
              <a:rPr lang="es-MX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Ehrenfels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hizo las primeras descripciones de inspiración gestáltica. </a:t>
            </a:r>
            <a:r>
              <a:rPr lang="es-MX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Helmholtz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es-MX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Mering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es-MX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Wertheimer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es-MX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Köhler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(1), </a:t>
            </a:r>
            <a:r>
              <a:rPr lang="es-MX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Koffka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y Lewin lo desarrollaron en Alemania y luego en los EE.UU.</a:t>
            </a:r>
            <a:endParaRPr lang="es-MX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rot="5400000">
            <a:off x="4320766" y="4976378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395536" y="5373216"/>
            <a:ext cx="84969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Guillaume lo introdujo en Francia. Con el tiempo, alcanzó difusión mundial, y gran influencia en las ciencias sociales, así como en la Estética y en la Crítica del Arte.</a:t>
            </a:r>
            <a:endParaRPr lang="es-MX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r>
              <a:rPr lang="es-ES" dirty="0" smtClean="0"/>
              <a:t>En 1912  </a:t>
            </a:r>
            <a:r>
              <a:rPr lang="es-ES" dirty="0" err="1" smtClean="0"/>
              <a:t>Wertheimer</a:t>
            </a:r>
            <a:r>
              <a:rPr lang="es-ES" dirty="0" smtClean="0"/>
              <a:t> y sus seguidores realizan el “fenómeno Phi”. </a:t>
            </a:r>
          </a:p>
          <a:p>
            <a:pPr>
              <a:buNone/>
            </a:pPr>
            <a:endParaRPr lang="es-ES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s-ES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s-ES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s-ES" i="1" dirty="0" smtClean="0"/>
          </a:p>
          <a:p>
            <a:pPr>
              <a:buNone/>
            </a:pPr>
            <a:r>
              <a:rPr lang="es-ES" i="1" dirty="0" smtClean="0"/>
              <a:t>“ </a:t>
            </a:r>
            <a:r>
              <a:rPr lang="es-ES" b="1" i="1" dirty="0" smtClean="0"/>
              <a:t>El </a:t>
            </a:r>
            <a:r>
              <a:rPr lang="es-ES" b="1" i="1" dirty="0"/>
              <a:t>Todo Es </a:t>
            </a:r>
            <a:r>
              <a:rPr lang="es-ES" b="1" i="1" dirty="0" smtClean="0"/>
              <a:t>Más </a:t>
            </a:r>
            <a:r>
              <a:rPr lang="es-ES" b="1" i="1" dirty="0"/>
              <a:t>Que La Suma De Sus </a:t>
            </a:r>
            <a:r>
              <a:rPr lang="es-ES" b="1" i="1" dirty="0" smtClean="0"/>
              <a:t>Partes”</a:t>
            </a:r>
          </a:p>
          <a:p>
            <a:pPr>
              <a:buNone/>
            </a:pPr>
            <a:r>
              <a:rPr lang="es-ES" dirty="0" smtClean="0"/>
              <a:t>• Realiza aportaciones al campo de lo perceptual – auditivo-visual - afirmando que la percepción del mundo se basa en configuraciones complejas. Formula las Leyes de la Organización perceptiva.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5" name="4 Imagen" descr="phi_phenomen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643050"/>
            <a:ext cx="3743325" cy="1123950"/>
          </a:xfrm>
          <a:prstGeom prst="rect">
            <a:avLst/>
          </a:prstGeom>
        </p:spPr>
      </p:pic>
      <p:pic>
        <p:nvPicPr>
          <p:cNvPr id="6" name="5 Imagen" descr="p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214422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04800" y="457200"/>
            <a:ext cx="8686800" cy="13876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Antecedentes filosóficos y psicológicos</a:t>
            </a:r>
            <a:endParaRPr kumimoji="0" lang="es-E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Picture 2" descr="http://t3.gstatic.com/images?q=tbn:ANd9GcSMqNeSvs45RmF5wZHxsqmDK7PwV9zkO7hEj3DsM5yNzKTQ6kh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5478">
            <a:off x="1082793" y="2529561"/>
            <a:ext cx="2928958" cy="3429024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</p:pic>
      <p:pic>
        <p:nvPicPr>
          <p:cNvPr id="6" name="3 Marcador de contenido" descr="A5ICALEDSI9CAVOU5IXCA0T47P1CA7W88JLCA04E74LCAA0LL2SCAU0Z0JOCA8OFXPJCA23YFMGCAGO3JA1CAA1DBS2CA5C38C9CA9PNDAMCA8TR4T8CAEPB9PCCA3SBNL1CA77W580CARURRD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25922">
            <a:off x="4916487" y="2747973"/>
            <a:ext cx="3529023" cy="3286148"/>
          </a:xfrm>
          <a:prstGeom prst="rect">
            <a:avLst/>
          </a:prstGeom>
          <a:ln w="76200">
            <a:solidFill>
              <a:srgbClr val="FF339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476673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cap="all" dirty="0" smtClean="0"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EDMUND HUSSERL: LA FENOMENOLOGIA </a:t>
            </a:r>
            <a:endParaRPr lang="es-MX" sz="4000" dirty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206084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reconocida como la raíz teórica fundamental de esta escuela psicológica, debido a su comprensión de la experiencia consciente como una experiencia </a:t>
            </a:r>
            <a:r>
              <a:rPr lang="es-ES" sz="2400" i="1" dirty="0" smtClean="0">
                <a:latin typeface="Comic Sans MS" pitchFamily="66" charset="0"/>
              </a:rPr>
              <a:t>fenoménica</a:t>
            </a:r>
            <a:endParaRPr lang="es-MX" sz="2400" dirty="0"/>
          </a:p>
        </p:txBody>
      </p:sp>
      <p:pic>
        <p:nvPicPr>
          <p:cNvPr id="7" name="3 Marcador de contenido" descr="76NCAUG1GGUCADHU4Y1CASHL2RUCA2D42P8CA49CZZRCA3DG55FCA12G2STCA8UP6OICARSB1JICAJMMNP6CAK9146VCAYWB23OCAXR8BGHCATGYI9WCAQL0GR7CAA13YH9CAQDXL6CCA8S185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62028">
            <a:off x="611560" y="3789040"/>
            <a:ext cx="3214710" cy="2514606"/>
          </a:xfrm>
          <a:prstGeom prst="rect">
            <a:avLst/>
          </a:prstGeom>
          <a:ln w="76200">
            <a:solidFill>
              <a:srgbClr val="FF3399"/>
            </a:solidFill>
          </a:ln>
        </p:spPr>
      </p:pic>
      <p:pic>
        <p:nvPicPr>
          <p:cNvPr id="8" name="Picture 2" descr="http://t0.gstatic.com/images?q=tbn:ANd9GcRYZYqd1PE_8tDZWSSwuVcfyBLhXlHk9aEHtTWgWu75D0OCU3Q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6524">
            <a:off x="5425434" y="3729767"/>
            <a:ext cx="2785559" cy="2603892"/>
          </a:xfrm>
          <a:prstGeom prst="rect">
            <a:avLst/>
          </a:prstGeom>
          <a:noFill/>
          <a:ln w="76200">
            <a:solidFill>
              <a:srgbClr val="CC00FF"/>
            </a:solidFill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539552" y="260648"/>
            <a:ext cx="2808312" cy="62646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Su punto de partida es la experiencia humana consciente, el aspecto interno o subjetivo de la conducta humana. Rechaza al positivismo, por considerarlo inapropiado para el estudio de la conducta humana .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139952" y="1844824"/>
            <a:ext cx="4392488" cy="36724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El Gestaltismo se basa, en una reflexión fenomenológica sobre "lo vivido" y afirma que, en la percepción humana, la totalidad es vivida antes que las partes que la forman y  el valor de cada parte depende de su participación en el conjunto. </a:t>
            </a:r>
          </a:p>
          <a:p>
            <a:pPr algn="just"/>
            <a:endParaRPr lang="es-MX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La "Gestalt" (o "forma") es el modo en que las partes se encuentran dispuestas en el todo.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275</TotalTime>
  <Words>1011</Words>
  <Application>Microsoft Office PowerPoint</Application>
  <PresentationFormat>Presentación en pantalla (4:3)</PresentationFormat>
  <Paragraphs>97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Metro</vt:lpstr>
      <vt:lpstr>UNAM COLEGIO DE      Y HUMANIDADES  PLANTEL</vt:lpstr>
      <vt:lpstr>Diapositiva 2</vt:lpstr>
      <vt:lpstr>Se entiende generalmente como una “forma”, “figura”, “configuración” e incluso, “estructura” o “creación” </vt:lpstr>
      <vt:lpstr>PSICOLOGÍA DE GESTLAT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Experimento de Köhler</vt:lpstr>
      <vt:lpstr>Diapositiva 13</vt:lpstr>
      <vt:lpstr>Diapositiva 14</vt:lpstr>
      <vt:lpstr>Leyes de la Organización perceptiva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GESTALT </vt:lpstr>
    </vt:vector>
  </TitlesOfParts>
  <Company>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PC6</dc:creator>
  <cp:lastModifiedBy>Amalia</cp:lastModifiedBy>
  <cp:revision>36</cp:revision>
  <dcterms:created xsi:type="dcterms:W3CDTF">2011-08-23T16:16:11Z</dcterms:created>
  <dcterms:modified xsi:type="dcterms:W3CDTF">2011-09-03T20:06:41Z</dcterms:modified>
</cp:coreProperties>
</file>