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79" r:id="rId6"/>
    <p:sldId id="260" r:id="rId7"/>
    <p:sldId id="261" r:id="rId8"/>
    <p:sldId id="263" r:id="rId9"/>
    <p:sldId id="264" r:id="rId10"/>
    <p:sldId id="265" r:id="rId11"/>
    <p:sldId id="273" r:id="rId12"/>
    <p:sldId id="267" r:id="rId13"/>
    <p:sldId id="274" r:id="rId14"/>
    <p:sldId id="268" r:id="rId15"/>
    <p:sldId id="275" r:id="rId16"/>
    <p:sldId id="269" r:id="rId17"/>
    <p:sldId id="276" r:id="rId18"/>
    <p:sldId id="270" r:id="rId19"/>
    <p:sldId id="271" r:id="rId20"/>
    <p:sldId id="280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0AFD-49A4-4756-8BA0-771894E1DEDF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F3A5-E03E-4647-A87B-6173411622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3A5-E03E-4647-A87B-61734116228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9A6C03-3B80-4BEB-AB27-759D521AF25E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16F3C37-A1F3-4DD2-BE34-DDCEB24C12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428660" y="-24"/>
            <a:ext cx="4643470" cy="2143140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FFFF00"/>
                </a:solidFill>
              </a:rPr>
              <a:t>UNAM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COLEGIO DE      Y HUMANIDADES 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PLANTEL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071966" y="-24"/>
            <a:ext cx="5643570" cy="214314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CIENCIAS  </a:t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PLANTEL AZCAPOTZALCO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2428868"/>
            <a:ext cx="7500990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PSICOLOGÍA I</a:t>
            </a:r>
          </a:p>
          <a:p>
            <a:r>
              <a:rPr lang="es-E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Amalia Pichardo</a:t>
            </a:r>
          </a:p>
          <a:p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“Psicología de </a:t>
            </a:r>
            <a:r>
              <a:rPr lang="es-E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estalt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</a:p>
          <a:p>
            <a:endParaRPr lang="es-ES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ES" sz="2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Jesús Guadalupe Hoyos Cerón</a:t>
            </a:r>
          </a:p>
          <a:p>
            <a:r>
              <a:rPr lang="es-ES" sz="2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Uriel Eduardo Mejía López</a:t>
            </a:r>
          </a:p>
          <a:p>
            <a:r>
              <a:rPr lang="es-ES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Karla Paola Méndez Roncés</a:t>
            </a:r>
          </a:p>
          <a:p>
            <a:r>
              <a:rPr lang="es-ES" sz="2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Carlos Ramírez Trejo</a:t>
            </a:r>
          </a:p>
          <a:p>
            <a:r>
              <a:rPr lang="es-ES" sz="2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Jessica Reyna Rodríguez</a:t>
            </a:r>
          </a:p>
          <a:p>
            <a:r>
              <a:rPr lang="es-ES" sz="27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Erika Sánchez Acuña</a:t>
            </a: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731837"/>
            <a:ext cx="8186766" cy="3983047"/>
          </a:xfrm>
        </p:spPr>
        <p:txBody>
          <a:bodyPr/>
          <a:lstStyle/>
          <a:p>
            <a:r>
              <a:rPr lang="es-ES" dirty="0" smtClean="0"/>
              <a:t>Los elementos y figuras que están más próximos se ven como una unidad. A pesar de ser iguales a los demás.</a:t>
            </a:r>
            <a:endParaRPr lang="es-ES" dirty="0"/>
          </a:p>
        </p:txBody>
      </p:sp>
      <p:pic>
        <p:nvPicPr>
          <p:cNvPr id="2050" name="Imagen 13" descr="http://www.unidad094.upn.mx/revista/51/fotos/lul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404" y="1900237"/>
            <a:ext cx="3810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proxim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68"/>
            <a:ext cx="4330381" cy="4572032"/>
          </a:xfrm>
          <a:prstGeom prst="rect">
            <a:avLst/>
          </a:prstGeom>
        </p:spPr>
      </p:pic>
      <p:pic>
        <p:nvPicPr>
          <p:cNvPr id="5" name="4 Imagen" descr="proximi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9382" y="3696793"/>
            <a:ext cx="3287460" cy="323266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4348" y="0"/>
            <a:ext cx="4778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Ley de la proximidad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urberr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429024" cy="4303089"/>
          </a:xfrm>
        </p:spPr>
      </p:pic>
      <p:pic>
        <p:nvPicPr>
          <p:cNvPr id="5" name="4 Imagen" descr="be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810027" cy="2857520"/>
          </a:xfrm>
          <a:prstGeom prst="rect">
            <a:avLst/>
          </a:prstGeom>
        </p:spPr>
      </p:pic>
      <p:pic>
        <p:nvPicPr>
          <p:cNvPr id="6" name="5 Imagen" descr="gestalt_law_of_symmetry_and_of_proxim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3912460" cy="290989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85720" y="5929330"/>
            <a:ext cx="4778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la proximidad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Los estímulos confusos tienden a analizarse de la forma más simple. </a:t>
            </a:r>
          </a:p>
          <a:p>
            <a:r>
              <a:rPr lang="es-ES" dirty="0" smtClean="0"/>
              <a:t>La figura «A» se ve como un hexágono y la «B» como un cubo tridimensional, aunque la «A» podía verse como un cubo.</a:t>
            </a:r>
          </a:p>
          <a:p>
            <a:endParaRPr lang="es-ES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429000"/>
            <a:ext cx="7634596" cy="25003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4348" y="142852"/>
            <a:ext cx="634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Ley de la simplicidad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ntinuidad pe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230" y="71414"/>
            <a:ext cx="2928926" cy="2562810"/>
          </a:xfrm>
        </p:spPr>
      </p:pic>
      <p:pic>
        <p:nvPicPr>
          <p:cNvPr id="5" name="4 Imagen" descr="gest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4" y="214290"/>
            <a:ext cx="4064000" cy="4064000"/>
          </a:xfrm>
          <a:prstGeom prst="rect">
            <a:avLst/>
          </a:prstGeom>
        </p:spPr>
      </p:pic>
      <p:pic>
        <p:nvPicPr>
          <p:cNvPr id="6" name="5 Imagen" descr="buenafor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0856" y="2857496"/>
            <a:ext cx="3670300" cy="36703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57190" y="4429132"/>
            <a:ext cx="464343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dirty="0" smtClean="0">
                <a:latin typeface="Arial" pitchFamily="34" charset="0"/>
                <a:cs typeface="Arial" pitchFamily="34" charset="0"/>
              </a:rPr>
              <a:t>En esta imagen que es el símbolo de Coca Cola, se puede representar esta ley, ya que se presentan figuras organizadas y simétricas como un círculo. Las letras también son simétricas y legibles, es decir la imagen se ve armónica y clara.</a:t>
            </a:r>
            <a:endParaRPr lang="es-ES" sz="1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786182" y="6286520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El espacio limitado por dos bordes simétricos tiende a percibirse como una figura coherente. A pesar de que la líneas no están cerradas parecen delimitar un espacio, al ser simétricas.</a:t>
            </a:r>
          </a:p>
          <a:p>
            <a:endParaRPr lang="es-ES" dirty="0"/>
          </a:p>
        </p:txBody>
      </p:sp>
      <p:pic>
        <p:nvPicPr>
          <p:cNvPr id="4" name="3 Imagen" descr="Ley de simetria ejemp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999272"/>
            <a:ext cx="5487799" cy="371587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1472" y="76778"/>
            <a:ext cx="609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Ley de la simetría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m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0650" cy="4476750"/>
          </a:xfrm>
        </p:spPr>
      </p:pic>
      <p:pic>
        <p:nvPicPr>
          <p:cNvPr id="5" name="3 Marcador de contenido" descr="billi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3995654" cy="31432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5761" y="5715016"/>
            <a:ext cx="4227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Ley de simetría</a:t>
            </a:r>
            <a:endParaRPr lang="es-E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Se tiende a percibir como formando una unidad perceptual todos aquellos elementos que se mueven en la misma dirección y velocidad, y los podemos ver como una unidad.</a:t>
            </a:r>
          </a:p>
          <a:p>
            <a:endParaRPr lang="es-ES" dirty="0"/>
          </a:p>
        </p:txBody>
      </p:sp>
      <p:pic>
        <p:nvPicPr>
          <p:cNvPr id="4" name="3 Imagen" descr="ley_de_continuid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071810"/>
            <a:ext cx="3028950" cy="3048000"/>
          </a:xfrm>
          <a:prstGeom prst="rect">
            <a:avLst/>
          </a:prstGeom>
        </p:spPr>
      </p:pic>
      <p:pic>
        <p:nvPicPr>
          <p:cNvPr id="5" name="4 Imagen" descr="trafico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79800"/>
            <a:ext cx="5080000" cy="33782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214290"/>
            <a:ext cx="574740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destino común</a:t>
            </a:r>
            <a:endParaRPr lang="es-ES" sz="4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sCANHB5Q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4278285" cy="3305185"/>
          </a:xfrm>
        </p:spPr>
      </p:pic>
      <p:pic>
        <p:nvPicPr>
          <p:cNvPr id="5" name="4 Imagen" descr="encuentros20cercanos20del20tercer20tipo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42918"/>
            <a:ext cx="4652953" cy="34731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14876" y="5500702"/>
            <a:ext cx="458679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Destino común</a:t>
            </a:r>
            <a:endParaRPr lang="es-ES" sz="4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428652"/>
            <a:ext cx="8615362" cy="678661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El ser humano posee una capacidad asombrosa para organizar el campo percibido.  A veces, esas mismas formas archivadas en nuestro sistema cognitivo pueden dificultarnos el desempeño de tareas que requieren soluciones creativas.</a:t>
            </a:r>
          </a:p>
          <a:p>
            <a:endParaRPr lang="es-ES" dirty="0" smtClean="0"/>
          </a:p>
          <a:p>
            <a:r>
              <a:rPr lang="es-ES" dirty="0" smtClean="0"/>
              <a:t>Los psicólogos de la </a:t>
            </a:r>
            <a:r>
              <a:rPr lang="es-ES" dirty="0" err="1" smtClean="0"/>
              <a:t>Gestalt</a:t>
            </a:r>
            <a:r>
              <a:rPr lang="es-ES" dirty="0" smtClean="0"/>
              <a:t> consideran que la resolución de problemas</a:t>
            </a:r>
          </a:p>
          <a:p>
            <a:r>
              <a:rPr lang="es-ES" dirty="0" smtClean="0"/>
              <a:t> no se limita al empleo</a:t>
            </a:r>
          </a:p>
          <a:p>
            <a:r>
              <a:rPr lang="es-ES" dirty="0" smtClean="0"/>
              <a:t> de la experiencia pasada</a:t>
            </a:r>
          </a:p>
          <a:p>
            <a:pPr>
              <a:buNone/>
            </a:pPr>
            <a:r>
              <a:rPr lang="es-ES" dirty="0" smtClean="0"/>
              <a:t> . Sino que supone el</a:t>
            </a:r>
          </a:p>
          <a:p>
            <a:pPr>
              <a:buNone/>
            </a:pPr>
            <a:r>
              <a:rPr lang="es-ES" dirty="0" smtClean="0"/>
              <a:t>    origen de algo nuevo.</a:t>
            </a:r>
          </a:p>
          <a:p>
            <a:endParaRPr lang="es-ES" dirty="0"/>
          </a:p>
        </p:txBody>
      </p:sp>
      <p:pic>
        <p:nvPicPr>
          <p:cNvPr id="4" name="3 Imagen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600450"/>
            <a:ext cx="43243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/>
          <a:lstStyle/>
          <a:p>
            <a:r>
              <a:rPr lang="es-ES" dirty="0" smtClean="0"/>
              <a:t>Experimento de </a:t>
            </a:r>
            <a:r>
              <a:rPr lang="es-ES" dirty="0" err="1" smtClean="0"/>
              <a:t>Köhler</a:t>
            </a:r>
            <a:endParaRPr lang="es-ES" dirty="0"/>
          </a:p>
        </p:txBody>
      </p:sp>
      <p:pic>
        <p:nvPicPr>
          <p:cNvPr id="5" name="3 Marcador de contenido" descr="primates koh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000240"/>
            <a:ext cx="2884687" cy="2846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es-ES" dirty="0" smtClean="0"/>
              <a:t>PSICOLOGÍA DE GESTLAT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6186502" cy="5500726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orriente de la psicología moderna, surgida en Alemania a principios del siglo XX.</a:t>
            </a:r>
          </a:p>
          <a:p>
            <a:pPr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 fundador Max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Wertheimer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smtClean="0"/>
              <a:t>seguido por sus alumnos W.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Köhler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Kurt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Koffka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Kurt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Lewin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ES" dirty="0" smtClean="0"/>
              <a:t>A esta psicología la podemos llamar como : psicología de la forma , de la estructura de la configuración o de la totalidad. </a:t>
            </a:r>
          </a:p>
          <a:p>
            <a:pPr>
              <a:buNone/>
            </a:pPr>
            <a:r>
              <a:rPr lang="es-ES" dirty="0" smtClean="0"/>
              <a:t>La mente configura, a través de ciertas leyes, los elementos que llegan a ella a través de los canales sensoriales (percepción) o de la memoria (pensamiento, inteligencia y resolución de problemas).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8 Imagen" descr="Kohle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714356"/>
            <a:ext cx="1428750" cy="1962150"/>
          </a:xfrm>
          <a:prstGeom prst="rect">
            <a:avLst/>
          </a:prstGeom>
        </p:spPr>
      </p:pic>
      <p:pic>
        <p:nvPicPr>
          <p:cNvPr id="10" name="9 Imagen" descr="kurt_lew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428868"/>
            <a:ext cx="1473409" cy="1785950"/>
          </a:xfrm>
          <a:prstGeom prst="rect">
            <a:avLst/>
          </a:prstGeom>
        </p:spPr>
      </p:pic>
      <p:pic>
        <p:nvPicPr>
          <p:cNvPr id="11" name="10 Imagen" descr="max weight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929066"/>
            <a:ext cx="1473409" cy="2143140"/>
          </a:xfrm>
          <a:prstGeom prst="rect">
            <a:avLst/>
          </a:prstGeom>
        </p:spPr>
      </p:pic>
      <p:pic>
        <p:nvPicPr>
          <p:cNvPr id="8" name="7 Imagen" descr="16794_Koffka-Ku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995841"/>
            <a:ext cx="1478538" cy="186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16606"/>
          </a:xfrm>
        </p:spPr>
        <p:txBody>
          <a:bodyPr/>
          <a:lstStyle/>
          <a:p>
            <a:pPr algn="ctr"/>
            <a:r>
              <a:rPr lang="es-MX" sz="3600" dirty="0" smtClean="0"/>
              <a:t>GESTALT</a:t>
            </a:r>
            <a:br>
              <a:rPr lang="es-MX" sz="3600" dirty="0" smtClean="0"/>
            </a:br>
            <a:endParaRPr lang="es-MX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>
            <a:normAutofit/>
          </a:bodyPr>
          <a:lstStyle/>
          <a:p>
            <a:pPr algn="ctr"/>
            <a:r>
              <a:rPr lang="es-MX" sz="2000" dirty="0" smtClean="0"/>
              <a:t>OTRA FORMA DE LLAMARLA</a:t>
            </a:r>
          </a:p>
          <a:p>
            <a:pPr algn="ctr"/>
            <a:endParaRPr lang="es-MX" sz="2000" dirty="0" smtClean="0"/>
          </a:p>
          <a:p>
            <a:pPr algn="ctr">
              <a:buNone/>
            </a:pPr>
            <a:r>
              <a:rPr lang="es-MX" sz="2000" dirty="0" smtClean="0"/>
              <a:t>FUNDADOR</a:t>
            </a:r>
          </a:p>
          <a:p>
            <a:pPr algn="ctr"/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             AÑO Y LUGAR                                                                SEGUIDORES</a:t>
            </a:r>
          </a:p>
          <a:p>
            <a:pPr algn="just"/>
            <a:endParaRPr lang="es-MX" sz="2000" dirty="0" smtClean="0"/>
          </a:p>
          <a:p>
            <a:pPr algn="ctr"/>
            <a:r>
              <a:rPr lang="es-MX" sz="2000" dirty="0" smtClean="0"/>
              <a:t>ILUSIONES DE INTERES</a:t>
            </a:r>
          </a:p>
          <a:p>
            <a:pPr algn="ctr"/>
            <a:r>
              <a:rPr lang="es-MX" sz="2000" dirty="0" smtClean="0"/>
              <a:t>LEYES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just"/>
            <a:r>
              <a:rPr lang="es-MX" sz="2000" dirty="0" smtClean="0"/>
              <a:t>OBJETO DE ESTUDIO                                                  APORTACIONES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86182" y="1357298"/>
            <a:ext cx="250033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>
            <a:stCxn id="6" idx="2"/>
          </p:cNvCxnSpPr>
          <p:nvPr/>
        </p:nvCxnSpPr>
        <p:spPr>
          <a:xfrm rot="5400000">
            <a:off x="4911330" y="1732349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00496" y="2143116"/>
            <a:ext cx="19859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 redondeado"/>
          <p:cNvSpPr/>
          <p:nvPr/>
        </p:nvSpPr>
        <p:spPr>
          <a:xfrm>
            <a:off x="1214414" y="3143248"/>
            <a:ext cx="221457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 redondeado"/>
          <p:cNvSpPr/>
          <p:nvPr/>
        </p:nvSpPr>
        <p:spPr>
          <a:xfrm>
            <a:off x="6643702" y="3143248"/>
            <a:ext cx="228601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" name="43 Conector recto de flecha"/>
          <p:cNvCxnSpPr>
            <a:stCxn id="11" idx="1"/>
          </p:cNvCxnSpPr>
          <p:nvPr/>
        </p:nvCxnSpPr>
        <p:spPr>
          <a:xfrm rot="10800000" flipV="1">
            <a:off x="2428860" y="2285992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6000760" y="228599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 redondeado"/>
          <p:cNvSpPr/>
          <p:nvPr/>
        </p:nvSpPr>
        <p:spPr>
          <a:xfrm>
            <a:off x="1071538" y="3857628"/>
            <a:ext cx="200026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Rectángulo redondeado"/>
          <p:cNvSpPr/>
          <p:nvPr/>
        </p:nvSpPr>
        <p:spPr>
          <a:xfrm>
            <a:off x="6643702" y="3786190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5" name="54 Conector recto de flecha"/>
          <p:cNvCxnSpPr/>
          <p:nvPr/>
        </p:nvCxnSpPr>
        <p:spPr>
          <a:xfrm rot="10800000" flipV="1">
            <a:off x="3071802" y="3643314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6286512" y="3571876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 redondeado"/>
          <p:cNvSpPr/>
          <p:nvPr/>
        </p:nvSpPr>
        <p:spPr>
          <a:xfrm>
            <a:off x="785786" y="478632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Rectángulo redondeado"/>
          <p:cNvSpPr/>
          <p:nvPr/>
        </p:nvSpPr>
        <p:spPr>
          <a:xfrm>
            <a:off x="2071670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Rectángulo redondeado"/>
          <p:cNvSpPr/>
          <p:nvPr/>
        </p:nvSpPr>
        <p:spPr>
          <a:xfrm>
            <a:off x="3428992" y="4786322"/>
            <a:ext cx="112871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Rectángulo redondeado"/>
          <p:cNvSpPr/>
          <p:nvPr/>
        </p:nvSpPr>
        <p:spPr>
          <a:xfrm>
            <a:off x="5000628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Rectángulo redondeado"/>
          <p:cNvSpPr/>
          <p:nvPr/>
        </p:nvSpPr>
        <p:spPr>
          <a:xfrm>
            <a:off x="6357950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Rectángulo redondeado"/>
          <p:cNvSpPr/>
          <p:nvPr/>
        </p:nvSpPr>
        <p:spPr>
          <a:xfrm>
            <a:off x="7643834" y="478632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67 Rectángulo redondeado"/>
          <p:cNvSpPr/>
          <p:nvPr/>
        </p:nvSpPr>
        <p:spPr>
          <a:xfrm>
            <a:off x="928662" y="5715016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Rectángulo redondeado"/>
          <p:cNvSpPr/>
          <p:nvPr/>
        </p:nvSpPr>
        <p:spPr>
          <a:xfrm>
            <a:off x="5572132" y="5715016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1" name="70 Conector recto de flecha"/>
          <p:cNvCxnSpPr/>
          <p:nvPr/>
        </p:nvCxnSpPr>
        <p:spPr>
          <a:xfrm rot="10800000" flipV="1">
            <a:off x="1571604" y="3929066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rot="10800000" flipV="1">
            <a:off x="2786050" y="4071942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rot="5400000">
            <a:off x="4286248" y="407194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rot="16200000" flipH="1">
            <a:off x="5107785" y="417909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5357818" y="4000504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5357818" y="3929066"/>
            <a:ext cx="250033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es-ES" dirty="0" smtClean="0"/>
              <a:t>En 1912  </a:t>
            </a:r>
            <a:r>
              <a:rPr lang="es-ES" dirty="0" err="1" smtClean="0"/>
              <a:t>Wertheimer</a:t>
            </a:r>
            <a:r>
              <a:rPr lang="es-ES" dirty="0" smtClean="0"/>
              <a:t> y sus seguidores realizan el “fenómeno Phi”. </a:t>
            </a: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r>
              <a:rPr lang="es-ES" i="1" dirty="0" smtClean="0"/>
              <a:t>“ </a:t>
            </a:r>
            <a:r>
              <a:rPr lang="es-ES" b="1" i="1" dirty="0" smtClean="0"/>
              <a:t>El </a:t>
            </a:r>
            <a:r>
              <a:rPr lang="es-ES" b="1" i="1" dirty="0"/>
              <a:t>Todo Es </a:t>
            </a:r>
            <a:r>
              <a:rPr lang="es-ES" b="1" i="1" dirty="0" smtClean="0"/>
              <a:t>Más </a:t>
            </a:r>
            <a:r>
              <a:rPr lang="es-ES" b="1" i="1" dirty="0"/>
              <a:t>Que La Suma De Sus </a:t>
            </a:r>
            <a:r>
              <a:rPr lang="es-ES" b="1" i="1" dirty="0" smtClean="0"/>
              <a:t>Partes”</a:t>
            </a:r>
          </a:p>
          <a:p>
            <a:pPr>
              <a:buNone/>
            </a:pPr>
            <a:r>
              <a:rPr lang="es-ES" dirty="0" smtClean="0"/>
              <a:t>• Realiza aportaciones al campo de lo perceptual – auditivo-visual - afirmando que la percepción del mundo se basa en configuraciones complejas. Formula las Leyes de la Organización perceptiva.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phi_phenomen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3743325" cy="1123950"/>
          </a:xfrm>
          <a:prstGeom prst="rect">
            <a:avLst/>
          </a:prstGeom>
        </p:spPr>
      </p:pic>
      <p:pic>
        <p:nvPicPr>
          <p:cNvPr id="6" name="5 Imagen" descr="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642918"/>
            <a:ext cx="8201028" cy="3429024"/>
          </a:xfrm>
        </p:spPr>
        <p:txBody>
          <a:bodyPr/>
          <a:lstStyle/>
          <a:p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/>
              <a:t>Los elementos tienden a agruparse en figuras completas. Debido a que las áreas cerradas son mas estables y sencillas de captar.</a:t>
            </a:r>
          </a:p>
          <a:p>
            <a:endParaRPr lang="es-ES" dirty="0"/>
          </a:p>
        </p:txBody>
      </p:sp>
      <p:pic>
        <p:nvPicPr>
          <p:cNvPr id="4" name="3 Marcador de contenido" descr="c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71810"/>
            <a:ext cx="2656059" cy="3714768"/>
          </a:xfrm>
          <a:prstGeom prst="rect">
            <a:avLst/>
          </a:prstGeom>
        </p:spPr>
      </p:pic>
      <p:pic>
        <p:nvPicPr>
          <p:cNvPr id="5" name="4 Imagen" descr="complet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86076"/>
            <a:ext cx="3335827" cy="357192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85762" y="-16"/>
            <a:ext cx="8543956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de la Organización perceptiva</a:t>
            </a:r>
            <a:endParaRPr lang="es-ES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1000108"/>
            <a:ext cx="3651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Ley del cierre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alk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24" cy="4188121"/>
          </a:xfrm>
          <a:prstGeom prst="rect">
            <a:avLst/>
          </a:prstGeom>
        </p:spPr>
      </p:pic>
      <p:pic>
        <p:nvPicPr>
          <p:cNvPr id="5" name="4 Imagen" descr="ley del cier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666" y="71414"/>
            <a:ext cx="3288490" cy="4286280"/>
          </a:xfrm>
          <a:prstGeom prst="rect">
            <a:avLst/>
          </a:prstGeom>
        </p:spPr>
      </p:pic>
      <p:pic>
        <p:nvPicPr>
          <p:cNvPr id="6" name="5 Imagen" descr="ley de cie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803735"/>
            <a:ext cx="2863324" cy="405426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786446" y="5934670"/>
            <a:ext cx="37040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 del cierre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jarron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4214810" y="884708"/>
            <a:ext cx="4830131" cy="575900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29142" y="1142984"/>
            <a:ext cx="4943452" cy="4525963"/>
          </a:xfrm>
        </p:spPr>
        <p:txBody>
          <a:bodyPr/>
          <a:lstStyle/>
          <a:p>
            <a:r>
              <a:rPr lang="es-ES" b="1" dirty="0" smtClean="0"/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siempre percibimos en función de figura y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fondo. Cada individuo puede percibir una imagen distinta (la figura o el fondo).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Imagen" descr="simplici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0" y="2500306"/>
            <a:ext cx="3957336" cy="398622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7158" y="142852"/>
            <a:ext cx="5156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figura-fondo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bsolut bangok-ley figura-fo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3714776" cy="5306823"/>
          </a:xfrm>
        </p:spPr>
      </p:pic>
      <p:pic>
        <p:nvPicPr>
          <p:cNvPr id="6" name="5 Imagen" descr="ley-general-de-la-figura-y-fondo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548" y="0"/>
            <a:ext cx="3194608" cy="4357694"/>
          </a:xfrm>
          <a:prstGeom prst="rect">
            <a:avLst/>
          </a:prstGeom>
        </p:spPr>
      </p:pic>
      <p:pic>
        <p:nvPicPr>
          <p:cNvPr id="5" name="4 Imagen" descr="figura-fo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498898"/>
            <a:ext cx="2926288" cy="44305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6150114"/>
            <a:ext cx="4871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FIGURA-FONDO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70" y="571480"/>
            <a:ext cx="5214974" cy="5143536"/>
          </a:xfrm>
        </p:spPr>
        <p:txBody>
          <a:bodyPr>
            <a:normAutofit/>
          </a:bodyPr>
          <a:lstStyle/>
          <a:p>
            <a:r>
              <a:rPr lang="es-ES" dirty="0" smtClean="0"/>
              <a:t>Los elementos similares(parecidos) tienden a agruparse y a diferenciarse de los otros que son diferentes a ellos.</a:t>
            </a:r>
          </a:p>
          <a:p>
            <a:endParaRPr lang="es-ES" dirty="0" smtClean="0"/>
          </a:p>
          <a:p>
            <a:r>
              <a:rPr lang="es-ES" dirty="0" smtClean="0"/>
              <a:t>En el ejemplo vemos automáticamente una línea horizontal y no verticalmente.</a:t>
            </a:r>
            <a:endParaRPr lang="es-ES" dirty="0"/>
          </a:p>
        </p:txBody>
      </p:sp>
      <p:pic>
        <p:nvPicPr>
          <p:cNvPr id="5" name="4 Imagen" descr="semejanza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916" y="642918"/>
            <a:ext cx="4236554" cy="3143272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 flipV="1">
            <a:off x="3786182" y="3143248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6 Imagen" descr="cuadros (semejanza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438595"/>
            <a:ext cx="4262446" cy="249086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2844" y="0"/>
            <a:ext cx="4785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LEY DE SEMEJANZA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emejan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4429132"/>
            <a:ext cx="2805098" cy="2290100"/>
          </a:xfrm>
        </p:spPr>
      </p:pic>
      <p:pic>
        <p:nvPicPr>
          <p:cNvPr id="6" name="5 Imagen" descr="manzan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393968"/>
            <a:ext cx="3357586" cy="417830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14282" y="317352"/>
            <a:ext cx="39888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Ley de semejanza</a:t>
            </a:r>
            <a:endParaRPr lang="es-E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Imagen" descr="ci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1414"/>
            <a:ext cx="4357686" cy="458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245</TotalTime>
  <Words>576</Words>
  <Application>Microsoft Office PowerPoint</Application>
  <PresentationFormat>Presentación en pantalla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Metro</vt:lpstr>
      <vt:lpstr>UNAM COLEGIO DE      Y HUMANIDADES  PLANTEL</vt:lpstr>
      <vt:lpstr>PSICOLOGÍA DE GESTLAT</vt:lpstr>
      <vt:lpstr>Diapositiva 3</vt:lpstr>
      <vt:lpstr>Leyes de la Organización perceptiva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Experimento de Köhler</vt:lpstr>
      <vt:lpstr>GESTALT </vt:lpstr>
    </vt:vector>
  </TitlesOfParts>
  <Company>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PC6</dc:creator>
  <cp:lastModifiedBy>Federico Velasco</cp:lastModifiedBy>
  <cp:revision>33</cp:revision>
  <dcterms:created xsi:type="dcterms:W3CDTF">2011-08-23T16:16:11Z</dcterms:created>
  <dcterms:modified xsi:type="dcterms:W3CDTF">2011-08-31T14:10:23Z</dcterms:modified>
</cp:coreProperties>
</file>