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0"/>
  </p:notesMasterIdLst>
  <p:sldIdLst>
    <p:sldId id="256" r:id="rId2"/>
    <p:sldId id="257" r:id="rId3"/>
    <p:sldId id="258" r:id="rId4"/>
    <p:sldId id="265" r:id="rId5"/>
    <p:sldId id="266" r:id="rId6"/>
    <p:sldId id="260" r:id="rId7"/>
    <p:sldId id="261" r:id="rId8"/>
    <p:sldId id="262" r:id="rId9"/>
    <p:sldId id="263" r:id="rId10"/>
    <p:sldId id="264" r:id="rId11"/>
    <p:sldId id="267" r:id="rId12"/>
    <p:sldId id="268" r:id="rId13"/>
    <p:sldId id="294" r:id="rId14"/>
    <p:sldId id="270" r:id="rId15"/>
    <p:sldId id="271" r:id="rId16"/>
    <p:sldId id="269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00FF00"/>
    <a:srgbClr val="FF66CC"/>
    <a:srgbClr val="33CC33"/>
    <a:srgbClr val="9900FF"/>
    <a:srgbClr val="FF3399"/>
    <a:srgbClr val="FFFF00"/>
    <a:srgbClr val="FFFF99"/>
    <a:srgbClr val="822675"/>
    <a:srgbClr val="DAD63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94660"/>
  </p:normalViewPr>
  <p:slideViewPr>
    <p:cSldViewPr>
      <p:cViewPr varScale="1">
        <p:scale>
          <a:sx n="72" d="100"/>
          <a:sy n="72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91A59-9144-4D80-A1E9-8BE050B23765}" type="datetimeFigureOut">
              <a:rPr lang="es-MX" smtClean="0"/>
              <a:pPr/>
              <a:t>30/08/2011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8F4FBB-AA13-4C17-931C-462C911FC423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F4FBB-AA13-4C17-931C-462C911FC423}" type="slidenum">
              <a:rPr lang="es-MX" smtClean="0"/>
              <a:pPr/>
              <a:t>7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D351-1850-4162-8D00-F7CD87AD3699}" type="datetimeFigureOut">
              <a:rPr lang="es-MX" smtClean="0"/>
              <a:pPr/>
              <a:t>30/08/2011</a:t>
            </a:fld>
            <a:endParaRPr lang="es-MX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E08F-52D6-4FA1-AAAD-9DEC340661B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D351-1850-4162-8D00-F7CD87AD3699}" type="datetimeFigureOut">
              <a:rPr lang="es-MX" smtClean="0"/>
              <a:pPr/>
              <a:t>30/08/2011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E08F-52D6-4FA1-AAAD-9DEC340661B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D351-1850-4162-8D00-F7CD87AD3699}" type="datetimeFigureOut">
              <a:rPr lang="es-MX" smtClean="0"/>
              <a:pPr/>
              <a:t>30/08/2011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E08F-52D6-4FA1-AAAD-9DEC340661B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D351-1850-4162-8D00-F7CD87AD3699}" type="datetimeFigureOut">
              <a:rPr lang="es-MX" smtClean="0"/>
              <a:pPr/>
              <a:t>30/08/2011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E08F-52D6-4FA1-AAAD-9DEC340661B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D351-1850-4162-8D00-F7CD87AD3699}" type="datetimeFigureOut">
              <a:rPr lang="es-MX" smtClean="0"/>
              <a:pPr/>
              <a:t>30/08/2011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E08F-52D6-4FA1-AAAD-9DEC340661B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D351-1850-4162-8D00-F7CD87AD3699}" type="datetimeFigureOut">
              <a:rPr lang="es-MX" smtClean="0"/>
              <a:pPr/>
              <a:t>30/08/2011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E08F-52D6-4FA1-AAAD-9DEC340661B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D351-1850-4162-8D00-F7CD87AD3699}" type="datetimeFigureOut">
              <a:rPr lang="es-MX" smtClean="0"/>
              <a:pPr/>
              <a:t>30/08/2011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E08F-52D6-4FA1-AAAD-9DEC340661B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D351-1850-4162-8D00-F7CD87AD3699}" type="datetimeFigureOut">
              <a:rPr lang="es-MX" smtClean="0"/>
              <a:pPr/>
              <a:t>30/08/2011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E08F-52D6-4FA1-AAAD-9DEC340661B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D351-1850-4162-8D00-F7CD87AD3699}" type="datetimeFigureOut">
              <a:rPr lang="es-MX" smtClean="0"/>
              <a:pPr/>
              <a:t>30/08/2011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E08F-52D6-4FA1-AAAD-9DEC340661B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D351-1850-4162-8D00-F7CD87AD3699}" type="datetimeFigureOut">
              <a:rPr lang="es-MX" smtClean="0"/>
              <a:pPr/>
              <a:t>30/08/2011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EE08F-52D6-4FA1-AAAD-9DEC340661B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6D351-1850-4162-8D00-F7CD87AD3699}" type="datetimeFigureOut">
              <a:rPr lang="es-MX" smtClean="0"/>
              <a:pPr/>
              <a:t>30/08/2011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68EE08F-52D6-4FA1-AAAD-9DEC340661B2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FC6D351-1850-4162-8D00-F7CD87AD3699}" type="datetimeFigureOut">
              <a:rPr lang="es-MX" smtClean="0"/>
              <a:pPr/>
              <a:t>30/08/2011</a:t>
            </a:fld>
            <a:endParaRPr lang="es-MX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68EE08F-52D6-4FA1-AAAD-9DEC340661B2}" type="slidenum">
              <a:rPr lang="es-MX" smtClean="0"/>
              <a:pPr/>
              <a:t>‹Nº›</a:t>
            </a:fld>
            <a:endParaRPr lang="es-MX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hyperlink" Target="http://2.bp.blogspot.com/-9cVv5cSuUPM/TaWYAIfJXNI/AAAAAAAAABA/iJV-ucieN1A/s1600/gestalt-simetria.jpg" TargetMode="External"/><Relationship Id="rId7" Type="http://schemas.openxmlformats.org/officeDocument/2006/relationships/hyperlink" Target="http://pablofelechosa94.files.wordpress.com/2010/11/similitud-2.jpg" TargetMode="External"/><Relationship Id="rId2" Type="http://schemas.openxmlformats.org/officeDocument/2006/relationships/hyperlink" Target="http://es.wikipedia.org/w/index.php?title=Principio_de_Simetr%C3%ADa&amp;action=edit&amp;redlink=1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hyperlink" Target="http://pablofelechosa94.files.wordpress.com/2010/11/semejanza1.jpg" TargetMode="Externa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hyperlink" Target="http://multimedia.uoc.edu/~grf/index.php/Imagen:Tx_ley_continuidad.gif" TargetMode="External"/><Relationship Id="rId7" Type="http://schemas.openxmlformats.org/officeDocument/2006/relationships/hyperlink" Target="http://pablofelechosa94.files.wordpress.com/2010/11/continuidad.jpg" TargetMode="External"/><Relationship Id="rId2" Type="http://schemas.openxmlformats.org/officeDocument/2006/relationships/hyperlink" Target="http://es.wikipedia.org/w/index.php?title=Principio_de_Continuidad&amp;action=edit&amp;redlink=1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hyperlink" Target="http://4.bp.blogspot.com/-qhzD-4BXdfU/TaWWj-abKkI/AAAAAAAAAA0/h4R6PbN28Qw/s1600/gestalt+continuidad.jpg" TargetMode="External"/><Relationship Id="rId10" Type="http://schemas.openxmlformats.org/officeDocument/2006/relationships/image" Target="../media/image28.jpeg"/><Relationship Id="rId4" Type="http://schemas.openxmlformats.org/officeDocument/2006/relationships/image" Target="../media/image25.gif"/><Relationship Id="rId9" Type="http://schemas.openxmlformats.org/officeDocument/2006/relationships/hyperlink" Target="http://pablofelechosa94.files.wordpress.com/2010/11/continuidad-2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4.bp.blogspot.com/-DEmMlnRVQ_A/TaWXEGD-AJI/AAAAAAAAAA4/NRym8PXaTeo/s1600/fig-fdo.png" TargetMode="External"/><Relationship Id="rId2" Type="http://schemas.openxmlformats.org/officeDocument/2006/relationships/hyperlink" Target="http://es.wikipedia.org/w/index.php?title=Principio_de_la_relaci%C3%B3n_entre_figura_y_fondo&amp;action=edit&amp;redlink=1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hyperlink" Target="http://3.bp.blogspot.com/-rVo3JVGSpV0/TaWWanF9KvI/AAAAAAAAAAs/nKqM3PUkdhM/s1600/5.jpg" TargetMode="Externa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3.bp.blogspot.com/-1oYeEGQx0WM/TaWWbLVSt_I/AAAAAAAAAAw/ZaLR8MW9PCo/s1600/siete-caballos-gestalt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hyperlink" Target="http://pablofelechosa94.files.wordpress.com/2010/11/forma-y-fondo.jpg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3.bp.blogspot.com/_tq6P-XY5MXM/TQ0Hrv9cbvI/AAAAAAAAACI/bmvBPkl7WA8/s1600/gest_can.gif" TargetMode="External"/><Relationship Id="rId13" Type="http://schemas.openxmlformats.org/officeDocument/2006/relationships/image" Target="../media/image38.jpeg"/><Relationship Id="rId3" Type="http://schemas.openxmlformats.org/officeDocument/2006/relationships/image" Target="../media/image33.png"/><Relationship Id="rId7" Type="http://schemas.openxmlformats.org/officeDocument/2006/relationships/image" Target="../media/image35.gif"/><Relationship Id="rId12" Type="http://schemas.openxmlformats.org/officeDocument/2006/relationships/hyperlink" Target="http://2.bp.blogspot.com/_FGdFv7AS4_o/STQWwteJTsI/AAAAAAAAAPM/1lnVDk7-CKk/s1600-h/LEY+DE+CIERRE.jpg" TargetMode="External"/><Relationship Id="rId2" Type="http://schemas.openxmlformats.org/officeDocument/2006/relationships/hyperlink" Target="http://multimedia.uoc.edu/~grf/index.php/Imagen:M1_Act1_Cerramiento.pn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multimedia.uoc.edu/~grf/index.php/Imagen:Tx_ley_cierre_b.gif" TargetMode="External"/><Relationship Id="rId11" Type="http://schemas.openxmlformats.org/officeDocument/2006/relationships/image" Target="../media/image37.jpeg"/><Relationship Id="rId5" Type="http://schemas.openxmlformats.org/officeDocument/2006/relationships/image" Target="../media/image34.gif"/><Relationship Id="rId15" Type="http://schemas.openxmlformats.org/officeDocument/2006/relationships/image" Target="../media/image39.jpeg"/><Relationship Id="rId10" Type="http://schemas.openxmlformats.org/officeDocument/2006/relationships/hyperlink" Target="http://2.bp.blogspot.com/_tq6P-XY5MXM/TQ0HryVS4qI/AAAAAAAAACM/GtgU1Aded-4/s1600/cierre.jpg" TargetMode="External"/><Relationship Id="rId4" Type="http://schemas.openxmlformats.org/officeDocument/2006/relationships/hyperlink" Target="http://multimedia.uoc.edu/~grf/index.php/Imagen:Tx_ley_cierre_a.gif" TargetMode="External"/><Relationship Id="rId9" Type="http://schemas.openxmlformats.org/officeDocument/2006/relationships/image" Target="../media/image36.gif"/><Relationship Id="rId14" Type="http://schemas.openxmlformats.org/officeDocument/2006/relationships/hyperlink" Target="http://1.bp.blogspot.com/-1Dnng54MXkU/TaWXkiYItzI/AAAAAAAAAA8/rgIIiEQUd9Y/s1600/estalt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hyperlink" Target="http://multimedia.uoc.edu/~grf/index.php/Imagen:M1_Act1_Moviment.gif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gif"/><Relationship Id="rId4" Type="http://schemas.openxmlformats.org/officeDocument/2006/relationships/hyperlink" Target="http://multimedia.uoc.edu/~grf/index.php/Imagen:Tx_ley_movimiento.gi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://multimedia.uoc.edu/~grf/index.php/Imagen:M1_Act1_Pregnancia.pn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gif"/><Relationship Id="rId4" Type="http://schemas.openxmlformats.org/officeDocument/2006/relationships/hyperlink" Target="http://multimedia.uoc.edu/~grf/index.php/Imagen:Tx_ley_pregnancia.gif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pablofelechosa94.files.wordpress.com/2010/11/experiencia.jpg" TargetMode="External"/><Relationship Id="rId3" Type="http://schemas.openxmlformats.org/officeDocument/2006/relationships/image" Target="../media/image44.gif"/><Relationship Id="rId7" Type="http://schemas.openxmlformats.org/officeDocument/2006/relationships/image" Target="../media/image46.jpeg"/><Relationship Id="rId2" Type="http://schemas.openxmlformats.org/officeDocument/2006/relationships/hyperlink" Target="http://multimedia.uoc.edu/~grf/index.php/Imagen:Tx_ley_experiencia.gif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3.bp.blogspot.com/_tq6P-XY5MXM/TQ0KBv7HEzI/AAAAAAAAACw/-NU2oao7KTI/s1600/amor+incondicional.jpg" TargetMode="External"/><Relationship Id="rId11" Type="http://schemas.openxmlformats.org/officeDocument/2006/relationships/image" Target="../media/image48.jpeg"/><Relationship Id="rId5" Type="http://schemas.openxmlformats.org/officeDocument/2006/relationships/image" Target="../media/image45.jpeg"/><Relationship Id="rId10" Type="http://schemas.openxmlformats.org/officeDocument/2006/relationships/hyperlink" Target="http://pablofelechosa94.files.wordpress.com/2010/11/experiencia-2.jpg" TargetMode="External"/><Relationship Id="rId4" Type="http://schemas.openxmlformats.org/officeDocument/2006/relationships/hyperlink" Target="http://3.bp.blogspot.com/_tq6P-XY5MXM/TQ0KCJmKIZI/AAAAAAAAAC0/QRPYr7cuK-s/s1600/l.jpg" TargetMode="External"/><Relationship Id="rId9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jpeg"/><Relationship Id="rId4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5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gif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es.wikipedia.org/wiki/Kurt_Koffka" TargetMode="External"/><Relationship Id="rId3" Type="http://schemas.openxmlformats.org/officeDocument/2006/relationships/image" Target="../media/image4.jpeg"/><Relationship Id="rId7" Type="http://schemas.openxmlformats.org/officeDocument/2006/relationships/hyperlink" Target="http://es.wikipedia.org/wiki/Wolfgang_K%C3%B6hler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es.wikipedia.org/wiki/Max_Wertheimer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http://es.wikipedia.org/wiki/Fen%C3%B3meno_phi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hyperlink" Target="http://pablofelechosa94.files.wordpress.com/2010/11/puntos1.jpg" TargetMode="External"/><Relationship Id="rId3" Type="http://schemas.openxmlformats.org/officeDocument/2006/relationships/hyperlink" Target="http://multimedia.uoc.edu/~grf/index.php/Imagen:M1_Act1.png" TargetMode="External"/><Relationship Id="rId7" Type="http://schemas.openxmlformats.org/officeDocument/2006/relationships/hyperlink" Target="http://2.bp.blogspot.com/_tq6P-XY5MXM/TQ0IbdnLGrI/AAAAAAAAACg/qQRG2WWGU3U/s1600/Jdm_leysemejanza.jpg" TargetMode="External"/><Relationship Id="rId12" Type="http://schemas.openxmlformats.org/officeDocument/2006/relationships/image" Target="../media/image14.png"/><Relationship Id="rId2" Type="http://schemas.openxmlformats.org/officeDocument/2006/relationships/hyperlink" Target="http://es.wikipedia.org/w/index.php?title=Principio_de_la_Semejanza&amp;action=edit&amp;redlink=1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gif"/><Relationship Id="rId11" Type="http://schemas.openxmlformats.org/officeDocument/2006/relationships/hyperlink" Target="http://4.bp.blogspot.com/-X235czjt0Y4/TaWU_d4C0rI/AAAAAAAAAAk/KvG7k4GAeTk/s1600/Gestalt_ley_de_semejanza.png" TargetMode="External"/><Relationship Id="rId5" Type="http://schemas.openxmlformats.org/officeDocument/2006/relationships/hyperlink" Target="http://multimedia.uoc.edu/~grf/index.php/Imagen:Tx_ley_semejanza.gif" TargetMode="External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hyperlink" Target="http://4.bp.blogspot.com/_tq6P-XY5MXM/TQ0IbtmwK4I/AAAAAAAAACk/fz8gHDztQwM/s1600/leysemejanza1.png" TargetMode="External"/><Relationship Id="rId1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13" Type="http://schemas.openxmlformats.org/officeDocument/2006/relationships/hyperlink" Target="http://pablofelechosa94.files.wordpress.com/2010/11/proximidad.jpg" TargetMode="External"/><Relationship Id="rId3" Type="http://schemas.openxmlformats.org/officeDocument/2006/relationships/hyperlink" Target="http://multimedia.uoc.edu/~grf/index.php/Imagen:M1_Act1_Proximidad.png" TargetMode="External"/><Relationship Id="rId7" Type="http://schemas.openxmlformats.org/officeDocument/2006/relationships/hyperlink" Target="http://1.bp.blogspot.com/_tq6P-XY5MXM/TQ0Hwda9z4I/AAAAAAAAACU/SLxQxAS9wjY/s1600/ley_proximidad-gestalt.gif" TargetMode="External"/><Relationship Id="rId12" Type="http://schemas.openxmlformats.org/officeDocument/2006/relationships/image" Target="../media/image20.gif"/><Relationship Id="rId2" Type="http://schemas.openxmlformats.org/officeDocument/2006/relationships/hyperlink" Target="http://es.wikipedia.org/w/index.php?title=Principio_de_la_Proximidad&amp;action=edit&amp;redlink=1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gif"/><Relationship Id="rId11" Type="http://schemas.openxmlformats.org/officeDocument/2006/relationships/hyperlink" Target="http://pablofelechosa94.files.wordpress.com/2010/11/1-6proximidad.gif" TargetMode="External"/><Relationship Id="rId5" Type="http://schemas.openxmlformats.org/officeDocument/2006/relationships/hyperlink" Target="http://multimedia.uoc.edu/~grf/index.php/Imagen:Tx_ley_proximidad.gif" TargetMode="External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hyperlink" Target="http://3.bp.blogspot.com/-wzPN7pKAiFI/TaWVJibnNWI/AAAAAAAAAAo/q5W7JHFKdCU/s1600/Gestalt_ley_de_proximidad.png" TargetMode="External"/><Relationship Id="rId1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533400" y="404664"/>
            <a:ext cx="7855024" cy="6048672"/>
          </a:xfrm>
          <a:ln>
            <a:noFill/>
          </a:ln>
        </p:spPr>
        <p:txBody>
          <a:bodyPr>
            <a:normAutofit fontScale="70000" lnSpcReduction="20000"/>
          </a:bodyPr>
          <a:lstStyle/>
          <a:p>
            <a:r>
              <a:rPr lang="es-MX" dirty="0" smtClean="0"/>
              <a:t>  </a:t>
            </a:r>
          </a:p>
          <a:p>
            <a:pPr algn="ctr"/>
            <a:endParaRPr lang="es-MX" b="1" dirty="0" smtClean="0"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es-MX" b="1" dirty="0" smtClean="0">
                <a:solidFill>
                  <a:srgbClr val="DAD636"/>
                </a:solidFill>
                <a:latin typeface="Aharoni" pitchFamily="2" charset="-79"/>
                <a:cs typeface="Aharoni" pitchFamily="2" charset="-79"/>
              </a:rPr>
              <a:t>Universidad Nacional Autónoma De México</a:t>
            </a:r>
            <a:endParaRPr lang="es-MX" dirty="0" smtClean="0">
              <a:solidFill>
                <a:srgbClr val="DAD636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es-MX" dirty="0" smtClean="0">
                <a:solidFill>
                  <a:srgbClr val="DAD636"/>
                </a:solidFill>
                <a:latin typeface="Aharoni" pitchFamily="2" charset="-79"/>
                <a:cs typeface="Aharoni" pitchFamily="2" charset="-79"/>
              </a:rPr>
              <a:t>Colegio de Ciencias y Humanidades</a:t>
            </a:r>
          </a:p>
          <a:p>
            <a:pPr algn="ctr"/>
            <a:r>
              <a:rPr lang="es-MX" b="1" dirty="0" smtClean="0">
                <a:solidFill>
                  <a:srgbClr val="DAD636"/>
                </a:solidFill>
                <a:latin typeface="Aharoni" pitchFamily="2" charset="-79"/>
                <a:cs typeface="Aharoni" pitchFamily="2" charset="-79"/>
              </a:rPr>
              <a:t>Plantel: Azcapotzalco </a:t>
            </a:r>
            <a:endParaRPr lang="es-MX" dirty="0" smtClean="0">
              <a:solidFill>
                <a:srgbClr val="DAD636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es-MX" dirty="0" smtClean="0">
              <a:solidFill>
                <a:schemeClr val="bg1">
                  <a:lumMod val="95000"/>
                  <a:lumOff val="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es-MX" sz="57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lgerian" pitchFamily="82" charset="0"/>
                <a:cs typeface="Aharoni" pitchFamily="2" charset="-79"/>
              </a:rPr>
              <a:t>GESTALT</a:t>
            </a:r>
          </a:p>
          <a:p>
            <a:pPr algn="ctr"/>
            <a:r>
              <a:rPr lang="es-MX" b="1" dirty="0" smtClean="0">
                <a:latin typeface="Aharoni" pitchFamily="2" charset="-79"/>
                <a:cs typeface="Aharoni" pitchFamily="2" charset="-79"/>
              </a:rPr>
              <a:t> </a:t>
            </a:r>
            <a:endParaRPr lang="es-MX" dirty="0" smtClean="0"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es-MX" b="1" dirty="0" smtClean="0">
                <a:solidFill>
                  <a:srgbClr val="DAD636"/>
                </a:solidFill>
                <a:latin typeface="Aharoni" pitchFamily="2" charset="-79"/>
                <a:cs typeface="Aharoni" pitchFamily="2" charset="-79"/>
              </a:rPr>
              <a:t>INTEGRANTES:</a:t>
            </a:r>
          </a:p>
          <a:p>
            <a:pPr algn="ctr"/>
            <a:r>
              <a:rPr lang="es-MX" b="1" dirty="0" smtClean="0">
                <a:solidFill>
                  <a:srgbClr val="DAD636"/>
                </a:solidFill>
                <a:latin typeface="Aharoni" pitchFamily="2" charset="-79"/>
                <a:cs typeface="Aharoni" pitchFamily="2" charset="-79"/>
              </a:rPr>
              <a:t>Lucero</a:t>
            </a:r>
          </a:p>
          <a:p>
            <a:pPr algn="ctr"/>
            <a:r>
              <a:rPr lang="es-MX" b="1" dirty="0" smtClean="0">
                <a:solidFill>
                  <a:srgbClr val="DAD636"/>
                </a:solidFill>
                <a:latin typeface="Aharoni" pitchFamily="2" charset="-79"/>
                <a:cs typeface="Aharoni" pitchFamily="2" charset="-79"/>
              </a:rPr>
              <a:t>Flor</a:t>
            </a:r>
          </a:p>
          <a:p>
            <a:pPr algn="ctr"/>
            <a:r>
              <a:rPr lang="es-MX" b="1" dirty="0" smtClean="0">
                <a:solidFill>
                  <a:srgbClr val="DAD636"/>
                </a:solidFill>
                <a:latin typeface="Aharoni" pitchFamily="2" charset="-79"/>
                <a:cs typeface="Aharoni" pitchFamily="2" charset="-79"/>
              </a:rPr>
              <a:t>Fernanda</a:t>
            </a:r>
          </a:p>
          <a:p>
            <a:pPr algn="ctr"/>
            <a:r>
              <a:rPr lang="es-MX" b="1" dirty="0" smtClean="0">
                <a:solidFill>
                  <a:srgbClr val="DAD636"/>
                </a:solidFill>
                <a:latin typeface="Aharoni" pitchFamily="2" charset="-79"/>
                <a:cs typeface="Aharoni" pitchFamily="2" charset="-79"/>
              </a:rPr>
              <a:t>Karla</a:t>
            </a:r>
          </a:p>
          <a:p>
            <a:pPr algn="ctr"/>
            <a:r>
              <a:rPr lang="es-MX" b="1" dirty="0" smtClean="0">
                <a:solidFill>
                  <a:srgbClr val="DAD636"/>
                </a:solidFill>
                <a:latin typeface="Aharoni" pitchFamily="2" charset="-79"/>
                <a:cs typeface="Aharoni" pitchFamily="2" charset="-79"/>
              </a:rPr>
              <a:t>Gerardo</a:t>
            </a:r>
          </a:p>
          <a:p>
            <a:pPr algn="ctr"/>
            <a:r>
              <a:rPr lang="es-MX" b="1" dirty="0" smtClean="0">
                <a:solidFill>
                  <a:srgbClr val="DAD636"/>
                </a:solidFill>
                <a:latin typeface="Aharoni" pitchFamily="2" charset="-79"/>
                <a:cs typeface="Aharoni" pitchFamily="2" charset="-79"/>
              </a:rPr>
              <a:t> Betsy</a:t>
            </a:r>
          </a:p>
          <a:p>
            <a:pPr algn="ctr"/>
            <a:endParaRPr lang="es-MX" dirty="0" smtClean="0">
              <a:solidFill>
                <a:srgbClr val="DAD636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es-MX" dirty="0" smtClean="0">
              <a:solidFill>
                <a:srgbClr val="DAD636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es-MX" dirty="0" smtClean="0">
                <a:solidFill>
                  <a:srgbClr val="DAD636"/>
                </a:solidFill>
                <a:latin typeface="Aharoni" pitchFamily="2" charset="-79"/>
                <a:cs typeface="Aharoni" pitchFamily="2" charset="-79"/>
              </a:rPr>
              <a:t>PSICOLOGIA</a:t>
            </a:r>
          </a:p>
          <a:p>
            <a:pPr algn="ctr"/>
            <a:r>
              <a:rPr lang="es-MX" dirty="0" smtClean="0">
                <a:solidFill>
                  <a:srgbClr val="DAD636"/>
                </a:solidFill>
                <a:latin typeface="Aharoni" pitchFamily="2" charset="-79"/>
                <a:cs typeface="Aharoni" pitchFamily="2" charset="-79"/>
              </a:rPr>
              <a:t>PROFA: Pichardo Hernández Amalia</a:t>
            </a:r>
          </a:p>
          <a:p>
            <a:pPr algn="ctr"/>
            <a:r>
              <a:rPr lang="es-MX" dirty="0" smtClean="0">
                <a:solidFill>
                  <a:srgbClr val="DAD636"/>
                </a:solidFill>
                <a:latin typeface="Aharoni" pitchFamily="2" charset="-79"/>
                <a:cs typeface="Aharoni" pitchFamily="2" charset="-79"/>
              </a:rPr>
              <a:t> </a:t>
            </a:r>
          </a:p>
          <a:p>
            <a:endParaRPr lang="es-MX" dirty="0"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1026" name="AutoShape 2"/>
          <p:cNvCxnSpPr>
            <a:cxnSpLocks noChangeShapeType="1"/>
          </p:cNvCxnSpPr>
          <p:nvPr/>
        </p:nvCxnSpPr>
        <p:spPr bwMode="auto">
          <a:xfrm>
            <a:off x="1835696" y="404664"/>
            <a:ext cx="6552728" cy="1588"/>
          </a:xfrm>
          <a:prstGeom prst="straightConnector1">
            <a:avLst/>
          </a:prstGeom>
          <a:noFill/>
          <a:ln w="9525">
            <a:solidFill>
              <a:srgbClr val="7030A0"/>
            </a:solidFill>
            <a:round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0000"/>
            </a:extrusionClr>
          </a:sp3d>
        </p:spPr>
      </p:cxnSp>
      <p:cxnSp>
        <p:nvCxnSpPr>
          <p:cNvPr id="1028" name="AutoShape 4"/>
          <p:cNvCxnSpPr>
            <a:cxnSpLocks noChangeShapeType="1"/>
          </p:cNvCxnSpPr>
          <p:nvPr/>
        </p:nvCxnSpPr>
        <p:spPr bwMode="auto">
          <a:xfrm rot="5400000">
            <a:off x="-1693490" y="4221088"/>
            <a:ext cx="4465290" cy="79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0000"/>
            </a:extrusionClr>
          </a:sp3d>
        </p:spPr>
      </p:cxnSp>
      <p:cxnSp>
        <p:nvCxnSpPr>
          <p:cNvPr id="1029" name="AutoShape 5"/>
          <p:cNvCxnSpPr>
            <a:cxnSpLocks noChangeShapeType="1"/>
          </p:cNvCxnSpPr>
          <p:nvPr/>
        </p:nvCxnSpPr>
        <p:spPr bwMode="auto">
          <a:xfrm>
            <a:off x="1979712" y="692696"/>
            <a:ext cx="5688632" cy="1588"/>
          </a:xfrm>
          <a:prstGeom prst="straightConnector1">
            <a:avLst/>
          </a:prstGeom>
          <a:ln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30" name="AutoShape 6"/>
          <p:cNvCxnSpPr>
            <a:cxnSpLocks noChangeShapeType="1"/>
          </p:cNvCxnSpPr>
          <p:nvPr/>
        </p:nvCxnSpPr>
        <p:spPr bwMode="auto">
          <a:xfrm rot="5400000">
            <a:off x="-1297446" y="4041068"/>
            <a:ext cx="3961234" cy="794"/>
          </a:xfrm>
          <a:prstGeom prst="straightConnector1">
            <a:avLst/>
          </a:prstGeom>
          <a:ln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7" name="26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44016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 rot="21138016">
            <a:off x="498731" y="318326"/>
            <a:ext cx="7851648" cy="1027965"/>
          </a:xfrm>
        </p:spPr>
        <p:txBody>
          <a:bodyPr>
            <a:normAutofit/>
          </a:bodyPr>
          <a:lstStyle/>
          <a:p>
            <a:pPr algn="ctr"/>
            <a:r>
              <a:rPr lang="es-MX" i="1" dirty="0" smtClean="0">
                <a:hlinkClick r:id="rId2" tooltip="Principio de Simetría (aún no redactado)"/>
              </a:rPr>
              <a:t>Principio de Simetría</a:t>
            </a:r>
            <a:r>
              <a:rPr lang="es-MX" dirty="0" smtClean="0"/>
              <a:t> </a:t>
            </a:r>
            <a:endParaRPr lang="es-MX" dirty="0"/>
          </a:p>
        </p:txBody>
      </p:sp>
      <p:pic>
        <p:nvPicPr>
          <p:cNvPr id="4" name="3 Imagen" descr="http://2.bp.blogspot.com/-9cVv5cSuUPM/TaWYAIfJXNI/AAAAAAAAABA/iJV-ucieN1A/s400/gestalt-simetria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2132856"/>
            <a:ext cx="5040560" cy="1440160"/>
          </a:xfrm>
          <a:prstGeom prst="rect">
            <a:avLst/>
          </a:prstGeom>
          <a:noFill/>
          <a:ln w="76200">
            <a:solidFill>
              <a:srgbClr val="CC00FF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4 Imagen" descr="http://pablofelechosa94.files.wordpress.com/2010/11/semejanza1.jpg?w=168&amp;h=170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4293096"/>
            <a:ext cx="2520280" cy="1944216"/>
          </a:xfrm>
          <a:prstGeom prst="rect">
            <a:avLst/>
          </a:prstGeom>
          <a:noFill/>
          <a:ln w="76200">
            <a:solidFill>
              <a:srgbClr val="33CC33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</p:spPr>
      </p:pic>
      <p:pic>
        <p:nvPicPr>
          <p:cNvPr id="6" name="5 Imagen" descr="http://pablofelechosa94.files.wordpress.com/2010/11/similitud-2.jpg?w=223&amp;h=166">
            <a:hlinkClick r:id="rId7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36096" y="4365104"/>
            <a:ext cx="2402582" cy="216024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  <a:reflection blurRad="6350" stA="50000" endA="300" endPos="38500" dist="50800" dir="5400000" sy="-100000" algn="bl" rotWithShape="0"/>
          </a:effectLst>
        </p:spPr>
      </p:pic>
    </p:spTree>
  </p:cSld>
  <p:clrMapOvr>
    <a:masterClrMapping/>
  </p:clrMapOvr>
  <p:transition>
    <p:wheel spokes="8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3400" y="548680"/>
            <a:ext cx="7851648" cy="1152128"/>
          </a:xfrm>
        </p:spPr>
        <p:txBody>
          <a:bodyPr>
            <a:normAutofit/>
          </a:bodyPr>
          <a:lstStyle/>
          <a:p>
            <a:pPr algn="ctr"/>
            <a:r>
              <a:rPr lang="es-MX" i="1" dirty="0" smtClean="0">
                <a:hlinkClick r:id="rId2" tooltip="Principio de Continuidad (aún no redactado)"/>
              </a:rPr>
              <a:t>Principio de Continuidad</a:t>
            </a:r>
            <a:r>
              <a:rPr lang="es-MX" dirty="0" smtClean="0"/>
              <a:t> </a:t>
            </a:r>
            <a:endParaRPr lang="es-MX" dirty="0"/>
          </a:p>
        </p:txBody>
      </p:sp>
      <p:pic>
        <p:nvPicPr>
          <p:cNvPr id="4" name="3 Imagen" descr="Imagen:tx_ley_continuidad.gif">
            <a:hlinkClick r:id="rId3" tooltip="&quot;Imagen:tx_ley_continuidad.gif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39773">
            <a:off x="3813822" y="2369096"/>
            <a:ext cx="2476500" cy="990600"/>
          </a:xfrm>
          <a:prstGeom prst="rect">
            <a:avLst/>
          </a:prstGeom>
          <a:noFill/>
          <a:ln w="7620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4 Imagen" descr="http://4.bp.blogspot.com/-qhzD-4BXdfU/TaWWj-abKkI/AAAAAAAAAA0/h4R6PbN28Qw/s1600/gestalt+continuidad.jpg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75339">
            <a:off x="395536" y="2708920"/>
            <a:ext cx="2400300" cy="3048000"/>
          </a:xfrm>
          <a:prstGeom prst="rect">
            <a:avLst/>
          </a:prstGeom>
          <a:noFill/>
          <a:ln w="76200">
            <a:solidFill>
              <a:srgbClr val="CC00FF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5 Imagen" descr="http://pablofelechosa94.files.wordpress.com/2010/11/continuidad.jpg?w=144&amp;h=188">
            <a:hlinkClick r:id="rId7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105576">
            <a:off x="3995936" y="4437112"/>
            <a:ext cx="1371600" cy="179070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7" name="6 Imagen" descr="http://pablofelechosa94.files.wordpress.com/2010/11/continuidad-2.jpg?w=275&amp;h=183">
            <a:hlinkClick r:id="rId9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867154">
            <a:off x="6076154" y="4230191"/>
            <a:ext cx="2628900" cy="1733550"/>
          </a:xfrm>
          <a:prstGeom prst="rect">
            <a:avLst/>
          </a:prstGeom>
          <a:noFill/>
          <a:ln w="76200">
            <a:solidFill>
              <a:srgbClr val="33CC33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strips dir="r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533400" y="260648"/>
            <a:ext cx="7851648" cy="1728192"/>
          </a:xfrm>
        </p:spPr>
        <p:txBody>
          <a:bodyPr/>
          <a:lstStyle/>
          <a:p>
            <a:pPr algn="ctr"/>
            <a:r>
              <a:rPr lang="es-MX" i="1" dirty="0" smtClean="0">
                <a:hlinkClick r:id="rId2" tooltip="Principio de la relación entre figura y fondo (aún no redactado)"/>
              </a:rPr>
              <a:t>Principio de la relación entre figura y fondo</a:t>
            </a:r>
            <a:r>
              <a:rPr lang="es-MX" dirty="0" smtClean="0"/>
              <a:t> </a:t>
            </a:r>
            <a:endParaRPr lang="es-MX" dirty="0"/>
          </a:p>
        </p:txBody>
      </p:sp>
      <p:pic>
        <p:nvPicPr>
          <p:cNvPr id="7" name="6 Imagen" descr="http://4.bp.blogspot.com/-DEmMlnRVQ_A/TaWXEGD-AJI/AAAAAAAAAA4/NRym8PXaTeo/s1600/fig-fdo.pn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420888"/>
            <a:ext cx="3554710" cy="396044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9" name="8 Imagen" descr="http://3.bp.blogspot.com/-rVo3JVGSpV0/TaWWanF9KvI/AAAAAAAAAAs/nKqM3PUkdhM/s1600/5.jpg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2348880"/>
            <a:ext cx="3456384" cy="396044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cover dir="r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http://3.bp.blogspot.com/-1oYeEGQx0WM/TaWWbLVSt_I/AAAAAAAAAAw/ZaLR8MW9PCo/s1600/siete-caballos-gestalt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268760"/>
            <a:ext cx="4032448" cy="4176464"/>
          </a:xfrm>
          <a:prstGeom prst="rect">
            <a:avLst/>
          </a:prstGeom>
          <a:noFill/>
          <a:ln w="76200">
            <a:solidFill>
              <a:schemeClr val="bg1">
                <a:lumMod val="95000"/>
                <a:lumOff val="5000"/>
              </a:schemeClr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4 Imagen" descr="http://pablofelechosa94.files.wordpress.com/2010/11/forma-y-fondo.jpg?w=259&amp;h=194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1268760"/>
            <a:ext cx="3888432" cy="4248472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newsfla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1340768"/>
          </a:xfrm>
        </p:spPr>
        <p:txBody>
          <a:bodyPr>
            <a:normAutofit/>
          </a:bodyPr>
          <a:lstStyle/>
          <a:p>
            <a:pPr algn="ctr"/>
            <a:r>
              <a:rPr lang="es-MX" u="sng" dirty="0" smtClean="0">
                <a:solidFill>
                  <a:srgbClr val="DAD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LEY DE CERRAMIENTO</a:t>
            </a:r>
            <a:endParaRPr lang="es-MX" u="sng" dirty="0">
              <a:solidFill>
                <a:srgbClr val="DAD63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3 Imagen" descr="Ley de Cerramiento">
            <a:hlinkClick r:id="rId2" tooltip="&quot;Ley de Cerramiento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772816"/>
            <a:ext cx="2002532" cy="1872208"/>
          </a:xfrm>
          <a:prstGeom prst="rect">
            <a:avLst/>
          </a:prstGeom>
          <a:noFill/>
          <a:ln w="76200">
            <a:solidFill>
              <a:schemeClr val="bg1">
                <a:lumMod val="95000"/>
                <a:lumOff val="5000"/>
              </a:schemeClr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4 Imagen" descr="Imagen:tx_ley_cierre_a.gif">
            <a:hlinkClick r:id="rId4" tooltip="&quot;Imagen:tx_ley_cierre_a.gif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772816"/>
            <a:ext cx="2520280" cy="1800200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5 Imagen" descr="Imagen:tx_ley_cierre_b.gif">
            <a:hlinkClick r:id="rId6" tooltip="&quot;Imagen:tx_ley_cierre_b.gif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1556792"/>
            <a:ext cx="2448272" cy="2016224"/>
          </a:xfrm>
          <a:prstGeom prst="rect">
            <a:avLst/>
          </a:prstGeom>
          <a:noFill/>
          <a:ln w="76200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7" name="6 Imagen" descr="http://3.bp.blogspot.com/_tq6P-XY5MXM/TQ0Hrv9cbvI/AAAAAAAAACI/bmvBPkl7WA8/s1600/gest_can.gif">
            <a:hlinkClick r:id="rId8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4077072"/>
            <a:ext cx="1224136" cy="2304256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7 Imagen" descr="http://2.bp.blogspot.com/_tq6P-XY5MXM/TQ0HryVS4qI/AAAAAAAAACM/GtgU1Aded-4/s1600/cierre.jpg">
            <a:hlinkClick r:id="rId10"/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79712" y="4437112"/>
            <a:ext cx="2016224" cy="1728192"/>
          </a:xfrm>
          <a:prstGeom prst="rect">
            <a:avLst/>
          </a:prstGeom>
          <a:noFill/>
          <a:ln w="76200">
            <a:solidFill>
              <a:schemeClr val="bg1">
                <a:lumMod val="95000"/>
                <a:lumOff val="5000"/>
              </a:schemeClr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" name="BLOGGER_PHOTO_ID_5274866089653259970" descr="http://2.bp.blogspot.com/_FGdFv7AS4_o/STQWwteJTsI/AAAAAAAAAPM/1lnVDk7-CKk/s400/LEY+DE+CIERRE.jpg">
            <a:hlinkClick r:id="rId12"/>
          </p:cNvPr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427984" y="4581128"/>
            <a:ext cx="1485131" cy="1580381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" name="9 Imagen" descr="http://1.bp.blogspot.com/-1Dnng54MXkU/TaWXkiYItzI/AAAAAAAAAA8/rgIIiEQUd9Y/s400/estalt.jpg">
            <a:hlinkClick r:id="rId14"/>
          </p:cNvPr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300192" y="4149080"/>
            <a:ext cx="2441848" cy="1757958"/>
          </a:xfrm>
          <a:prstGeom prst="rect">
            <a:avLst/>
          </a:prstGeom>
          <a:noFill/>
          <a:ln w="76200">
            <a:solidFill>
              <a:srgbClr val="FF3399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cover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3400" y="188640"/>
            <a:ext cx="7851648" cy="1728192"/>
          </a:xfrm>
        </p:spPr>
        <p:txBody>
          <a:bodyPr>
            <a:normAutofit/>
          </a:bodyPr>
          <a:lstStyle/>
          <a:p>
            <a:pPr algn="ctr"/>
            <a:r>
              <a:rPr lang="es-MX" u="sng" dirty="0" smtClean="0">
                <a:solidFill>
                  <a:srgbClr val="DAD636"/>
                </a:solidFill>
              </a:rPr>
              <a:t>LEY DE MOVIMIENTO EN COMUN</a:t>
            </a:r>
            <a:endParaRPr lang="es-MX" u="sng" dirty="0">
              <a:solidFill>
                <a:srgbClr val="DAD636"/>
              </a:solidFill>
            </a:endParaRPr>
          </a:p>
        </p:txBody>
      </p:sp>
      <p:pic>
        <p:nvPicPr>
          <p:cNvPr id="4" name="3 Imagen" descr="Ley del Movimiento Común">
            <a:hlinkClick r:id="rId2" tooltip="&quot;Ley del Movimiento Común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62465">
            <a:off x="800701" y="2955485"/>
            <a:ext cx="2952328" cy="3168352"/>
          </a:xfrm>
          <a:prstGeom prst="rect">
            <a:avLst/>
          </a:prstGeom>
          <a:noFill/>
          <a:ln w="76200">
            <a:solidFill>
              <a:srgbClr val="FF3399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4 Imagen" descr="Imagen:tx_ley_movimiento.gif">
            <a:hlinkClick r:id="rId4" tooltip="&quot;Imagen:tx_ley_movimiento.gif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447456">
            <a:off x="5217423" y="2972390"/>
            <a:ext cx="3007990" cy="3096344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push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3400" y="404664"/>
            <a:ext cx="7851648" cy="1800200"/>
          </a:xfrm>
        </p:spPr>
        <p:txBody>
          <a:bodyPr>
            <a:normAutofit/>
          </a:bodyPr>
          <a:lstStyle/>
          <a:p>
            <a:pPr algn="ctr"/>
            <a:r>
              <a:rPr lang="es-MX" u="sng" dirty="0" smtClean="0">
                <a:solidFill>
                  <a:srgbClr val="DAD6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LEY DE PREGNANCIA</a:t>
            </a:r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</p:txBody>
      </p:sp>
      <p:pic>
        <p:nvPicPr>
          <p:cNvPr id="5" name="4 Imagen" descr="Ley de la Pregnancia">
            <a:hlinkClick r:id="rId2" tooltip="&quot;Ley de la Pregnancia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636912"/>
            <a:ext cx="2880320" cy="2736304"/>
          </a:xfrm>
          <a:prstGeom prst="rect">
            <a:avLst/>
          </a:prstGeom>
          <a:noFill/>
          <a:ln w="76200">
            <a:solidFill>
              <a:srgbClr val="00FF00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6" name="5 Imagen" descr="Imagen:tx_ley_pregnancia.gif">
            <a:hlinkClick r:id="rId4" tooltip="&quot;Imagen:tx_ley_pregnancia.gif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2636912"/>
            <a:ext cx="2647950" cy="2933700"/>
          </a:xfrm>
          <a:prstGeom prst="rect">
            <a:avLst/>
          </a:prstGeom>
          <a:noFill/>
          <a:ln w="76200">
            <a:solidFill>
              <a:srgbClr val="CC00FF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1268760"/>
          </a:xfrm>
        </p:spPr>
        <p:txBody>
          <a:bodyPr/>
          <a:lstStyle/>
          <a:p>
            <a:pPr algn="ctr"/>
            <a:r>
              <a:rPr lang="es-MX" u="sng" dirty="0" smtClean="0">
                <a:solidFill>
                  <a:srgbClr val="DAD636"/>
                </a:solidFill>
                <a:effectLst/>
              </a:rPr>
              <a:t>LEY DE EXPERIENCIA</a:t>
            </a:r>
            <a:endParaRPr lang="es-MX" u="sng" dirty="0">
              <a:solidFill>
                <a:srgbClr val="DAD636"/>
              </a:solidFill>
              <a:effectLst/>
            </a:endParaRPr>
          </a:p>
        </p:txBody>
      </p:sp>
      <p:pic>
        <p:nvPicPr>
          <p:cNvPr id="4" name="3 Imagen" descr="Imagen:tx_ley_experiencia.gif">
            <a:hlinkClick r:id="rId2" tooltip="&quot;Imagen:tx_ley_experiencia.gif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83388">
            <a:off x="251520" y="1988840"/>
            <a:ext cx="201622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http://3.bp.blogspot.com/_tq6P-XY5MXM/TQ0KCJmKIZI/AAAAAAAAAC0/QRPYr7cuK-s/s320/l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65245">
            <a:off x="3222315" y="1821204"/>
            <a:ext cx="172819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http://3.bp.blogspot.com/_tq6P-XY5MXM/TQ0KBv7HEzI/AAAAAAAAACw/-NU2oao7KTI/s320/amor+incondicional.jpg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07262">
            <a:off x="5796136" y="2132856"/>
            <a:ext cx="216024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 descr="http://pablofelechosa94.files.wordpress.com/2010/11/experiencia.jpg?w=208&amp;h=178">
            <a:hlinkClick r:id="rId8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59632" y="4941168"/>
            <a:ext cx="19812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 descr="http://pablofelechosa94.files.wordpress.com/2010/11/experiencia-2.jpg?w=129&amp;h=119">
            <a:hlinkClick r:id="rId10"/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99992" y="4797152"/>
            <a:ext cx="165618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304800" y="457200"/>
            <a:ext cx="8686800" cy="1387624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Antecedentes filosóficos y psicológicos</a:t>
            </a:r>
            <a:endParaRPr kumimoji="0" lang="es-ES" sz="5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5" name="Picture 2" descr="http://t3.gstatic.com/images?q=tbn:ANd9GcSMqNeSvs45RmF5wZHxsqmDK7PwV9zkO7hEj3DsM5yNzKTQ6kh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85478">
            <a:off x="1082793" y="2529561"/>
            <a:ext cx="2928958" cy="3429024"/>
          </a:xfrm>
          <a:prstGeom prst="rect">
            <a:avLst/>
          </a:prstGeom>
          <a:noFill/>
          <a:ln w="76200">
            <a:solidFill>
              <a:schemeClr val="bg1">
                <a:lumMod val="95000"/>
                <a:lumOff val="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  <a:sp3d>
            <a:bevelT prst="angle"/>
          </a:sp3d>
        </p:spPr>
      </p:pic>
      <p:pic>
        <p:nvPicPr>
          <p:cNvPr id="6" name="3 Marcador de contenido" descr="A5ICALEDSI9CAVOU5IXCA0T47P1CA7W88JLCA04E74LCAA0LL2SCAU0Z0JOCA8OFXPJCA23YFMGCAGO3JA1CAA1DBS2CA5C38C9CA9PNDAMCA8TR4T8CAEPB9PCCA3SBNL1CA77W580CARURRD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325922">
            <a:off x="4916487" y="2747973"/>
            <a:ext cx="3529023" cy="3286148"/>
          </a:xfrm>
          <a:prstGeom prst="rect">
            <a:avLst/>
          </a:prstGeom>
          <a:ln w="76200">
            <a:solidFill>
              <a:srgbClr val="FF3399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</p:spPr>
      </p:pic>
    </p:spTree>
  </p:cSld>
  <p:clrMapOvr>
    <a:masterClrMapping/>
  </p:clrMapOvr>
  <p:transition>
    <p:zoom dir="in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620688"/>
            <a:ext cx="33843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>
                <a:latin typeface="Comic Sans MS" pitchFamily="66" charset="0"/>
              </a:rPr>
              <a:t>se refleja principalmente en el pensamiento trascendental de Kant que asigna a la imaginación como condición subjetiva de la penetración, cuya materia procede de los estímulos pero cuya forma impone el hacer desde la imaginación, espacio y tiempo, pues, no sólo lo que hay, sino también según somos, según el yo </a:t>
            </a:r>
            <a:r>
              <a:rPr lang="es-ES" sz="2000" dirty="0" err="1" smtClean="0">
                <a:latin typeface="Comic Sans MS" pitchFamily="66" charset="0"/>
              </a:rPr>
              <a:t>imaginante</a:t>
            </a:r>
            <a:r>
              <a:rPr lang="es-ES" sz="2000" dirty="0" smtClean="0">
                <a:latin typeface="Comic Sans MS" pitchFamily="66" charset="0"/>
              </a:rPr>
              <a:t> y pensante</a:t>
            </a:r>
            <a:endParaRPr lang="es-MX" sz="2000" dirty="0"/>
          </a:p>
        </p:txBody>
      </p:sp>
      <p:pic>
        <p:nvPicPr>
          <p:cNvPr id="5" name="4 Marcador de contenido" descr="2GZCADUG65CCAAMW3AGCA1OQO21CAFZARMZCANBA9EKCANCMFQSCAQJKLGYCA6DHXMICAFR4D4BCA1AWVI2CALH60ZJCAPCZ54MCA1DI2YRCAOL4QLCCADX2C50CA9YS5P4CAXQ2UFTCA20WDB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9058" y="1071546"/>
            <a:ext cx="2214610" cy="3571882"/>
          </a:xfrm>
          <a:prstGeom prst="rect">
            <a:avLst/>
          </a:prstGeom>
          <a:ln w="76200">
            <a:solidFill>
              <a:srgbClr val="FF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</p:spPr>
      </p:pic>
      <p:pic>
        <p:nvPicPr>
          <p:cNvPr id="6" name="Picture 6" descr="http://t3.gstatic.com/images?q=tbn:ANd9GcRed0snp8QO9VLfB2cqKXyCZYQSszOETbZUcqo467a-Ao9cfNg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285728"/>
            <a:ext cx="2071702" cy="2207168"/>
          </a:xfrm>
          <a:prstGeom prst="rect">
            <a:avLst/>
          </a:prstGeom>
          <a:noFill/>
          <a:ln w="76200">
            <a:solidFill>
              <a:srgbClr val="CC00FF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</p:spPr>
      </p:pic>
      <p:pic>
        <p:nvPicPr>
          <p:cNvPr id="7" name="Picture 4" descr="http://t1.gstatic.com/images?q=tbn:ANd9GcSc9_sfcDh0RfgmvyOvjha2oVTagylIKb4QQiUyDEqJkKPgbg4QS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3027581"/>
            <a:ext cx="2428892" cy="2633667"/>
          </a:xfrm>
          <a:prstGeom prst="rect">
            <a:avLst/>
          </a:prstGeom>
          <a:noFill/>
          <a:ln w="76200">
            <a:solidFill>
              <a:srgbClr val="00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bliqueBottomRight"/>
            <a:lightRig rig="threePt" dir="t"/>
          </a:scene3d>
          <a:sp3d>
            <a:bevelT prst="angle"/>
          </a:sp3d>
        </p:spPr>
      </p:pic>
      <p:sp>
        <p:nvSpPr>
          <p:cNvPr id="8" name="7 Rectángulo"/>
          <p:cNvSpPr/>
          <p:nvPr/>
        </p:nvSpPr>
        <p:spPr>
          <a:xfrm>
            <a:off x="323528" y="5949280"/>
            <a:ext cx="6624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err="1" smtClean="0">
                <a:solidFill>
                  <a:srgbClr val="822675"/>
                </a:solidFill>
                <a:latin typeface="Comic Sans MS" pitchFamily="66" charset="0"/>
              </a:rPr>
              <a:t>Immanuel</a:t>
            </a:r>
            <a:r>
              <a:rPr lang="es-ES" sz="2400" dirty="0" smtClean="0">
                <a:solidFill>
                  <a:srgbClr val="822675"/>
                </a:solidFill>
                <a:latin typeface="Comic Sans MS" pitchFamily="66" charset="0"/>
              </a:rPr>
              <a:t> </a:t>
            </a:r>
            <a:r>
              <a:rPr lang="es-ES" sz="2400" dirty="0" err="1" smtClean="0">
                <a:solidFill>
                  <a:srgbClr val="822675"/>
                </a:solidFill>
                <a:latin typeface="Comic Sans MS" pitchFamily="66" charset="0"/>
              </a:rPr>
              <a:t>kant</a:t>
            </a:r>
            <a:r>
              <a:rPr lang="es-ES" sz="2400" dirty="0" smtClean="0">
                <a:solidFill>
                  <a:srgbClr val="822675"/>
                </a:solidFill>
                <a:latin typeface="Comic Sans MS" pitchFamily="66" charset="0"/>
              </a:rPr>
              <a:t>:  la filosofía kantiana</a:t>
            </a:r>
            <a:endParaRPr lang="es-MX" sz="2400" dirty="0">
              <a:solidFill>
                <a:srgbClr val="822675"/>
              </a:solidFill>
            </a:endParaRPr>
          </a:p>
        </p:txBody>
      </p:sp>
    </p:spTree>
  </p:cSld>
  <p:clrMapOvr>
    <a:masterClrMapping/>
  </p:clrMapOvr>
  <p:transition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95536" y="476672"/>
            <a:ext cx="7998712" cy="5976664"/>
          </a:xfrm>
        </p:spPr>
        <p:txBody>
          <a:bodyPr>
            <a:normAutofit fontScale="77500" lnSpcReduction="20000"/>
          </a:bodyPr>
          <a:lstStyle/>
          <a:p>
            <a:pPr algn="l"/>
            <a:endParaRPr lang="es-MX" dirty="0" smtClean="0"/>
          </a:p>
          <a:p>
            <a:pPr algn="ctr"/>
            <a:r>
              <a:rPr lang="es-MX" sz="5100" b="1" dirty="0" smtClean="0">
                <a:solidFill>
                  <a:srgbClr val="FFFF00"/>
                </a:solidFill>
                <a:latin typeface="Arial Black" pitchFamily="34" charset="0"/>
              </a:rPr>
              <a:t>INDICE</a:t>
            </a:r>
          </a:p>
          <a:p>
            <a:pPr algn="l"/>
            <a:endParaRPr lang="es-MX" dirty="0" smtClean="0"/>
          </a:p>
          <a:p>
            <a:pPr algn="l"/>
            <a:r>
              <a:rPr lang="es-MX" b="1" dirty="0" smtClean="0">
                <a:solidFill>
                  <a:srgbClr val="002060"/>
                </a:solidFill>
                <a:latin typeface="Baskerville Old Face" pitchFamily="18" charset="0"/>
              </a:rPr>
              <a:t>LA ESCUELA DE  GESTALT…………..…………………………………………….............................	3</a:t>
            </a:r>
          </a:p>
          <a:p>
            <a:pPr algn="l"/>
            <a:r>
              <a:rPr lang="es-MX" b="1" dirty="0" smtClean="0">
                <a:solidFill>
                  <a:srgbClr val="002060"/>
                </a:solidFill>
                <a:latin typeface="Baskerville Old Face" pitchFamily="18" charset="0"/>
              </a:rPr>
              <a:t> </a:t>
            </a:r>
          </a:p>
          <a:p>
            <a:pPr algn="l"/>
            <a:r>
              <a:rPr lang="es-MX" b="1" dirty="0" smtClean="0">
                <a:solidFill>
                  <a:srgbClr val="002060"/>
                </a:solidFill>
                <a:latin typeface="Baskerville Old Face" pitchFamily="18" charset="0"/>
              </a:rPr>
              <a:t> LOS PRINCIPIOS FUNDAMENTALES…………………………..………….…………………………..    7</a:t>
            </a:r>
          </a:p>
          <a:p>
            <a:pPr algn="l"/>
            <a:r>
              <a:rPr lang="es-MX" b="1" dirty="0" smtClean="0">
                <a:solidFill>
                  <a:srgbClr val="002060"/>
                </a:solidFill>
                <a:latin typeface="Baskerville Old Face" pitchFamily="18" charset="0"/>
              </a:rPr>
              <a:t> </a:t>
            </a:r>
          </a:p>
          <a:p>
            <a:pPr algn="l"/>
            <a:r>
              <a:rPr lang="es-MX" b="1" dirty="0" smtClean="0">
                <a:solidFill>
                  <a:srgbClr val="002060"/>
                </a:solidFill>
                <a:latin typeface="Baskerville Old Face" pitchFamily="18" charset="0"/>
              </a:rPr>
              <a:t>ANTESEDENTES FILOSOFICOS  Y  </a:t>
            </a:r>
          </a:p>
          <a:p>
            <a:pPr algn="l"/>
            <a:r>
              <a:rPr lang="es-MX" b="1" dirty="0" smtClean="0">
                <a:solidFill>
                  <a:srgbClr val="002060"/>
                </a:solidFill>
                <a:latin typeface="Baskerville Old Face" pitchFamily="18" charset="0"/>
              </a:rPr>
              <a:t>PSICOLOGICOS ……………………………………………………………………..	17</a:t>
            </a:r>
          </a:p>
          <a:p>
            <a:pPr algn="l"/>
            <a:r>
              <a:rPr lang="es-MX" b="1" dirty="0" smtClean="0">
                <a:solidFill>
                  <a:srgbClr val="002060"/>
                </a:solidFill>
                <a:latin typeface="Baskerville Old Face" pitchFamily="18" charset="0"/>
              </a:rPr>
              <a:t> </a:t>
            </a:r>
          </a:p>
          <a:p>
            <a:pPr algn="l"/>
            <a:r>
              <a:rPr lang="es-MX" b="1" dirty="0" smtClean="0">
                <a:solidFill>
                  <a:srgbClr val="002060"/>
                </a:solidFill>
                <a:latin typeface="Baskerville Old Face" pitchFamily="18" charset="0"/>
              </a:rPr>
              <a:t>REGLAS DE  LA TERAPIA  GESTALT……………………..…………………………………………………………..	20</a:t>
            </a:r>
          </a:p>
          <a:p>
            <a:pPr algn="l"/>
            <a:r>
              <a:rPr lang="es-MX" b="1" dirty="0" smtClean="0">
                <a:solidFill>
                  <a:srgbClr val="002060"/>
                </a:solidFill>
                <a:latin typeface="Baskerville Old Face" pitchFamily="18" charset="0"/>
              </a:rPr>
              <a:t> </a:t>
            </a:r>
          </a:p>
          <a:p>
            <a:pPr algn="l"/>
            <a:r>
              <a:rPr lang="es-MX" b="1" dirty="0" smtClean="0">
                <a:solidFill>
                  <a:srgbClr val="002060"/>
                </a:solidFill>
                <a:latin typeface="Baskerville Old Face" pitchFamily="18" charset="0"/>
              </a:rPr>
              <a:t>TECNICAS  DE LA GESTALT……………………..……………………………..……………………………	26</a:t>
            </a:r>
          </a:p>
          <a:p>
            <a:pPr algn="l"/>
            <a:r>
              <a:rPr lang="es-MX" b="1" dirty="0" smtClean="0">
                <a:solidFill>
                  <a:srgbClr val="002060"/>
                </a:solidFill>
                <a:latin typeface="Baskerville Old Face" pitchFamily="18" charset="0"/>
              </a:rPr>
              <a:t> </a:t>
            </a:r>
          </a:p>
          <a:p>
            <a:pPr algn="l"/>
            <a:endParaRPr lang="es-MX" b="1" dirty="0">
              <a:solidFill>
                <a:srgbClr val="002060"/>
              </a:solidFill>
              <a:latin typeface="Baskerville Old Face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51520" y="476673"/>
            <a:ext cx="8424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cap="all" dirty="0" smtClean="0">
                <a:solidFill>
                  <a:srgbClr val="FFFF0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EDMUND HUSSERL: LA FENOMENOLOGIA </a:t>
            </a:r>
            <a:endParaRPr lang="es-MX" sz="4000" dirty="0">
              <a:solidFill>
                <a:srgbClr val="FFFF00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39552" y="2060848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>
                <a:latin typeface="Comic Sans MS" pitchFamily="66" charset="0"/>
              </a:rPr>
              <a:t>reconocida como la raíz teórica fundamental de esta escuela psicológica, debido a su comprensión de la experiencia consciente como una experiencia </a:t>
            </a:r>
            <a:r>
              <a:rPr lang="es-ES" sz="2400" i="1" dirty="0" smtClean="0">
                <a:latin typeface="Comic Sans MS" pitchFamily="66" charset="0"/>
              </a:rPr>
              <a:t>fenoménica</a:t>
            </a:r>
            <a:endParaRPr lang="es-MX" sz="2400" dirty="0"/>
          </a:p>
        </p:txBody>
      </p:sp>
      <p:pic>
        <p:nvPicPr>
          <p:cNvPr id="7" name="3 Marcador de contenido" descr="76NCAUG1GGUCADHU4Y1CASHL2RUCA2D42P8CA49CZZRCA3DG55FCA12G2STCA8UP6OICARSB1JICAJMMNP6CAK9146VCAYWB23OCAXR8BGHCATGYI9WCAQL0GR7CAA13YH9CAQDXL6CCA8S185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62028">
            <a:off x="611560" y="3789040"/>
            <a:ext cx="3214710" cy="2514606"/>
          </a:xfrm>
          <a:prstGeom prst="rect">
            <a:avLst/>
          </a:prstGeom>
          <a:ln w="76200">
            <a:solidFill>
              <a:srgbClr val="FF3399"/>
            </a:solidFill>
          </a:ln>
        </p:spPr>
      </p:pic>
      <p:pic>
        <p:nvPicPr>
          <p:cNvPr id="8" name="Picture 2" descr="http://t0.gstatic.com/images?q=tbn:ANd9GcRYZYqd1PE_8tDZWSSwuVcfyBLhXlHk9aEHtTWgWu75D0OCU3Q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86524">
            <a:off x="5425434" y="3729767"/>
            <a:ext cx="2785559" cy="2603892"/>
          </a:xfrm>
          <a:prstGeom prst="rect">
            <a:avLst/>
          </a:prstGeom>
          <a:noFill/>
          <a:ln w="76200">
            <a:solidFill>
              <a:srgbClr val="CC00FF"/>
            </a:solidFill>
          </a:ln>
        </p:spPr>
      </p:pic>
    </p:spTree>
  </p:cSld>
  <p:clrMapOvr>
    <a:masterClrMapping/>
  </p:clrMapOvr>
  <p:transition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83568" y="2132856"/>
            <a:ext cx="751057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ja-JP" sz="6000" b="1" dirty="0" smtClean="0">
                <a:solidFill>
                  <a:srgbClr val="660066"/>
                </a:solidFill>
                <a:latin typeface="Comic Sans MS" pitchFamily="66" charset="0"/>
                <a:ea typeface="ＭＳ Ｐゴシック" charset="-128"/>
              </a:rPr>
              <a:t>Reglas de la terapia </a:t>
            </a:r>
          </a:p>
          <a:p>
            <a:pPr algn="ctr"/>
            <a:r>
              <a:rPr lang="es-ES" altLang="ja-JP" sz="6000" b="1" dirty="0" smtClean="0">
                <a:solidFill>
                  <a:srgbClr val="660066"/>
                </a:solidFill>
                <a:latin typeface="Comic Sans MS" pitchFamily="66" charset="0"/>
                <a:ea typeface="ＭＳ Ｐゴシック" charset="-128"/>
              </a:rPr>
              <a:t>Gestalt</a:t>
            </a:r>
            <a:endParaRPr lang="es-MX" sz="6000" dirty="0"/>
          </a:p>
        </p:txBody>
      </p:sp>
      <p:pic>
        <p:nvPicPr>
          <p:cNvPr id="5" name="Picture 10" descr="psicoterapia_gestal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319730">
            <a:off x="313090" y="282542"/>
            <a:ext cx="1946275" cy="2087563"/>
          </a:xfrm>
          <a:prstGeom prst="rect">
            <a:avLst/>
          </a:prstGeom>
          <a:noFill/>
        </p:spPr>
      </p:pic>
      <p:pic>
        <p:nvPicPr>
          <p:cNvPr id="6" name="Picture 12" descr="GESTAL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65269">
            <a:off x="6696075" y="354013"/>
            <a:ext cx="2047875" cy="2159000"/>
          </a:xfrm>
          <a:prstGeom prst="rect">
            <a:avLst/>
          </a:prstGeom>
          <a:noFill/>
        </p:spPr>
      </p:pic>
      <p:pic>
        <p:nvPicPr>
          <p:cNvPr id="7" name="Picture 8" descr="164logo_gestalt6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61199">
            <a:off x="395288" y="4437063"/>
            <a:ext cx="2124075" cy="2124075"/>
          </a:xfrm>
          <a:prstGeom prst="rect">
            <a:avLst/>
          </a:prstGeom>
          <a:noFill/>
        </p:spPr>
      </p:pic>
      <p:pic>
        <p:nvPicPr>
          <p:cNvPr id="8" name="Picture 14" descr="Limite_circula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00777">
            <a:off x="6372225" y="4508500"/>
            <a:ext cx="2159000" cy="2116138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ja-JP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32D7F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omic Sans MS" pitchFamily="66" charset="0"/>
                <a:ea typeface="ＭＳ Ｐゴシック" charset="-128"/>
                <a:cs typeface="+mj-cs"/>
              </a:rPr>
              <a:t>3.- Asumir la propiedad del lenguaje y la conducta</a:t>
            </a:r>
            <a:endParaRPr kumimoji="0" lang="es-ES" altLang="ja-JP" sz="4000" b="1" i="0" u="none" strike="noStrike" kern="1200" cap="none" spc="0" normalizeH="0" baseline="0" noProof="0" dirty="0">
              <a:ln>
                <a:noFill/>
              </a:ln>
              <a:solidFill>
                <a:srgbClr val="E32D7F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omic Sans MS" pitchFamily="66" charset="0"/>
              <a:ea typeface="ＭＳ Ｐゴシック" charset="-128"/>
              <a:cs typeface="+mj-cs"/>
            </a:endParaRPr>
          </a:p>
        </p:txBody>
      </p:sp>
      <p:pic>
        <p:nvPicPr>
          <p:cNvPr id="5" name="Picture 7" descr="openyourmi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77701">
            <a:off x="477191" y="2831680"/>
            <a:ext cx="2411085" cy="2725816"/>
          </a:xfrm>
          <a:prstGeom prst="rect">
            <a:avLst/>
          </a:prstGeom>
          <a:noFill/>
        </p:spPr>
      </p:pic>
      <p:pic>
        <p:nvPicPr>
          <p:cNvPr id="6" name="Picture 9" descr="4976889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132856"/>
            <a:ext cx="2160588" cy="2878138"/>
          </a:xfrm>
          <a:prstGeom prst="rect">
            <a:avLst/>
          </a:prstGeom>
          <a:noFill/>
        </p:spPr>
      </p:pic>
      <p:pic>
        <p:nvPicPr>
          <p:cNvPr id="7" name="Picture 11" descr="229723_168201766571714_100477653344126_417320_614311_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175125">
            <a:off x="6087436" y="3020310"/>
            <a:ext cx="2952750" cy="2071688"/>
          </a:xfrm>
          <a:prstGeom prst="rect">
            <a:avLst/>
          </a:prstGeom>
          <a:noFill/>
        </p:spPr>
      </p:pic>
      <p:sp>
        <p:nvSpPr>
          <p:cNvPr id="9" name="8 Rectángulo"/>
          <p:cNvSpPr/>
          <p:nvPr/>
        </p:nvSpPr>
        <p:spPr>
          <a:xfrm>
            <a:off x="251520" y="1340769"/>
            <a:ext cx="29523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ja-JP" sz="4000" dirty="0" smtClean="0">
                <a:ea typeface="ＭＳ Ｐゴシック" charset="-128"/>
              </a:rPr>
              <a:t> </a:t>
            </a:r>
            <a:r>
              <a:rPr lang="es-ES" altLang="ja-JP" sz="4000" dirty="0" smtClean="0">
                <a:solidFill>
                  <a:srgbClr val="E92BE0"/>
                </a:solidFill>
                <a:latin typeface="Comic Sans MS" pitchFamily="66" charset="0"/>
                <a:ea typeface="ＭＳ Ｐゴシック" charset="-128"/>
              </a:rPr>
              <a:t>“Me causas pena” </a:t>
            </a:r>
            <a:endParaRPr lang="es-MX" sz="4000" dirty="0"/>
          </a:p>
        </p:txBody>
      </p:sp>
      <p:sp>
        <p:nvSpPr>
          <p:cNvPr id="10" name="9 Rectángulo"/>
          <p:cNvSpPr/>
          <p:nvPr/>
        </p:nvSpPr>
        <p:spPr>
          <a:xfrm>
            <a:off x="5652120" y="1700808"/>
            <a:ext cx="3491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ja-JP" sz="3200" b="1" kern="0" dirty="0" smtClean="0">
                <a:solidFill>
                  <a:srgbClr val="660066"/>
                </a:solidFill>
                <a:latin typeface="Comic Sans MS" pitchFamily="66" charset="0"/>
                <a:ea typeface="ＭＳ Ｐゴシック" charset="-128"/>
              </a:rPr>
              <a:t>“Yo siento pena”</a:t>
            </a:r>
            <a:endParaRPr lang="es-MX" sz="3200" b="1" dirty="0"/>
          </a:p>
        </p:txBody>
      </p:sp>
      <p:sp>
        <p:nvSpPr>
          <p:cNvPr id="11" name="10 Rectángulo"/>
          <p:cNvSpPr/>
          <p:nvPr/>
        </p:nvSpPr>
        <p:spPr>
          <a:xfrm>
            <a:off x="0" y="587727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s-ES" altLang="ja-JP" sz="3200" b="1" kern="0" dirty="0" smtClean="0">
                <a:solidFill>
                  <a:srgbClr val="660066"/>
                </a:solidFill>
                <a:latin typeface="Comic Sans MS" pitchFamily="66" charset="0"/>
                <a:ea typeface="ＭＳ Ｐゴシック" charset="-128"/>
              </a:rPr>
              <a:t>“Mi cuerpo está tenso”</a:t>
            </a:r>
            <a:r>
              <a:rPr lang="es-ES" altLang="ja-JP" sz="3200" b="1" kern="0" dirty="0" smtClean="0">
                <a:solidFill>
                  <a:srgbClr val="E92BE0"/>
                </a:solidFill>
                <a:latin typeface="Comic Sans MS" pitchFamily="66" charset="0"/>
                <a:ea typeface="ＭＳ Ｐゴシック" charset="-128"/>
              </a:rPr>
              <a:t>      “Yo estoy tenso”</a:t>
            </a:r>
            <a:endParaRPr lang="es-ES" altLang="ja-JP" sz="3200" b="1" kern="0" dirty="0">
              <a:solidFill>
                <a:srgbClr val="E92BE0"/>
              </a:solidFill>
              <a:latin typeface="Comic Sans MS" pitchFamily="66" charset="0"/>
              <a:ea typeface="ＭＳ Ｐゴシック" charset="-128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39552" y="260648"/>
            <a:ext cx="967758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ja-JP" sz="4400" b="1" kern="0" dirty="0" smtClean="0">
                <a:solidFill>
                  <a:srgbClr val="000000"/>
                </a:solidFill>
                <a:latin typeface="Comic Sans MS" pitchFamily="66" charset="0"/>
                <a:ea typeface="ＭＳ Ｐゴシック" charset="-128"/>
                <a:cs typeface="+mj-cs"/>
              </a:rPr>
              <a:t>1.-El principio del ahora:</a:t>
            </a:r>
            <a:endParaRPr lang="es-MX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1125538"/>
            <a:ext cx="9144000" cy="5732462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s-ES" altLang="ja-JP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  <a:cs typeface="+mn-cs"/>
              </a:rPr>
              <a:t>¿De que te das cuenta ahora?</a:t>
            </a:r>
          </a:p>
          <a:p>
            <a:pPr marL="0" marR="4572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es-ES" altLang="ja-JP" sz="3200" b="1" i="0" u="none" strike="noStrike" kern="1200" cap="none" spc="0" normalizeH="0" baseline="0" noProof="0" dirty="0" smtClean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Comic Sans MS" pitchFamily="66" charset="0"/>
              <a:ea typeface="ＭＳ Ｐゴシック" charset="-128"/>
              <a:cs typeface="+mn-cs"/>
            </a:endParaRPr>
          </a:p>
          <a:p>
            <a:pPr marL="0" marR="4572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es-ES" altLang="ja-JP" sz="3200" b="1" i="0" u="none" strike="noStrike" kern="1200" cap="none" spc="0" normalizeH="0" baseline="0" noProof="0" dirty="0" smtClean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Comic Sans MS" pitchFamily="66" charset="0"/>
              <a:ea typeface="ＭＳ Ｐゴシック" charset="-128"/>
              <a:cs typeface="+mn-cs"/>
            </a:endParaRPr>
          </a:p>
          <a:p>
            <a:pPr marL="0" marR="4572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s-ES" altLang="ja-JP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  <a:cs typeface="+mn-cs"/>
              </a:rPr>
              <a:t>                              </a:t>
            </a:r>
          </a:p>
          <a:p>
            <a:pPr marL="0" marR="4572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s-ES" altLang="ja-JP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  <a:cs typeface="+mn-cs"/>
              </a:rPr>
              <a:t>                ¿A que le tienes miedo ahora?</a:t>
            </a:r>
          </a:p>
          <a:p>
            <a:pPr marL="0" marR="4572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es-ES" altLang="ja-JP" sz="3200" b="1" i="0" u="none" strike="noStrike" kern="1200" cap="none" spc="0" normalizeH="0" baseline="0" noProof="0" dirty="0" smtClean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Comic Sans MS" pitchFamily="66" charset="0"/>
              <a:ea typeface="ＭＳ Ｐゴシック" charset="-128"/>
              <a:cs typeface="+mn-cs"/>
            </a:endParaRPr>
          </a:p>
          <a:p>
            <a:pPr marL="0" marR="4572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es-ES" altLang="ja-JP" sz="3200" b="1" i="0" u="none" strike="noStrike" kern="1200" cap="none" spc="0" normalizeH="0" baseline="0" noProof="0" dirty="0" smtClean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Comic Sans MS" pitchFamily="66" charset="0"/>
              <a:ea typeface="ＭＳ Ｐゴシック" charset="-128"/>
              <a:cs typeface="+mn-cs"/>
            </a:endParaRPr>
          </a:p>
          <a:p>
            <a:pPr marL="0" marR="4572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es-ES" altLang="ja-JP" sz="3200" b="1" i="0" u="none" strike="noStrike" kern="1200" cap="none" spc="0" normalizeH="0" baseline="0" noProof="0" dirty="0" smtClean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Comic Sans MS" pitchFamily="66" charset="0"/>
              <a:ea typeface="ＭＳ Ｐゴシック" charset="-128"/>
              <a:cs typeface="+mn-cs"/>
            </a:endParaRPr>
          </a:p>
          <a:p>
            <a:pPr marL="0" marR="4572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s-ES" altLang="ja-JP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  <a:cs typeface="+mn-cs"/>
              </a:rPr>
              <a:t>      </a:t>
            </a:r>
          </a:p>
          <a:p>
            <a:pPr marL="0" marR="4572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s-ES" altLang="ja-JP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  <a:cs typeface="+mn-cs"/>
              </a:rPr>
              <a:t>      ¿Qué deseas?</a:t>
            </a:r>
            <a:endParaRPr kumimoji="0" lang="es-ES" altLang="ja-JP" sz="3200" b="1" i="0" u="none" strike="noStrike" kern="1200" cap="none" spc="0" normalizeH="0" baseline="0" noProof="0" dirty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Comic Sans MS" pitchFamily="66" charset="0"/>
              <a:ea typeface="ＭＳ Ｐゴシック" charset="-128"/>
              <a:cs typeface="+mn-cs"/>
            </a:endParaRPr>
          </a:p>
        </p:txBody>
      </p:sp>
      <p:pic>
        <p:nvPicPr>
          <p:cNvPr id="6" name="Picture 9" descr="mirando%252Bpor%252Bla%252Bventana%252Bluna%252Bnoch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63309">
            <a:off x="6077305" y="1126095"/>
            <a:ext cx="2199203" cy="2018507"/>
          </a:xfrm>
          <a:prstGeom prst="rect">
            <a:avLst/>
          </a:prstGeom>
          <a:noFill/>
        </p:spPr>
      </p:pic>
      <p:pic>
        <p:nvPicPr>
          <p:cNvPr id="7" name="Picture 7" descr="5621098583_ff0aea32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73033">
            <a:off x="195266" y="2253201"/>
            <a:ext cx="2532968" cy="2565366"/>
          </a:xfrm>
          <a:prstGeom prst="rect">
            <a:avLst/>
          </a:prstGeom>
          <a:noFill/>
        </p:spPr>
      </p:pic>
      <p:pic>
        <p:nvPicPr>
          <p:cNvPr id="8" name="Picture 5" descr="cisne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53167">
            <a:off x="4572000" y="4221163"/>
            <a:ext cx="2736850" cy="219075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0"/>
            <a:ext cx="8229600" cy="1124744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ja-JP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omic Sans MS" pitchFamily="66" charset="0"/>
                <a:ea typeface="ＭＳ Ｐゴシック" charset="-128"/>
                <a:cs typeface="+mj-cs"/>
              </a:rPr>
              <a:t>2.-La Relación Yo-Tú</a:t>
            </a:r>
            <a:endParaRPr kumimoji="0" lang="es-ES" altLang="ja-JP" sz="56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omic Sans MS" pitchFamily="66" charset="0"/>
              <a:ea typeface="ＭＳ Ｐゴシック" charset="-128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1557338"/>
            <a:ext cx="9144000" cy="5112022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s-E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B0707"/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  <a:cs typeface="+mn-cs"/>
              </a:rPr>
              <a:t>Verdadera Comunicación</a:t>
            </a:r>
          </a:p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s-ES" altLang="ja-JP" sz="2600" b="0" i="0" u="none" strike="noStrike" kern="1200" cap="none" spc="0" normalizeH="0" baseline="0" noProof="0" dirty="0" smtClean="0">
              <a:ln>
                <a:noFill/>
              </a:ln>
              <a:solidFill>
                <a:srgbClr val="8B0707"/>
              </a:solidFill>
              <a:effectLst/>
              <a:uLnTx/>
              <a:uFillTx/>
              <a:latin typeface="Comic Sans MS" pitchFamily="66" charset="0"/>
              <a:ea typeface="ＭＳ Ｐゴシック" charset="-128"/>
              <a:cs typeface="+mn-cs"/>
            </a:endParaRPr>
          </a:p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s-ES" altLang="ja-JP" sz="2600" b="0" i="0" u="none" strike="noStrike" kern="1200" cap="none" spc="0" normalizeH="0" baseline="0" noProof="0" dirty="0" smtClean="0">
              <a:ln>
                <a:noFill/>
              </a:ln>
              <a:solidFill>
                <a:srgbClr val="8B0707"/>
              </a:solidFill>
              <a:effectLst/>
              <a:uLnTx/>
              <a:uFillTx/>
              <a:latin typeface="Comic Sans MS" pitchFamily="66" charset="0"/>
              <a:ea typeface="ＭＳ Ｐゴシック" charset="-128"/>
              <a:cs typeface="+mn-cs"/>
            </a:endParaRPr>
          </a:p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es-ES" altLang="ja-JP" sz="2600" b="0" i="0" u="none" strike="noStrike" kern="1200" cap="none" spc="0" normalizeH="0" baseline="0" noProof="0" dirty="0" smtClean="0">
              <a:ln>
                <a:noFill/>
              </a:ln>
              <a:solidFill>
                <a:srgbClr val="8B0707"/>
              </a:solidFill>
              <a:effectLst/>
              <a:uLnTx/>
              <a:uFillTx/>
              <a:latin typeface="Comic Sans MS" pitchFamily="66" charset="0"/>
              <a:ea typeface="ＭＳ Ｐゴシック" charset="-128"/>
              <a:cs typeface="+mn-cs"/>
            </a:endParaRPr>
          </a:p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s-ES" altLang="ja-JP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B0707"/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  <a:cs typeface="+mn-cs"/>
              </a:rPr>
              <a:t>                             </a:t>
            </a:r>
          </a:p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s-ES" altLang="ja-JP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B0707"/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  <a:cs typeface="+mn-cs"/>
              </a:rPr>
              <a:t>                              </a:t>
            </a:r>
          </a:p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s-E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B0707"/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  <a:cs typeface="+mn-cs"/>
              </a:rPr>
              <a:t>                            </a:t>
            </a:r>
          </a:p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lang="es-ES" altLang="ja-JP" sz="3600" noProof="0" dirty="0" smtClean="0">
              <a:solidFill>
                <a:srgbClr val="8B0707"/>
              </a:solidFill>
              <a:latin typeface="Comic Sans MS" pitchFamily="66" charset="0"/>
              <a:ea typeface="ＭＳ Ｐゴシック" charset="-128"/>
            </a:endParaRPr>
          </a:p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s-E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B0707"/>
                </a:solidFill>
                <a:effectLst/>
                <a:uLnTx/>
                <a:uFillTx/>
                <a:latin typeface="Comic Sans MS" pitchFamily="66" charset="0"/>
                <a:ea typeface="ＭＳ Ｐゴシック" charset="-128"/>
                <a:cs typeface="+mn-cs"/>
              </a:rPr>
              <a:t>  Aprender a expresarse</a:t>
            </a:r>
            <a:endParaRPr kumimoji="0" lang="es-ES" altLang="ja-JP" sz="3600" b="0" i="0" u="none" strike="noStrike" kern="1200" cap="none" spc="0" normalizeH="0" baseline="0" noProof="0" dirty="0">
              <a:ln>
                <a:noFill/>
              </a:ln>
              <a:solidFill>
                <a:srgbClr val="8B0707"/>
              </a:solidFill>
              <a:effectLst/>
              <a:uLnTx/>
              <a:uFillTx/>
              <a:latin typeface="Comic Sans MS" pitchFamily="66" charset="0"/>
              <a:ea typeface="ＭＳ Ｐゴシック" charset="-128"/>
              <a:cs typeface="+mn-cs"/>
            </a:endParaRPr>
          </a:p>
        </p:txBody>
      </p:sp>
      <p:pic>
        <p:nvPicPr>
          <p:cNvPr id="6" name="Picture 5" descr="oral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1628775"/>
            <a:ext cx="3476625" cy="2762250"/>
          </a:xfrm>
          <a:prstGeom prst="rect">
            <a:avLst/>
          </a:prstGeom>
          <a:noFill/>
        </p:spPr>
      </p:pic>
      <p:pic>
        <p:nvPicPr>
          <p:cNvPr id="7" name="Picture 7" descr="1279686887R824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860800"/>
            <a:ext cx="2951162" cy="2606675"/>
          </a:xfrm>
          <a:prstGeom prst="rect">
            <a:avLst/>
          </a:prstGeom>
          <a:noFill/>
        </p:spPr>
      </p:pic>
      <p:pic>
        <p:nvPicPr>
          <p:cNvPr id="8" name="Picture 9" descr="estrechamiento-de-manos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64731">
            <a:off x="3314450" y="2451960"/>
            <a:ext cx="2160588" cy="26638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ja-JP" sz="4000" b="1" i="0" u="none" strike="noStrike" kern="1200" cap="none" spc="0" normalizeH="0" baseline="0" noProof="0" smtClean="0">
                <a:ln>
                  <a:noFill/>
                </a:ln>
                <a:solidFill>
                  <a:srgbClr val="E32D7F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omic Sans MS" pitchFamily="66" charset="0"/>
                <a:ea typeface="ＭＳ Ｐゴシック" charset="-128"/>
                <a:cs typeface="+mj-cs"/>
              </a:rPr>
              <a:t>4.-Prohibido decir “no puedo” en su lugar se dice “no quiero”</a:t>
            </a:r>
            <a:endParaRPr kumimoji="0" lang="es-ES" altLang="ja-JP" sz="4000" b="1" i="0" u="none" strike="noStrike" kern="1200" cap="none" spc="0" normalizeH="0" baseline="0" noProof="0" dirty="0">
              <a:ln>
                <a:noFill/>
              </a:ln>
              <a:solidFill>
                <a:srgbClr val="E32D7F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omic Sans MS" pitchFamily="66" charset="0"/>
              <a:ea typeface="ＭＳ Ｐゴシック" charset="-128"/>
              <a:cs typeface="+mj-cs"/>
            </a:endParaRPr>
          </a:p>
        </p:txBody>
      </p:sp>
      <p:pic>
        <p:nvPicPr>
          <p:cNvPr id="5" name="Picture 5" descr="tumblr_ll1bu9XPzt1qh66wqo1_5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94695">
            <a:off x="525463" y="1946275"/>
            <a:ext cx="3455987" cy="2300288"/>
          </a:xfrm>
          <a:prstGeom prst="rect">
            <a:avLst/>
          </a:prstGeom>
          <a:noFill/>
        </p:spPr>
      </p:pic>
      <p:pic>
        <p:nvPicPr>
          <p:cNvPr id="6" name="Picture 7" descr="27519_100919369957592_6071_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06786">
            <a:off x="3995738" y="1700213"/>
            <a:ext cx="3168650" cy="2443162"/>
          </a:xfrm>
          <a:prstGeom prst="rect">
            <a:avLst/>
          </a:prstGeom>
          <a:noFill/>
        </p:spPr>
      </p:pic>
      <p:pic>
        <p:nvPicPr>
          <p:cNvPr id="7" name="Picture 9" descr="tumblr_lj8cxhNwG31qgjo83o1_500_lar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05826">
            <a:off x="1763713" y="4365625"/>
            <a:ext cx="3311525" cy="2211388"/>
          </a:xfrm>
          <a:prstGeom prst="rect">
            <a:avLst/>
          </a:prstGeom>
          <a:noFill/>
        </p:spPr>
      </p:pic>
      <p:pic>
        <p:nvPicPr>
          <p:cNvPr id="8" name="Picture 11" descr="no+quier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45137">
            <a:off x="6227763" y="3284538"/>
            <a:ext cx="2511425" cy="3338512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ja-JP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76FCD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omic Sans MS" pitchFamily="66" charset="0"/>
                <a:ea typeface="ＭＳ Ｐゴシック" charset="-128"/>
                <a:cs typeface="+mj-cs"/>
              </a:rPr>
              <a:t>5.- El continuum del darse cuenta</a:t>
            </a:r>
            <a:endParaRPr kumimoji="0" lang="es-ES" altLang="ja-JP" sz="4000" b="1" i="0" u="none" strike="noStrike" kern="1200" cap="none" spc="0" normalizeH="0" baseline="0" noProof="0" dirty="0">
              <a:ln>
                <a:noFill/>
              </a:ln>
              <a:solidFill>
                <a:srgbClr val="E76FCD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omic Sans MS" pitchFamily="66" charset="0"/>
              <a:ea typeface="ＭＳ Ｐゴシック" charset="-128"/>
              <a:cs typeface="+mj-cs"/>
            </a:endParaRPr>
          </a:p>
        </p:txBody>
      </p:sp>
      <p:pic>
        <p:nvPicPr>
          <p:cNvPr id="5" name="Picture 5" descr="afirmaciones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43402">
            <a:off x="395288" y="1989138"/>
            <a:ext cx="2555875" cy="3600450"/>
          </a:xfrm>
          <a:prstGeom prst="rect">
            <a:avLst/>
          </a:prstGeom>
          <a:noFill/>
        </p:spPr>
      </p:pic>
      <p:pic>
        <p:nvPicPr>
          <p:cNvPr id="6" name="Picture 7" descr="experienci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85060">
            <a:off x="5867400" y="1916113"/>
            <a:ext cx="2808288" cy="3744912"/>
          </a:xfrm>
          <a:prstGeom prst="rect">
            <a:avLst/>
          </a:prstGeom>
          <a:noFill/>
        </p:spPr>
      </p:pic>
      <p:pic>
        <p:nvPicPr>
          <p:cNvPr id="7" name="Picture 9" descr="experiencia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313" y="1700213"/>
            <a:ext cx="3529012" cy="1260475"/>
          </a:xfrm>
          <a:prstGeom prst="rect">
            <a:avLst/>
          </a:prstGeom>
          <a:noFill/>
        </p:spPr>
      </p:pic>
      <p:pic>
        <p:nvPicPr>
          <p:cNvPr id="8" name="Picture 11" descr="persona-construyend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113" y="2852738"/>
            <a:ext cx="2667000" cy="329565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ctrTitle"/>
          </p:nvPr>
        </p:nvSpPr>
        <p:spPr>
          <a:xfrm rot="20659919">
            <a:off x="941394" y="2247688"/>
            <a:ext cx="7772400" cy="1899642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ContrastingRightFacing"/>
            <a:lightRig rig="threePt" dir="t"/>
          </a:scene3d>
        </p:spPr>
        <p:txBody>
          <a:bodyPr>
            <a:normAutofit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  <a:latin typeface="Comic Sans MS" pitchFamily="66" charset="0"/>
              </a:rPr>
              <a:t>TECNICAS DE LA GESTALT</a:t>
            </a:r>
            <a:endParaRPr lang="es-MX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" name="Picture 2" descr="http://www.ecured.cu/images/d/dc/Max_Wertheimer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00450">
            <a:off x="6804248" y="3789040"/>
            <a:ext cx="1714500" cy="2724151"/>
          </a:xfrm>
          <a:prstGeom prst="rect">
            <a:avLst/>
          </a:prstGeom>
          <a:noFill/>
          <a:ln w="76200">
            <a:solidFill>
              <a:schemeClr val="bg1">
                <a:lumMod val="95000"/>
                <a:lumOff val="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6" name="Picture 4" descr="http://t2.gstatic.com/images?q=tbn:ANd9GcR8JzS_HSjC-0keTMrKnYagzFr5HI9bJIpZKVRBfXJrvX63DSuCh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80364">
            <a:off x="395536" y="332656"/>
            <a:ext cx="2376264" cy="2376264"/>
          </a:xfrm>
          <a:prstGeom prst="rect">
            <a:avLst/>
          </a:prstGeom>
          <a:noFill/>
          <a:ln w="76200" cap="rnd" cmpd="sng">
            <a:solidFill>
              <a:srgbClr val="00FF00"/>
            </a:solidFill>
            <a:prstDash val="solid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500" dist="101600" dir="5400000" sy="-100000" algn="bl" rotWithShape="0"/>
          </a:effectLst>
          <a:scene3d>
            <a:camera prst="perspectiveContrastingRightFacing"/>
            <a:lightRig rig="threePt" dir="t"/>
          </a:scene3d>
        </p:spPr>
      </p:pic>
    </p:spTree>
  </p:cSld>
  <p:clrMapOvr>
    <a:masterClrMapping/>
  </p:clrMapOvr>
  <p:transition>
    <p:wheel spokes="8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57200" y="274638"/>
            <a:ext cx="8229600" cy="149817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Existen tres clases de técnicas:</a:t>
            </a:r>
            <a:endParaRPr kumimoji="0" lang="es-MX" sz="48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s-ES" sz="2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s-E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1- Las Técnicas Supresivas</a:t>
            </a:r>
          </a:p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s-ES" sz="2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s-E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2- Las Técnicas Expresivas</a:t>
            </a:r>
          </a:p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s-ES" sz="2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s-E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3- Las Técnicas Integrativas</a:t>
            </a:r>
            <a:endParaRPr kumimoji="0" lang="es-MX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6" name="Picture 2" descr="http://t2.gstatic.com/images?q=tbn:ANd9GcScXZIN2vta5JHqE39cw8gidiWbnyaVi8cTyqIr5B5YsmMIOgsn"/>
          <p:cNvPicPr>
            <a:picLocks noChangeAspect="1" noChangeArrowheads="1"/>
          </p:cNvPicPr>
          <p:nvPr/>
        </p:nvPicPr>
        <p:blipFill>
          <a:blip r:embed="rId2" cstate="print">
            <a:lum bright="-4000" contrast="51000"/>
          </a:blip>
          <a:srcRect/>
          <a:stretch>
            <a:fillRect/>
          </a:stretch>
        </p:blipFill>
        <p:spPr bwMode="auto">
          <a:xfrm>
            <a:off x="6012160" y="1904231"/>
            <a:ext cx="2808312" cy="3613001"/>
          </a:xfrm>
          <a:prstGeom prst="rect">
            <a:avLst/>
          </a:prstGeom>
          <a:noFill/>
          <a:ln w="76200">
            <a:solidFill>
              <a:srgbClr val="9900FF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38500" dist="50800" dir="5400000" sy="-100000" algn="bl" rotWithShape="0"/>
          </a:effectLst>
          <a:scene3d>
            <a:camera prst="isometricOffAxis2Left"/>
            <a:lightRig rig="threePt" dir="t"/>
          </a:scene3d>
        </p:spPr>
      </p:pic>
    </p:spTree>
  </p:cSld>
  <p:clrMapOvr>
    <a:masterClrMapping/>
  </p:clrMapOvr>
  <p:transition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825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600" b="1" i="0" u="none" strike="noStrike" kern="1200" cap="none" spc="0" normalizeH="0" baseline="0" noProof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1. LAS TECNICAS SUPRESIVAS</a:t>
            </a:r>
            <a:endParaRPr kumimoji="0" lang="es-MX" sz="5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5" name="3 Marcador de contenido" descr="caretas[1]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516216" y="1772816"/>
            <a:ext cx="2181213" cy="2808312"/>
          </a:xfrm>
          <a:prstGeom prst="rect">
            <a:avLst/>
          </a:prstGeom>
          <a:noFill/>
          <a:ln w="76200">
            <a:solidFill>
              <a:srgbClr val="33CC33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ContrastingLeftFacing"/>
            <a:lightRig rig="threePt" dir="t"/>
          </a:scene3d>
        </p:spPr>
      </p:pic>
      <p:sp>
        <p:nvSpPr>
          <p:cNvPr id="6" name="5 CuadroTexto"/>
          <p:cNvSpPr txBox="1"/>
          <p:nvPr/>
        </p:nvSpPr>
        <p:spPr>
          <a:xfrm>
            <a:off x="827584" y="1556792"/>
            <a:ext cx="532859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endParaRPr lang="es-ES" sz="2400" dirty="0" smtClean="0"/>
          </a:p>
          <a:p>
            <a:r>
              <a:rPr lang="es-ES" sz="2800" dirty="0" smtClean="0">
                <a:latin typeface="Comic Sans MS" pitchFamily="66" charset="0"/>
              </a:rPr>
              <a:t>-  Pretenden evitar los intentos de evasión del cliente del aquí/ahora y de su experiencia.</a:t>
            </a:r>
          </a:p>
          <a:p>
            <a:pPr algn="ctr">
              <a:buFontTx/>
              <a:buChar char="-"/>
            </a:pPr>
            <a:endParaRPr lang="es-ES" sz="2400" dirty="0"/>
          </a:p>
          <a:p>
            <a:pPr algn="ctr">
              <a:buFontTx/>
              <a:buChar char="-"/>
            </a:pPr>
            <a:endParaRPr lang="es-ES" sz="2400" dirty="0" smtClean="0"/>
          </a:p>
          <a:p>
            <a:pPr algn="ctr">
              <a:buFontTx/>
              <a:buChar char="-"/>
            </a:pPr>
            <a:endParaRPr lang="es-ES" sz="2000" dirty="0"/>
          </a:p>
          <a:p>
            <a:pPr algn="ctr">
              <a:buFontTx/>
              <a:buChar char="-"/>
            </a:pPr>
            <a:endParaRPr lang="es-ES" sz="2000" dirty="0" smtClean="0"/>
          </a:p>
          <a:p>
            <a:pPr algn="ctr">
              <a:buFontTx/>
              <a:buChar char="-"/>
            </a:pPr>
            <a:endParaRPr lang="es-ES" sz="2000" dirty="0"/>
          </a:p>
        </p:txBody>
      </p:sp>
      <p:pic>
        <p:nvPicPr>
          <p:cNvPr id="7" name="Picture 2" descr="http://t1.gstatic.com/images?q=tbn:ANd9GcSzTt3Jt5c-jrg7VU1C9qxBy94_Q7BIxfgTxvp68MTSu1xjU6c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45690">
            <a:off x="3015654" y="3808063"/>
            <a:ext cx="2095090" cy="2448636"/>
          </a:xfrm>
          <a:prstGeom prst="rect">
            <a:avLst/>
          </a:prstGeom>
          <a:solidFill>
            <a:schemeClr val="tx1"/>
          </a:solidFill>
          <a:ln w="76200"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  <a:reflection blurRad="6350" stA="50000" endA="300" endPos="38500" dist="50800" dir="5400000" sy="-100000" algn="bl" rotWithShape="0"/>
          </a:effectLst>
        </p:spPr>
      </p:pic>
    </p:spTree>
  </p:cSld>
  <p:clrMapOvr>
    <a:masterClrMapping/>
  </p:clrMapOvr>
  <p:transition>
    <p:plu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55576" y="692696"/>
            <a:ext cx="7560840" cy="5400600"/>
          </a:xfrm>
          <a:gradFill flip="none" rotWithShape="1">
            <a:gsLst>
              <a:gs pos="0">
                <a:srgbClr val="DAD636">
                  <a:shade val="30000"/>
                  <a:satMod val="115000"/>
                </a:srgbClr>
              </a:gs>
              <a:gs pos="50000">
                <a:srgbClr val="DAD636">
                  <a:shade val="67500"/>
                  <a:satMod val="115000"/>
                </a:srgbClr>
              </a:gs>
              <a:gs pos="100000">
                <a:srgbClr val="DAD636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76200">
            <a:solidFill>
              <a:schemeClr val="bg1">
                <a:lumMod val="95000"/>
                <a:lumOff val="5000"/>
              </a:schemeClr>
            </a:solidFill>
          </a:ln>
          <a:effectLst>
            <a:glow rad="228600">
              <a:schemeClr val="tx1"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isometricOffAxis2Left"/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  <p:txBody>
          <a:bodyPr/>
          <a:lstStyle/>
          <a:p>
            <a:pPr algn="ctr"/>
            <a:endParaRPr lang="es-ES" sz="9600" dirty="0" smtClean="0">
              <a:latin typeface="Century Gothic" pitchFamily="34" charset="0"/>
            </a:endParaRPr>
          </a:p>
          <a:p>
            <a:pPr algn="ctr"/>
            <a:r>
              <a:rPr lang="es-ES" sz="9600" dirty="0" smtClean="0">
                <a:solidFill>
                  <a:srgbClr val="FF3399"/>
                </a:solidFill>
                <a:latin typeface="Broadway" pitchFamily="82" charset="0"/>
              </a:rPr>
              <a:t>GESTALT</a:t>
            </a:r>
            <a:endParaRPr lang="es-MX" dirty="0">
              <a:solidFill>
                <a:srgbClr val="FF3399"/>
              </a:solidFill>
              <a:latin typeface="Broadway" pitchFamily="82" charset="0"/>
            </a:endParaRPr>
          </a:p>
        </p:txBody>
      </p:sp>
    </p:spTree>
  </p:cSld>
  <p:clrMapOvr>
    <a:masterClrMapping/>
  </p:clrMapOvr>
  <p:transition>
    <p:wheel spokes="8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79513" y="476672"/>
            <a:ext cx="8352927" cy="1569660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bliqueTopRight"/>
            <a:lightRig rig="contrasting" dir="t">
              <a:rot lat="0" lon="0" rev="1500000"/>
            </a:lightRig>
          </a:scene3d>
          <a:sp3d prstMaterial="metal">
            <a:bevelT w="88900" h="88900" prst="convex"/>
          </a:sp3d>
        </p:spPr>
        <p:txBody>
          <a:bodyPr wrap="square">
            <a:spAutoFit/>
          </a:bodyPr>
          <a:lstStyle/>
          <a:p>
            <a:pPr algn="ctr"/>
            <a:r>
              <a:rPr lang="es-ES" sz="4800" dirty="0" smtClean="0">
                <a:solidFill>
                  <a:srgbClr val="00FF00"/>
                </a:solidFill>
                <a:latin typeface="Comic Sans MS" pitchFamily="66" charset="0"/>
                <a:ea typeface="+mj-ea"/>
                <a:cs typeface="+mj-cs"/>
              </a:rPr>
              <a:t>Principales técnicas sorpresivas</a:t>
            </a:r>
            <a:endParaRPr lang="es-MX" sz="4800" dirty="0">
              <a:solidFill>
                <a:srgbClr val="00FF0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67544" y="2348880"/>
            <a:ext cx="80648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s-ES" sz="2400" dirty="0" smtClean="0">
                <a:latin typeface="Comic Sans MS" pitchFamily="66" charset="0"/>
              </a:rPr>
              <a:t>Experimentar la nada o el vacío.</a:t>
            </a:r>
          </a:p>
          <a:p>
            <a:pPr>
              <a:buFontTx/>
              <a:buChar char="-"/>
            </a:pPr>
            <a:endParaRPr lang="es-ES" sz="2400" dirty="0" smtClean="0"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es-ES" sz="2400" dirty="0" smtClean="0">
                <a:latin typeface="Comic Sans MS" pitchFamily="66" charset="0"/>
              </a:rPr>
              <a:t>Evitar “hablar acerca de”, como una forma de escapar a lo que es.</a:t>
            </a:r>
          </a:p>
          <a:p>
            <a:pPr>
              <a:buFontTx/>
              <a:buChar char="-"/>
            </a:pPr>
            <a:endParaRPr lang="es-ES" sz="2400" dirty="0" smtClean="0"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es-ES" sz="2400" dirty="0" smtClean="0">
                <a:latin typeface="Comic Sans MS" pitchFamily="66" charset="0"/>
              </a:rPr>
              <a:t>Detectar los “deberías” y determinar que hay detrás de ellos</a:t>
            </a:r>
            <a:r>
              <a:rPr lang="es-MX" sz="2400" dirty="0" smtClean="0">
                <a:latin typeface="Comic Sans MS" pitchFamily="66" charset="0"/>
              </a:rPr>
              <a:t>.</a:t>
            </a:r>
          </a:p>
          <a:p>
            <a:pPr>
              <a:buFontTx/>
              <a:buChar char="-"/>
            </a:pPr>
            <a:endParaRPr lang="es-MX" sz="2400" dirty="0" smtClean="0"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es-ES" sz="2400" dirty="0" smtClean="0">
                <a:latin typeface="Comic Sans MS" pitchFamily="66" charset="0"/>
              </a:rPr>
              <a:t>Detectar las formas de manipulación y los juegos o roles en la terapia.</a:t>
            </a:r>
          </a:p>
        </p:txBody>
      </p:sp>
    </p:spTree>
  </p:cSld>
  <p:clrMapOvr>
    <a:masterClrMapping/>
  </p:clrMapOvr>
  <p:transition>
    <p:newsflash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825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600" b="1" i="0" u="none" strike="noStrike" kern="1200" cap="none" spc="0" normalizeH="0" baseline="0" noProof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2. LAS TECNICAS EXPRESIVAS</a:t>
            </a:r>
            <a:endParaRPr kumimoji="0" lang="es-MX" sz="5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5" name="Picture 2" descr="http://t1.gstatic.com/images?q=tbn:ANd9GcTpYJPaHbJ0iygGpLr3-XHw8wwHgCmxo249QFuelrU47-LuyRl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04864"/>
            <a:ext cx="2736304" cy="3816424"/>
          </a:xfrm>
          <a:prstGeom prst="rect">
            <a:avLst/>
          </a:prstGeom>
          <a:noFill/>
          <a:ln>
            <a:solidFill>
              <a:srgbClr val="CC00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Picture 8" descr="http://images.wikia.com/filosofiaparaninos/es/images/9/9f/Expres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700808"/>
            <a:ext cx="3816424" cy="2369418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3707904" y="4365104"/>
            <a:ext cx="49685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s-ES" sz="2800" dirty="0" smtClean="0"/>
              <a:t>- </a:t>
            </a:r>
            <a:r>
              <a:rPr lang="es-ES" sz="2800" dirty="0" smtClean="0">
                <a:latin typeface="Comic Sans MS" pitchFamily="66" charset="0"/>
              </a:rPr>
              <a:t>Se busca que el sujeto exteriorice lo interno, que se cuenta de cosas que posiblemente llevo en si toda su vida pero que no percibía.</a:t>
            </a:r>
            <a:endParaRPr lang="es-MX" sz="2800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11560" y="1556792"/>
            <a:ext cx="777686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Tx/>
              <a:buChar char="-"/>
            </a:pPr>
            <a:endParaRPr lang="es-ES" sz="3200" dirty="0" smtClean="0">
              <a:solidFill>
                <a:prstClr val="white"/>
              </a:solidFill>
              <a:latin typeface="Calibri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s-ES" sz="3200" dirty="0" smtClean="0">
                <a:solidFill>
                  <a:srgbClr val="FFFF00"/>
                </a:solidFill>
                <a:latin typeface="Calibri"/>
              </a:rPr>
              <a:t>- </a:t>
            </a:r>
            <a:r>
              <a:rPr lang="es-ES" sz="3200" dirty="0" smtClean="0">
                <a:solidFill>
                  <a:srgbClr val="FFFF00"/>
                </a:solidFill>
                <a:latin typeface="Comic Sans MS" pitchFamily="66" charset="0"/>
              </a:rPr>
              <a:t>Expresar lo no expresado.</a:t>
            </a:r>
          </a:p>
          <a:p>
            <a:pPr marL="342900" lvl="0" indent="-342900">
              <a:spcBef>
                <a:spcPct val="20000"/>
              </a:spcBef>
              <a:buFontTx/>
              <a:buChar char="-"/>
            </a:pPr>
            <a:endParaRPr lang="es-ES" sz="32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s-ES" sz="3200" dirty="0" smtClean="0">
                <a:solidFill>
                  <a:srgbClr val="FFFF00"/>
                </a:solidFill>
                <a:latin typeface="Comic Sans MS" pitchFamily="66" charset="0"/>
              </a:rPr>
              <a:t>- Terminar o completar la expresión.</a:t>
            </a:r>
          </a:p>
          <a:p>
            <a:pPr marL="342900" lvl="0" indent="-342900">
              <a:spcBef>
                <a:spcPct val="20000"/>
              </a:spcBef>
              <a:buFontTx/>
              <a:buChar char="-"/>
            </a:pPr>
            <a:endParaRPr lang="es-ES" sz="32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s-ES" sz="3200" dirty="0" smtClean="0">
                <a:solidFill>
                  <a:srgbClr val="FFFF00"/>
                </a:solidFill>
                <a:latin typeface="Comic Sans MS" pitchFamily="66" charset="0"/>
              </a:rPr>
              <a:t>- Buscar la dirección y hacer la expresión directa.</a:t>
            </a:r>
            <a:endParaRPr lang="es-MX" sz="32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51520" y="260648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800" dirty="0" smtClean="0">
                <a:latin typeface="Comic Sans MS" pitchFamily="66" charset="0"/>
              </a:rPr>
              <a:t>Se buscan tres cosas básicamente…</a:t>
            </a:r>
            <a:endParaRPr lang="es-MX" sz="4800" dirty="0"/>
          </a:p>
        </p:txBody>
      </p:sp>
    </p:spTree>
  </p:cSld>
  <p:clrMapOvr>
    <a:masterClrMapping/>
  </p:clrMapOvr>
  <p:transition>
    <p:wipe dir="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 rot="237303">
            <a:off x="539552" y="332656"/>
            <a:ext cx="792088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400" dirty="0" smtClean="0">
                <a:solidFill>
                  <a:prstClr val="white"/>
                </a:solidFill>
                <a:latin typeface="Comic Sans MS" pitchFamily="66" charset="0"/>
                <a:ea typeface="+mj-ea"/>
                <a:cs typeface="+mj-cs"/>
              </a:rPr>
              <a:t>Expresar lo no expresado</a:t>
            </a:r>
            <a:endParaRPr lang="es-MX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251520" y="1628800"/>
            <a:ext cx="8435280" cy="4497363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marL="457200" marR="45720" lvl="0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AutoNum type="arabicPeriod"/>
              <a:tabLst/>
              <a:defRPr/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Maximizar la expresión, dándole al sujeto un contexto no estructurado para que se confronte consigo mismo y se haga responsable de lo que es.</a:t>
            </a:r>
          </a:p>
          <a:p>
            <a:pPr marL="457200" marR="45720" lvl="0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AutoNum type="arabicPeriod"/>
              <a:tabLst/>
              <a:defRPr/>
            </a:pPr>
            <a:endParaRPr kumimoji="0" lang="es-E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457200" marR="45720" lvl="0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AutoNum type="arabicPeriod"/>
              <a:tabLst/>
              <a:defRPr/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Pedir al cliente que exprese lo que esta sintiendo.</a:t>
            </a:r>
          </a:p>
          <a:p>
            <a:pPr marL="457200" marR="45720" lvl="0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AutoNum type="arabicPeriod"/>
              <a:tabLst/>
              <a:defRPr/>
            </a:pPr>
            <a:endParaRPr kumimoji="0" lang="es-E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457200" marR="45720" lvl="0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AutoNum type="arabicPeriod"/>
              <a:tabLst/>
              <a:defRPr/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Hacer la ronda, que el sujeto exprese lo que quiera a cada miembro del grupo.</a:t>
            </a:r>
            <a:endParaRPr kumimoji="0" lang="es-MX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457200" y="274638"/>
            <a:ext cx="8229600" cy="12821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Terminar o completar la expresión</a:t>
            </a:r>
            <a:endParaRPr kumimoji="0" lang="es-MX" sz="44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457200" y="1556792"/>
            <a:ext cx="8229600" cy="4569371"/>
          </a:xfrm>
          <a:prstGeom prst="rect">
            <a:avLst/>
          </a:prstGeom>
        </p:spPr>
        <p:txBody>
          <a:bodyPr vert="horz" lIns="0" rIns="18288">
            <a:noAutofit/>
          </a:bodyPr>
          <a:lstStyle/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Char char="-"/>
              <a:tabLst/>
              <a:defRPr/>
            </a:pPr>
            <a:endParaRPr kumimoji="0" lang="es-E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Char char="-"/>
              <a:tabLst/>
              <a:defRPr/>
            </a:pPr>
            <a:r>
              <a:rPr kumimoji="0" lang="es-E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Se busca detectar las situaciones inconclusas y que ahora pesan en la vida del cliente.</a:t>
            </a:r>
          </a:p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Char char="-"/>
              <a:tabLst/>
              <a:defRPr/>
            </a:pPr>
            <a:endParaRPr kumimoji="0" lang="es-E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Char char="-"/>
              <a:tabLst/>
              <a:defRPr/>
            </a:pPr>
            <a:r>
              <a:rPr kumimoji="0" lang="es-E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Una técnica conocida es la “silla vacía”.</a:t>
            </a:r>
          </a:p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Char char="-"/>
              <a:tabLst/>
              <a:defRPr/>
            </a:pPr>
            <a:endParaRPr kumimoji="0" lang="es-E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Char char="-"/>
              <a:tabLst/>
              <a:defRPr/>
            </a:pPr>
            <a:r>
              <a:rPr kumimoji="0" lang="es-E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Se pueden utilizar inducciones imaginarias para reconstruir la situación.</a:t>
            </a:r>
            <a:endParaRPr kumimoji="0" lang="es-MX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zoom dir="in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83568" y="1412776"/>
            <a:ext cx="734481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6600" dirty="0" smtClean="0"/>
              <a:t>Buscar la dirección y hacer la expresión directa </a:t>
            </a:r>
            <a:endParaRPr lang="es-MX" sz="6600" dirty="0"/>
          </a:p>
        </p:txBody>
      </p:sp>
    </p:spTree>
  </p:cSld>
  <p:clrMapOvr>
    <a:masterClrMapping/>
  </p:clrMapOvr>
  <p:transition>
    <p:dissolv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>
          <a:xfrm>
            <a:off x="313184" y="509085"/>
            <a:ext cx="8229600" cy="5793507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s-MX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Repetición</a:t>
            </a:r>
          </a:p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s-MX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s-MX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Exageración y desarrollo</a:t>
            </a:r>
          </a:p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s-MX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s-MX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Traducir</a:t>
            </a:r>
          </a:p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s-MX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s-MX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Actuación o identificación</a:t>
            </a:r>
          </a:p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s-MX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4 Imagen" descr="RageFac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332656"/>
            <a:ext cx="1977442" cy="2230858"/>
          </a:xfrm>
          <a:prstGeom prst="rect">
            <a:avLst/>
          </a:prstGeom>
        </p:spPr>
      </p:pic>
      <p:pic>
        <p:nvPicPr>
          <p:cNvPr id="6" name="5 Imagen" descr="MANOS D COLOR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2852936"/>
            <a:ext cx="1872208" cy="2027835"/>
          </a:xfrm>
          <a:prstGeom prst="rect">
            <a:avLst/>
          </a:prstGeom>
        </p:spPr>
      </p:pic>
      <p:pic>
        <p:nvPicPr>
          <p:cNvPr id="7" name="6 Imagen" descr="Top-10-villanas1-300x2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4077072"/>
            <a:ext cx="2292846" cy="2304256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depresio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1844824"/>
            <a:ext cx="3505200" cy="4381500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827584" y="260648"/>
            <a:ext cx="759402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6600" b="1" dirty="0" smtClean="0">
                <a:solidFill>
                  <a:srgbClr val="FF3399"/>
                </a:solidFill>
                <a:latin typeface="Calibri"/>
                <a:ea typeface="+mj-ea"/>
                <a:cs typeface="+mj-cs"/>
              </a:rPr>
              <a:t>Técnicas interactivas </a:t>
            </a:r>
            <a:endParaRPr lang="es-MX" sz="6600" b="1" dirty="0">
              <a:solidFill>
                <a:srgbClr val="FF3399"/>
              </a:solidFill>
            </a:endParaRPr>
          </a:p>
        </p:txBody>
      </p:sp>
    </p:spTree>
  </p:cSld>
  <p:clrMapOvr>
    <a:masterClrMapping/>
  </p:clrMapOvr>
  <p:transition>
    <p:newsflash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>
          <a:xfrm>
            <a:off x="457200" y="332656"/>
            <a:ext cx="8229600" cy="4438301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s-MX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 encuentro intrapersonal</a:t>
            </a:r>
          </a:p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s-MX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s-MX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s-MX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s-MX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s-MX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s-MX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Asimilación de proyecciones </a:t>
            </a:r>
            <a:endParaRPr kumimoji="0" lang="es-MX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4 Imagen" descr="SILLA-VAC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340768"/>
            <a:ext cx="2814960" cy="1656184"/>
          </a:xfrm>
          <a:prstGeom prst="rect">
            <a:avLst/>
          </a:prstGeom>
        </p:spPr>
      </p:pic>
      <p:pic>
        <p:nvPicPr>
          <p:cNvPr id="6" name="5 Imagen" descr="50ap_resilienc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1412776"/>
            <a:ext cx="2825055" cy="1495282"/>
          </a:xfrm>
          <a:prstGeom prst="rect">
            <a:avLst/>
          </a:prstGeom>
        </p:spPr>
      </p:pic>
      <p:pic>
        <p:nvPicPr>
          <p:cNvPr id="7" name="6 Imagen" descr="personalida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4437112"/>
            <a:ext cx="2448272" cy="1893327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3400" y="404664"/>
            <a:ext cx="7851648" cy="1656184"/>
          </a:xfrm>
        </p:spPr>
        <p:txBody>
          <a:bodyPr>
            <a:noAutofit/>
          </a:bodyPr>
          <a:lstStyle/>
          <a:p>
            <a:pPr algn="ctr"/>
            <a:r>
              <a:rPr lang="es-ES" sz="5400" dirty="0" smtClean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CORRIENTE DE LA PSICOLOGÍA MODERNA</a:t>
            </a:r>
            <a:endParaRPr lang="es-MX" sz="4800" dirty="0">
              <a:solidFill>
                <a:srgbClr val="FF6699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2708920"/>
            <a:ext cx="1752600" cy="2523709"/>
          </a:xfrm>
          <a:prstGeom prst="rect">
            <a:avLst/>
          </a:prstGeom>
          <a:ln w="76200">
            <a:solidFill>
              <a:srgbClr val="00FF00"/>
            </a:solidFill>
          </a:ln>
          <a:effectLst>
            <a:glow rad="228600">
              <a:schemeClr val="tx1">
                <a:lumMod val="9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300" endPos="55500" dist="101600" dir="5400000" sy="-100000" algn="bl" rotWithShape="0"/>
          </a:effectLst>
          <a:scene3d>
            <a:camera prst="perspectiveLeft"/>
            <a:lightRig rig="balanced" dir="t">
              <a:rot lat="0" lon="0" rev="8700000"/>
            </a:lightRig>
          </a:scene3d>
          <a:sp3d>
            <a:bevelT w="190500" h="38100" prst="angle"/>
          </a:sp3d>
        </p:spPr>
      </p:pic>
      <p:pic>
        <p:nvPicPr>
          <p:cNvPr id="8" name="7 Imagen" descr="autor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861048"/>
            <a:ext cx="1993503" cy="2448272"/>
          </a:xfrm>
          <a:prstGeom prst="rect">
            <a:avLst/>
          </a:prstGeom>
          <a:ln w="76200">
            <a:solidFill>
              <a:srgbClr val="7030A0"/>
            </a:solidFill>
          </a:ln>
          <a:effectLst>
            <a:glow rad="228600">
              <a:srgbClr val="FF6699">
                <a:alpha val="40000"/>
              </a:srgbClr>
            </a:glow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38500" dist="508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slope"/>
            <a:bevelB w="82550" h="44450" prst="angle"/>
            <a:contourClr>
              <a:srgbClr val="FFFFFF"/>
            </a:contourClr>
          </a:sp3d>
        </p:spPr>
      </p:pic>
      <p:pic>
        <p:nvPicPr>
          <p:cNvPr id="9" name="8 Imagen" descr="kohl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2204864"/>
            <a:ext cx="1913793" cy="2304256"/>
          </a:xfrm>
          <a:prstGeom prst="rect">
            <a:avLst/>
          </a:prstGeom>
          <a:gradFill flip="none" rotWithShape="1">
            <a:gsLst>
              <a:gs pos="0">
                <a:srgbClr val="00FF00">
                  <a:shade val="30000"/>
                  <a:satMod val="115000"/>
                </a:srgbClr>
              </a:gs>
              <a:gs pos="50000">
                <a:srgbClr val="00FF00">
                  <a:shade val="67500"/>
                  <a:satMod val="115000"/>
                </a:srgbClr>
              </a:gs>
              <a:gs pos="100000">
                <a:srgbClr val="00FF00">
                  <a:shade val="100000"/>
                  <a:satMod val="115000"/>
                </a:srgbClr>
              </a:gs>
            </a:gsLst>
            <a:lin ang="2700000" scaled="1"/>
            <a:tileRect/>
          </a:gradFill>
          <a:ln w="76200">
            <a:solidFill>
              <a:srgbClr val="0070C0"/>
            </a:solidFill>
            <a:prstDash val="sysDot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300" endPos="55500" dist="50800" dir="5400000" sy="-100000" algn="bl" rotWithShape="0"/>
          </a:effectLst>
          <a:scene3d>
            <a:camera prst="perspectiveHeroicExtremeRightFacing"/>
            <a:lightRig rig="glow" dir="t">
              <a:rot lat="0" lon="0" rev="14100000"/>
            </a:lightRig>
          </a:scene3d>
          <a:sp3d prstMaterial="softEdge">
            <a:bevelT w="127000" prst="slope"/>
          </a:sp3d>
        </p:spPr>
      </p:pic>
      <p:pic>
        <p:nvPicPr>
          <p:cNvPr id="10" name="9 Imagen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3717032"/>
            <a:ext cx="2088232" cy="2664296"/>
          </a:xfrm>
          <a:prstGeom prst="rect">
            <a:avLst/>
          </a:prstGeom>
          <a:solidFill>
            <a:srgbClr val="00B0F0"/>
          </a:solidFill>
          <a:ln w="76200">
            <a:solidFill>
              <a:srgbClr val="FFFF00"/>
            </a:solidFill>
            <a:miter lim="800000"/>
            <a:headEnd/>
            <a:tailEnd/>
          </a:ln>
          <a:effectLst>
            <a:glow rad="228600">
              <a:srgbClr val="FFFF00">
                <a:alpha val="40000"/>
              </a:srgb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38500" dist="508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hardEdge"/>
            <a:bevelB/>
          </a:sp3d>
        </p:spPr>
      </p:pic>
      <p:sp>
        <p:nvSpPr>
          <p:cNvPr id="11" name="10 Rectángulo"/>
          <p:cNvSpPr/>
          <p:nvPr/>
        </p:nvSpPr>
        <p:spPr>
          <a:xfrm>
            <a:off x="179512" y="2636912"/>
            <a:ext cx="1944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u="sng" dirty="0" smtClean="0">
                <a:solidFill>
                  <a:srgbClr val="FF6699"/>
                </a:solidFill>
                <a:latin typeface="Aharoni" pitchFamily="2" charset="-79"/>
                <a:cs typeface="Aharoni" pitchFamily="2" charset="-79"/>
                <a:hlinkClick r:id="rId6" tooltip="Max Wertheimer"/>
              </a:rPr>
              <a:t>Max Wertheimer</a:t>
            </a:r>
            <a:endParaRPr lang="es-MX" b="1" dirty="0">
              <a:solidFill>
                <a:srgbClr val="FF6699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483768" y="5085184"/>
            <a:ext cx="1728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u="sng" dirty="0" smtClean="0">
                <a:latin typeface="Aharoni" pitchFamily="2" charset="-79"/>
                <a:cs typeface="Aharoni" pitchFamily="2" charset="-79"/>
                <a:hlinkClick r:id="rId7" tooltip="Wolfgang Köhler"/>
              </a:rPr>
              <a:t>Wolfang Köhler</a:t>
            </a:r>
            <a:endParaRPr lang="es-MX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4860032" y="5661248"/>
            <a:ext cx="1528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b="1" u="sng" dirty="0" smtClean="0">
                <a:hlinkClick r:id="rId8" tooltip="Kurt Koffka"/>
              </a:rPr>
              <a:t>Kurt </a:t>
            </a:r>
            <a:r>
              <a:rPr lang="es-MX" b="1" u="sng" dirty="0" smtClean="0">
                <a:latin typeface="Aharoni" pitchFamily="2" charset="-79"/>
                <a:cs typeface="Aharoni" pitchFamily="2" charset="-79"/>
                <a:hlinkClick r:id="rId8" tooltip="Kurt Koffka"/>
              </a:rPr>
              <a:t>Koffka</a:t>
            </a:r>
            <a:r>
              <a:rPr lang="es-MX" b="1" dirty="0" smtClean="0"/>
              <a:t> </a:t>
            </a:r>
            <a:endParaRPr lang="es-MX" b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3400" y="260648"/>
            <a:ext cx="7851648" cy="3528392"/>
          </a:xfrm>
        </p:spPr>
        <p:txBody>
          <a:bodyPr>
            <a:noAutofit/>
          </a:bodyPr>
          <a:lstStyle/>
          <a:p>
            <a:pPr algn="l"/>
            <a:r>
              <a:rPr lang="es-E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 entiende generalmente como una “forma”, “figura”, “configuración” e incluso, “estructura” o “creación”</a:t>
            </a:r>
            <a:r>
              <a:rPr lang="es-MX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/>
            </a:r>
            <a:br>
              <a:rPr lang="es-MX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</a:br>
            <a:endParaRPr lang="es-MX" sz="44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429000"/>
            <a:ext cx="3389280" cy="27742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3399"/>
            </a:solidFill>
          </a:ln>
          <a:effectLst>
            <a:glow rad="228600">
              <a:srgbClr val="9900FF">
                <a:alpha val="40000"/>
              </a:srgbClr>
            </a:glow>
            <a:outerShdw blurRad="76200" dir="13500000" sy="23000" kx="1200000" algn="br" rotWithShape="0">
              <a:prstClr val="black">
                <a:alpha val="20000"/>
              </a:prstClr>
            </a:outerShdw>
            <a:reflection blurRad="12700" stA="38000" endPos="28000" dist="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3400" y="404664"/>
            <a:ext cx="7854696" cy="5688632"/>
          </a:xfrm>
        </p:spPr>
        <p:txBody>
          <a:bodyPr/>
          <a:lstStyle/>
          <a:p>
            <a:pPr algn="l"/>
            <a:r>
              <a:rPr lang="es-MX" dirty="0" smtClean="0"/>
              <a:t> </a:t>
            </a:r>
            <a:r>
              <a:rPr lang="es-MX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Trabajando sobre el </a:t>
            </a:r>
            <a:r>
              <a:rPr lang="es-MX" b="1" dirty="0" smtClean="0">
                <a:solidFill>
                  <a:srgbClr val="FF66CC"/>
                </a:solidFill>
                <a:latin typeface="Aharoni" pitchFamily="2" charset="-79"/>
                <a:cs typeface="Aharoni" pitchFamily="2" charset="-79"/>
              </a:rPr>
              <a:t>"movimiento aparente</a:t>
            </a:r>
            <a:r>
              <a:rPr lang="es-MX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" y dando lugar a la teoría del " </a:t>
            </a:r>
            <a:r>
              <a:rPr lang="es-MX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  <a:hlinkClick r:id="rId2" tooltip="Fenómeno phi"/>
              </a:rPr>
              <a:t>fenómeno Phi</a:t>
            </a:r>
            <a:r>
              <a:rPr lang="es-MX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(El fenómeno phi es una ilusión óptica de nuestro cerebro que hace percibir movimiento continuo en donde hay una sucesión de imágenes)".</a:t>
            </a:r>
          </a:p>
          <a:p>
            <a:pPr algn="l"/>
            <a:endParaRPr lang="es-MX" b="1" dirty="0" smtClean="0"/>
          </a:p>
          <a:p>
            <a:pPr algn="l"/>
            <a:endParaRPr lang="es-MX" b="1" dirty="0">
              <a:solidFill>
                <a:schemeClr val="bg1"/>
              </a:solidFill>
            </a:endParaRPr>
          </a:p>
        </p:txBody>
      </p:sp>
      <p:pic>
        <p:nvPicPr>
          <p:cNvPr id="6" name="5 Imagen" descr="phi PHI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898560">
            <a:off x="1115616" y="2852936"/>
            <a:ext cx="3600400" cy="3600400"/>
          </a:xfrm>
          <a:prstGeom prst="rect">
            <a:avLst/>
          </a:prstGeom>
          <a:gradFill flip="none" rotWithShape="1">
            <a:gsLst>
              <a:gs pos="0">
                <a:schemeClr val="dk1">
                  <a:tint val="70000"/>
                  <a:satMod val="130000"/>
                </a:schemeClr>
              </a:gs>
              <a:gs pos="43000">
                <a:schemeClr val="dk1">
                  <a:tint val="44000"/>
                  <a:satMod val="165000"/>
                </a:schemeClr>
              </a:gs>
              <a:gs pos="93000">
                <a:schemeClr val="dk1">
                  <a:tint val="15000"/>
                  <a:satMod val="165000"/>
                </a:schemeClr>
              </a:gs>
              <a:gs pos="100000">
                <a:schemeClr val="dk1">
                  <a:tint val="5000"/>
                  <a:satMod val="250000"/>
                </a:schemeClr>
              </a:gs>
            </a:gsLst>
            <a:lin ang="16200000" scaled="1"/>
            <a:tileRect/>
          </a:gradFill>
          <a:ln w="76200">
            <a:solidFill>
              <a:srgbClr val="3E1E56"/>
            </a:solidFill>
          </a:ln>
          <a:effectLst>
            <a:glow rad="228600">
              <a:srgbClr val="66FFFF">
                <a:alpha val="40000"/>
              </a:srgbClr>
            </a:glow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softRound"/>
            <a:bevelB w="82550" h="44450" prst="angle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7" name="6 Imagen" descr="200px-Phi_phenomenom_no_watermark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25299">
            <a:off x="5351587" y="2780928"/>
            <a:ext cx="2820813" cy="2664296"/>
          </a:xfrm>
          <a:prstGeom prst="rect">
            <a:avLst/>
          </a:prstGeom>
          <a:ln w="76200">
            <a:solidFill>
              <a:srgbClr val="00FF00"/>
            </a:solidFill>
          </a:ln>
          <a:effectLst>
            <a:glow rad="228600">
              <a:srgbClr val="FFFF00">
                <a:alpha val="40000"/>
              </a:srgbClr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300" endPos="55000" dir="5400000" sy="-100000" algn="bl" rotWithShape="0"/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slope"/>
            <a:contourClr>
              <a:srgbClr val="FFFFFF"/>
            </a:contourClr>
          </a:sp3d>
        </p:spPr>
      </p:pic>
    </p:spTree>
  </p:cSld>
  <p:clrMapOvr>
    <a:masterClrMapping/>
  </p:clrMapOvr>
  <p:transition>
    <p:pull dir="l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920880" cy="5760640"/>
          </a:xfrm>
          <a:solidFill>
            <a:srgbClr val="FF3399"/>
          </a:solidFill>
          <a:ln w="76200">
            <a:solidFill>
              <a:srgbClr val="822675"/>
            </a:solidFill>
            <a:prstDash val="dash"/>
          </a:ln>
          <a:effectLst>
            <a:glow rad="228600">
              <a:schemeClr val="tx1"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500" dist="50800" dir="5400000" sy="-100000" algn="bl" rotWithShape="0"/>
          </a:effectLst>
          <a:scene3d>
            <a:camera prst="isometricOffAxis2Left"/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/>
            <a:r>
              <a:rPr lang="es-MX" sz="4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lgerian" pitchFamily="82" charset="0"/>
              </a:rPr>
              <a:t>PRINCIPIOS </a:t>
            </a:r>
            <a:r>
              <a:rPr lang="es-MX" sz="4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lgerian" pitchFamily="82" charset="0"/>
              </a:rPr>
              <a:t>FUNDAMENTALES</a:t>
            </a:r>
            <a:br>
              <a:rPr lang="es-MX" sz="4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lgerian" pitchFamily="82" charset="0"/>
              </a:rPr>
            </a:br>
            <a:r>
              <a:rPr lang="es-MX" sz="4000" dirty="0" smtClean="0"/>
              <a:t>Las leyes de la </a:t>
            </a:r>
            <a:r>
              <a:rPr lang="es-MX" sz="4000" dirty="0" err="1" smtClean="0"/>
              <a:t>Gestalt</a:t>
            </a:r>
            <a:r>
              <a:rPr lang="es-MX" sz="4000" dirty="0" smtClean="0"/>
              <a:t> son el resultado del estudio sobre como organizamos y estructuramos la información que </a:t>
            </a:r>
            <a:r>
              <a:rPr lang="es-MX" sz="4000" dirty="0" smtClean="0"/>
              <a:t>percibimos</a:t>
            </a:r>
            <a:r>
              <a:rPr lang="es-MX" sz="3200" dirty="0" smtClean="0"/>
              <a:t/>
            </a:r>
            <a:br>
              <a:rPr lang="es-MX" sz="3200" dirty="0" smtClean="0"/>
            </a:br>
            <a:r>
              <a:rPr lang="es-MX" sz="3200" dirty="0" smtClean="0"/>
              <a:t/>
            </a:r>
            <a:br>
              <a:rPr lang="es-MX" sz="3200" dirty="0" smtClean="0"/>
            </a:br>
            <a:r>
              <a:rPr lang="es-MX" sz="3200" dirty="0" smtClean="0"/>
              <a:t> </a:t>
            </a:r>
            <a:r>
              <a:rPr lang="es-MX" sz="3200" dirty="0" smtClean="0"/>
              <a:t/>
            </a:r>
            <a:br>
              <a:rPr lang="es-MX" sz="3200" dirty="0" smtClean="0"/>
            </a:br>
            <a:endParaRPr lang="es-MX" sz="6600" b="0" dirty="0">
              <a:effectLst/>
              <a:latin typeface="Arial Rounded MT Bold" pitchFamily="34" charset="0"/>
            </a:endParaRPr>
          </a:p>
        </p:txBody>
      </p:sp>
    </p:spTree>
  </p:cSld>
  <p:clrMapOvr>
    <a:masterClrMapping/>
  </p:clrMapOvr>
  <p:transition>
    <p:cover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792088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es-MX" i="1" dirty="0" smtClean="0">
                <a:hlinkClick r:id="rId2" tooltip="Principio de la Semejanza (aún no redactado)"/>
              </a:rPr>
              <a:t>Principio de la Semejanza</a:t>
            </a:r>
            <a:endParaRPr lang="es-MX" dirty="0"/>
          </a:p>
        </p:txBody>
      </p:sp>
      <p:pic>
        <p:nvPicPr>
          <p:cNvPr id="4" name="3 Imagen" descr="Ley de la Semejanza">
            <a:hlinkClick r:id="rId3" tooltip="&quot;Ley de la Semejanza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61794">
            <a:off x="323528" y="1844824"/>
            <a:ext cx="2232248" cy="2016224"/>
          </a:xfrm>
          <a:prstGeom prst="rect">
            <a:avLst/>
          </a:prstGeom>
          <a:noFill/>
          <a:ln w="76200">
            <a:solidFill>
              <a:srgbClr val="CC00FF"/>
            </a:solidFill>
            <a:prstDash val="sysDot"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4 Imagen" descr="Imagen:tx_ley_semejanza.gif">
            <a:hlinkClick r:id="rId5" tooltip="&quot;Imagen:tx_ley_semejanza.gif&quot;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55629">
            <a:off x="3059832" y="1895234"/>
            <a:ext cx="2592288" cy="1944216"/>
          </a:xfrm>
          <a:prstGeom prst="rect">
            <a:avLst/>
          </a:prstGeom>
          <a:noFill/>
          <a:ln w="76200">
            <a:solidFill>
              <a:srgbClr val="FF3399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</p:pic>
      <p:pic>
        <p:nvPicPr>
          <p:cNvPr id="6" name="5 Imagen" descr="http://2.bp.blogspot.com/_tq6P-XY5MXM/TQ0IbdnLGrI/AAAAAAAAACg/qQRG2WWGU3U/s1600/Jdm_leysemejanza.jpg">
            <a:hlinkClick r:id="rId7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270591">
            <a:off x="6228184" y="1772816"/>
            <a:ext cx="2260476" cy="2088232"/>
          </a:xfrm>
          <a:prstGeom prst="rect">
            <a:avLst/>
          </a:prstGeom>
          <a:noFill/>
          <a:ln w="76200">
            <a:solidFill>
              <a:srgbClr val="7030A0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7" name="6 Imagen" descr="http://4.bp.blogspot.com/_tq6P-XY5MXM/TQ0IbtmwK4I/AAAAAAAAACk/fz8gHDztQwM/s1600/leysemejanza1.png">
            <a:hlinkClick r:id="rId9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0800588">
            <a:off x="395536" y="4509120"/>
            <a:ext cx="2057400" cy="205740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</p:pic>
      <p:pic>
        <p:nvPicPr>
          <p:cNvPr id="8" name="7 Imagen" descr="http://4.bp.blogspot.com/-X235czjt0Y4/TaWU_d4C0rI/AAAAAAAAAAk/KvG7k4GAeTk/s1600/Gestalt_ley_de_semejanza.png">
            <a:hlinkClick r:id="rId11"/>
          </p:cNvPr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474429">
            <a:off x="3203848" y="4437112"/>
            <a:ext cx="2376264" cy="2099320"/>
          </a:xfrm>
          <a:prstGeom prst="rect">
            <a:avLst/>
          </a:prstGeom>
          <a:noFill/>
          <a:ln w="76200">
            <a:solidFill>
              <a:srgbClr val="33CC33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</p:pic>
      <p:pic>
        <p:nvPicPr>
          <p:cNvPr id="9" name="8 Imagen" descr="http://pablofelechosa94.files.wordpress.com/2010/11/puntos1.jpg?w=200&amp;h=200">
            <a:hlinkClick r:id="rId13"/>
          </p:cNvPr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815856">
            <a:off x="6499011" y="4443169"/>
            <a:ext cx="2121024" cy="1944216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ransition>
    <p:newsfla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352928" cy="1008112"/>
          </a:xfrm>
        </p:spPr>
        <p:txBody>
          <a:bodyPr>
            <a:normAutofit/>
          </a:bodyPr>
          <a:lstStyle/>
          <a:p>
            <a:r>
              <a:rPr lang="es-MX" i="1" dirty="0" smtClean="0">
                <a:hlinkClick r:id="rId2" tooltip="Principio de la Proximidad (aún no redactado)"/>
              </a:rPr>
              <a:t>Principio de la Proximidad</a:t>
            </a:r>
            <a:r>
              <a:rPr lang="es-MX" dirty="0" smtClean="0"/>
              <a:t> -</a:t>
            </a:r>
            <a:endParaRPr lang="es-MX" dirty="0"/>
          </a:p>
        </p:txBody>
      </p:sp>
      <p:pic>
        <p:nvPicPr>
          <p:cNvPr id="4" name="3 Imagen" descr="Ley de Proximidad">
            <a:hlinkClick r:id="rId3" tooltip="&quot;Ley de Proximidad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34685">
            <a:off x="539552" y="1844824"/>
            <a:ext cx="1872208" cy="1800200"/>
          </a:xfrm>
          <a:prstGeom prst="rect">
            <a:avLst/>
          </a:prstGeom>
          <a:noFill/>
          <a:ln w="76200">
            <a:solidFill>
              <a:srgbClr val="CC00FF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5" name="4 Imagen" descr="Imagen:tx_ley_proximidad.gif">
            <a:hlinkClick r:id="rId5" tooltip="&quot;Imagen:tx_ley_proximidad.gif&quot;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647235">
            <a:off x="3419872" y="1916832"/>
            <a:ext cx="2160240" cy="1656184"/>
          </a:xfrm>
          <a:prstGeom prst="rect">
            <a:avLst/>
          </a:prstGeom>
          <a:noFill/>
          <a:ln w="76200">
            <a:solidFill>
              <a:srgbClr val="FFFF99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7" name="6 Imagen" descr="http://1.bp.blogspot.com/_tq6P-XY5MXM/TQ0Hwda9z4I/AAAAAAAAACU/SLxQxAS9wjY/s1600/ley_proximidad-gestalt.gif">
            <a:hlinkClick r:id="rId7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135595">
            <a:off x="514272" y="4483840"/>
            <a:ext cx="1944216" cy="1944216"/>
          </a:xfrm>
          <a:prstGeom prst="rect">
            <a:avLst/>
          </a:prstGeom>
          <a:noFill/>
          <a:ln w="76200">
            <a:solidFill>
              <a:srgbClr val="FF3399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8" name="7 Imagen" descr="http://3.bp.blogspot.com/-wzPN7pKAiFI/TaWVJibnNWI/AAAAAAAAAAo/q5W7JHFKdCU/s1600/Gestalt_ley_de_proximidad.png">
            <a:hlinkClick r:id="rId9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553259">
            <a:off x="3347864" y="4365104"/>
            <a:ext cx="2088232" cy="2016224"/>
          </a:xfrm>
          <a:prstGeom prst="rect">
            <a:avLst/>
          </a:prstGeom>
          <a:noFill/>
          <a:ln w="76200">
            <a:solidFill>
              <a:schemeClr val="bg1">
                <a:lumMod val="95000"/>
                <a:lumOff val="5000"/>
              </a:schemeClr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9" name="8 Imagen" descr="http://pablofelechosa94.files.wordpress.com/2010/11/1-6proximidad.gif?w=100&amp;h=95">
            <a:hlinkClick r:id="rId11"/>
          </p:cNvPr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20431062">
            <a:off x="6380962" y="4474592"/>
            <a:ext cx="2160240" cy="1872208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" name="9 Imagen" descr="http://pablofelechosa94.files.wordpress.com/2010/11/proximidad.jpg?w=110&amp;h=116">
            <a:hlinkClick r:id="rId13"/>
          </p:cNvPr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20821133">
            <a:off x="6372200" y="1844824"/>
            <a:ext cx="2232248" cy="1728192"/>
          </a:xfrm>
          <a:prstGeom prst="rect">
            <a:avLst/>
          </a:prstGeom>
          <a:noFill/>
          <a:ln w="76200">
            <a:solidFill>
              <a:srgbClr val="33CC33"/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wedg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544</TotalTime>
  <Words>605</Words>
  <Application>Microsoft Office PowerPoint</Application>
  <PresentationFormat>Presentación en pantalla (4:3)</PresentationFormat>
  <Paragraphs>147</Paragraphs>
  <Slides>38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39" baseType="lpstr">
      <vt:lpstr>Flujo</vt:lpstr>
      <vt:lpstr>Diapositiva 1</vt:lpstr>
      <vt:lpstr>Diapositiva 2</vt:lpstr>
      <vt:lpstr>Diapositiva 3</vt:lpstr>
      <vt:lpstr>CORRIENTE DE LA PSICOLOGÍA MODERNA</vt:lpstr>
      <vt:lpstr>Se entiende generalmente como una “forma”, “figura”, “configuración” e incluso, “estructura” o “creación” </vt:lpstr>
      <vt:lpstr>Diapositiva 6</vt:lpstr>
      <vt:lpstr>PRINCIPIOS FUNDAMENTALES Las leyes de la Gestalt son el resultado del estudio sobre como organizamos y estructuramos la información que percibimos    </vt:lpstr>
      <vt:lpstr>Principio de la Semejanza</vt:lpstr>
      <vt:lpstr>Principio de la Proximidad -</vt:lpstr>
      <vt:lpstr>Principio de Simetría </vt:lpstr>
      <vt:lpstr>Principio de Continuidad </vt:lpstr>
      <vt:lpstr>Principio de la relación entre figura y fondo </vt:lpstr>
      <vt:lpstr>Diapositiva 13</vt:lpstr>
      <vt:lpstr>LEY DE CERRAMIENTO</vt:lpstr>
      <vt:lpstr>LEY DE MOVIMIENTO EN COMUN</vt:lpstr>
      <vt:lpstr>LEY DE PREGNANCIA </vt:lpstr>
      <vt:lpstr>LEY DE EXPERIENCIA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TECNICAS DE LA GESTALT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Lucero</dc:creator>
  <cp:lastModifiedBy>Lucero</cp:lastModifiedBy>
  <cp:revision>67</cp:revision>
  <dcterms:created xsi:type="dcterms:W3CDTF">2011-08-28T19:54:02Z</dcterms:created>
  <dcterms:modified xsi:type="dcterms:W3CDTF">2011-08-31T02:55:05Z</dcterms:modified>
</cp:coreProperties>
</file>