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 b="1"/>
            </a:lvl1pPr>
          </a:lstStyle>
          <a:p>
            <a:r>
              <a:rPr lang="es-MX" smtClean="0"/>
              <a:t>Seminario de Química CCH Naucalpan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353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703C8-08EA-4C68-B098-6D6D023A1F54}" type="datetimeFigureOut">
              <a:rPr lang="es-MX" smtClean="0"/>
              <a:pPr/>
              <a:t>26/07/2014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18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703C8-08EA-4C68-B098-6D6D023A1F54}" type="datetimeFigureOut">
              <a:rPr lang="es-MX" smtClean="0"/>
              <a:pPr/>
              <a:t>26/07/2014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57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26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703C8-08EA-4C68-B098-6D6D023A1F54}" type="datetimeFigureOut">
              <a:rPr lang="es-MX" smtClean="0"/>
              <a:pPr/>
              <a:t>26/07/2014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76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703C8-08EA-4C68-B098-6D6D023A1F54}" type="datetimeFigureOut">
              <a:rPr lang="es-MX" smtClean="0"/>
              <a:pPr/>
              <a:t>26/07/2014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6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703C8-08EA-4C68-B098-6D6D023A1F54}" type="datetimeFigureOut">
              <a:rPr lang="es-MX" smtClean="0"/>
              <a:pPr/>
              <a:t>26/07/2014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27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703C8-08EA-4C68-B098-6D6D023A1F54}" type="datetimeFigureOut">
              <a:rPr lang="es-MX" smtClean="0"/>
              <a:pPr/>
              <a:t>26/07/2014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83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703C8-08EA-4C68-B098-6D6D023A1F54}" type="datetimeFigureOut">
              <a:rPr lang="es-MX" smtClean="0"/>
              <a:pPr/>
              <a:t>26/07/2014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35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703C8-08EA-4C68-B098-6D6D023A1F54}" type="datetimeFigureOut">
              <a:rPr lang="es-MX" smtClean="0"/>
              <a:pPr/>
              <a:t>26/07/2014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47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703C8-08EA-4C68-B098-6D6D023A1F54}" type="datetimeFigureOut">
              <a:rPr lang="es-MX" smtClean="0"/>
              <a:pPr/>
              <a:t>26/07/2014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B954-4013-4BEE-B265-5EAE279420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61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7222" y="116769"/>
            <a:ext cx="10515600" cy="1367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0" y="527404"/>
            <a:ext cx="978945" cy="959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12055" r="59228" b="45203"/>
          <a:stretch/>
        </p:blipFill>
        <p:spPr>
          <a:xfrm>
            <a:off x="181954" y="2932688"/>
            <a:ext cx="867357" cy="8990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4" y="5451997"/>
            <a:ext cx="970252" cy="9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3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659082" y="467735"/>
            <a:ext cx="9144000" cy="2387600"/>
          </a:xfrm>
        </p:spPr>
        <p:txBody>
          <a:bodyPr/>
          <a:lstStyle/>
          <a:p>
            <a:r>
              <a:rPr lang="es-MX" b="1" dirty="0">
                <a:solidFill>
                  <a:schemeClr val="accent6"/>
                </a:solidFill>
                <a:latin typeface="Calibri" pitchFamily="34" charset="0"/>
              </a:rPr>
              <a:t>NOMENCLATURA QUÍMICA DE SALES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064327" y="3446174"/>
            <a:ext cx="9144000" cy="1655762"/>
          </a:xfrm>
        </p:spPr>
        <p:txBody>
          <a:bodyPr>
            <a:normAutofit/>
          </a:bodyPr>
          <a:lstStyle/>
          <a:p>
            <a:r>
              <a:rPr lang="es-MX" sz="4000" b="1" i="1" dirty="0" smtClean="0">
                <a:solidFill>
                  <a:schemeClr val="accent2">
                    <a:lumMod val="75000"/>
                  </a:schemeClr>
                </a:solidFill>
              </a:rPr>
              <a:t>Autor: Rosa Elba Pérez </a:t>
            </a:r>
            <a:r>
              <a:rPr lang="es-MX" sz="4000" b="1" i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s-MX" sz="4000" b="1" i="1" dirty="0" smtClean="0">
                <a:solidFill>
                  <a:schemeClr val="accent2">
                    <a:lumMod val="75000"/>
                  </a:schemeClr>
                </a:solidFill>
              </a:rPr>
              <a:t>rta </a:t>
            </a:r>
            <a:endParaRPr lang="es-MX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76498" y="1574953"/>
            <a:ext cx="8485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b="1" dirty="0" smtClean="0">
                <a:solidFill>
                  <a:schemeClr val="accent6"/>
                </a:solidFill>
              </a:rPr>
              <a:t>1</a:t>
            </a:r>
            <a:r>
              <a:rPr lang="es-MX" sz="3600" b="1" dirty="0">
                <a:solidFill>
                  <a:schemeClr val="accent6"/>
                </a:solidFill>
              </a:rPr>
              <a:t>) </a:t>
            </a:r>
            <a:r>
              <a:rPr lang="es-MX" sz="3600" dirty="0"/>
              <a:t>Este sistema representa los números de oxidación positivos del elemento correspondiente en el compuesto por medio de números romanos, entre paréntesis. </a:t>
            </a:r>
            <a:endParaRPr lang="es-MX" sz="3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>
                <a:solidFill>
                  <a:schemeClr val="accent6"/>
                </a:solidFill>
              </a:rPr>
              <a:t>Sistema de la IUPAC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810991" y="4426527"/>
            <a:ext cx="332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 smtClean="0">
                <a:solidFill>
                  <a:schemeClr val="accent1"/>
                </a:solidFill>
              </a:rPr>
              <a:t>Fe (III)</a:t>
            </a:r>
            <a:endParaRPr lang="es-MX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7836" y="185990"/>
            <a:ext cx="7852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6"/>
                </a:solidFill>
              </a:rPr>
              <a:t>Veamos cómo se aplica esta regla en los casos de hierro, cromo y vanadio. </a:t>
            </a:r>
            <a:endParaRPr lang="es-MX" sz="32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44279" r="43907" b="22168"/>
          <a:stretch/>
        </p:blipFill>
        <p:spPr bwMode="auto">
          <a:xfrm>
            <a:off x="3162139" y="1748812"/>
            <a:ext cx="7083458" cy="464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2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34044" y="414590"/>
            <a:ext cx="8738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6"/>
                </a:solidFill>
              </a:rPr>
              <a:t>Así para las combinaciones entre los elementos de hierro (Fe) y azufre (s), se tienen los siguientes compuestos: </a:t>
            </a:r>
            <a:endParaRPr lang="es-MX" sz="3200" b="1" dirty="0">
              <a:solidFill>
                <a:schemeClr val="accent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48744" r="41070" b="33147"/>
          <a:stretch/>
        </p:blipFill>
        <p:spPr bwMode="auto">
          <a:xfrm>
            <a:off x="3479276" y="2795155"/>
            <a:ext cx="6248289" cy="21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35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54829" y="1204436"/>
            <a:ext cx="93206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chemeClr val="accent6"/>
                </a:solidFill>
              </a:rPr>
              <a:t>2) </a:t>
            </a:r>
            <a:r>
              <a:rPr lang="es-MX" sz="3200" dirty="0"/>
              <a:t>Cuando el numero de oxidación del elemento es uno solo, se omite el numero romano. Esto es, para elementos como el sodio y el calcio no se escribe número romano alguno, como en los siguientes casos: </a:t>
            </a:r>
            <a:endParaRPr lang="es-MX" sz="3200" dirty="0" smtClean="0"/>
          </a:p>
          <a:p>
            <a:pPr algn="ctr"/>
            <a:endParaRPr lang="es-MX" sz="3200" b="1" dirty="0">
              <a:solidFill>
                <a:schemeClr val="accent6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accent6"/>
                </a:solidFill>
              </a:rPr>
              <a:t>NaCl</a:t>
            </a:r>
            <a:r>
              <a:rPr lang="es-MX" sz="3200" b="1" dirty="0" smtClean="0">
                <a:solidFill>
                  <a:schemeClr val="accent6"/>
                </a:solidFill>
              </a:rPr>
              <a:t> </a:t>
            </a:r>
            <a:r>
              <a:rPr lang="es-MX" sz="3200" b="1" dirty="0">
                <a:solidFill>
                  <a:schemeClr val="accent6"/>
                </a:solidFill>
              </a:rPr>
              <a:t>cloruro de sodio </a:t>
            </a:r>
            <a:endParaRPr lang="es-MX" sz="3200" b="1" dirty="0">
              <a:solidFill>
                <a:schemeClr val="accent6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accent6"/>
                </a:solidFill>
              </a:rPr>
              <a:t>CaS</a:t>
            </a:r>
            <a:r>
              <a:rPr lang="es-MX" sz="3200" b="1" dirty="0" smtClean="0">
                <a:solidFill>
                  <a:schemeClr val="accent6"/>
                </a:solidFill>
              </a:rPr>
              <a:t> </a:t>
            </a:r>
            <a:r>
              <a:rPr lang="es-MX" sz="3200" b="1" dirty="0">
                <a:solidFill>
                  <a:schemeClr val="accent6"/>
                </a:solidFill>
              </a:rPr>
              <a:t>sulfuro de calcio </a:t>
            </a:r>
            <a:endParaRPr lang="es-MX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6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91145" y="1155900"/>
            <a:ext cx="9289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Para </a:t>
            </a:r>
            <a:r>
              <a:rPr lang="es-MX" sz="2400" dirty="0"/>
              <a:t>la escritura de fórmulas y nombres de compuestos formados por 3 o más elementos, nos basaremos en la información del cuadro siguiente </a:t>
            </a:r>
            <a:endParaRPr lang="es-MX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7697" r="35604" b="14419"/>
          <a:stretch/>
        </p:blipFill>
        <p:spPr bwMode="auto">
          <a:xfrm>
            <a:off x="2483427" y="2071625"/>
            <a:ext cx="7574972" cy="474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76400" y="158333"/>
            <a:ext cx="10515600" cy="880758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chemeClr val="accent6"/>
                </a:solidFill>
              </a:rPr>
              <a:t>Nomenclatura de las sales ternarias y </a:t>
            </a:r>
            <a:r>
              <a:rPr lang="es-MX" sz="3600" b="1" dirty="0" err="1">
                <a:solidFill>
                  <a:schemeClr val="accent6"/>
                </a:solidFill>
              </a:rPr>
              <a:t>poliatómicas</a:t>
            </a:r>
            <a:r>
              <a:rPr lang="es-MX" sz="36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92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63437" y="865092"/>
            <a:ext cx="93379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Recuerda que para formar un compuesto iónico es necesario combinar un catión con un anión. En una fórmula química el catión se escribe a la izquierda y el anión a la derecha y para nombrar el compuesto se inicia con el nombre del anión seguido del catión</a:t>
            </a:r>
            <a:r>
              <a:rPr lang="es-MX" sz="3200" dirty="0" smtClean="0"/>
              <a:t>.</a:t>
            </a:r>
          </a:p>
          <a:p>
            <a:pPr algn="just"/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b="1" dirty="0" smtClean="0">
                <a:solidFill>
                  <a:schemeClr val="accent6"/>
                </a:solidFill>
              </a:rPr>
              <a:t>Paso </a:t>
            </a:r>
            <a:r>
              <a:rPr lang="es-MX" sz="3200" b="1" dirty="0">
                <a:solidFill>
                  <a:schemeClr val="accent6"/>
                </a:solidFill>
              </a:rPr>
              <a:t>1</a:t>
            </a:r>
            <a:r>
              <a:rPr lang="es-MX" sz="3200" dirty="0"/>
              <a:t> ¿Cuál es la fórmula del compuesto que se obtiene al combinar el catión calcio Ca </a:t>
            </a:r>
            <a:r>
              <a:rPr lang="es-MX" sz="3200" baseline="30000" dirty="0" smtClean="0"/>
              <a:t>2+</a:t>
            </a:r>
            <a:r>
              <a:rPr lang="es-MX" sz="3200" dirty="0"/>
              <a:t> </a:t>
            </a:r>
            <a:r>
              <a:rPr lang="es-MX" sz="3200" dirty="0" smtClean="0"/>
              <a:t>con </a:t>
            </a:r>
            <a:r>
              <a:rPr lang="es-MX" sz="3200" dirty="0"/>
              <a:t>el anión </a:t>
            </a:r>
            <a:r>
              <a:rPr lang="es-MX" sz="3200" dirty="0" smtClean="0"/>
              <a:t>fosfato</a:t>
            </a:r>
            <a:r>
              <a:rPr lang="es-MX" sz="3200" dirty="0"/>
              <a:t> (</a:t>
            </a:r>
            <a:r>
              <a:rPr lang="es-MX" sz="3200" dirty="0" smtClean="0"/>
              <a:t>PO</a:t>
            </a:r>
            <a:r>
              <a:rPr lang="es-MX" sz="3200" baseline="-25000" dirty="0" smtClean="0"/>
              <a:t>4</a:t>
            </a:r>
            <a:r>
              <a:rPr lang="es-MX" sz="3200" dirty="0" smtClean="0"/>
              <a:t>)</a:t>
            </a:r>
            <a:r>
              <a:rPr lang="es-MX" sz="3200" baseline="30000" dirty="0" smtClean="0"/>
              <a:t>3-</a:t>
            </a:r>
            <a:r>
              <a:rPr lang="es-MX" sz="3200" dirty="0"/>
              <a:t> </a:t>
            </a:r>
            <a:r>
              <a:rPr lang="es-MX" sz="3200" dirty="0" smtClean="0"/>
              <a:t>?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55559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47010" y="591371"/>
            <a:ext cx="97986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chemeClr val="accent6"/>
                </a:solidFill>
              </a:rPr>
              <a:t>Paso 2. </a:t>
            </a:r>
            <a:r>
              <a:rPr lang="es-MX" sz="3200" dirty="0"/>
              <a:t>Se pone el paréntesis porque los átomos (oxígeno y fósforo) actúan como uno solo. Por ello, lleva paréntesis. </a:t>
            </a:r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b="1" dirty="0" smtClean="0">
                <a:solidFill>
                  <a:schemeClr val="accent6"/>
                </a:solidFill>
              </a:rPr>
              <a:t>Paso </a:t>
            </a:r>
            <a:r>
              <a:rPr lang="es-MX" sz="3200" b="1" dirty="0">
                <a:solidFill>
                  <a:schemeClr val="accent6"/>
                </a:solidFill>
              </a:rPr>
              <a:t>3. </a:t>
            </a:r>
            <a:r>
              <a:rPr lang="es-MX" sz="3200" dirty="0"/>
              <a:t>Verificar en la tabla de aniones y cationes, los números de oxidación. Intercambia los números de las cargas sin signo y escríbelos como subíndices</a:t>
            </a:r>
            <a:r>
              <a:rPr lang="es-MX" sz="3200" dirty="0" smtClean="0"/>
              <a:t>.</a:t>
            </a:r>
          </a:p>
          <a:p>
            <a:pPr algn="ctr"/>
            <a:endParaRPr lang="es-MX" sz="3200" dirty="0"/>
          </a:p>
          <a:p>
            <a:pPr algn="ctr"/>
            <a:r>
              <a:rPr lang="es-MX" sz="3200" dirty="0" smtClean="0"/>
              <a:t> </a:t>
            </a:r>
            <a:r>
              <a:rPr lang="es-MX" sz="3200" b="1" dirty="0">
                <a:solidFill>
                  <a:schemeClr val="accent6"/>
                </a:solidFill>
              </a:rPr>
              <a:t>Ca </a:t>
            </a:r>
            <a:r>
              <a:rPr lang="es-MX" sz="3200" b="1" baseline="30000" dirty="0">
                <a:solidFill>
                  <a:schemeClr val="accent6"/>
                </a:solidFill>
              </a:rPr>
              <a:t>2</a:t>
            </a:r>
            <a:r>
              <a:rPr lang="es-MX" sz="3200" b="1" baseline="30000" dirty="0" smtClean="0">
                <a:solidFill>
                  <a:schemeClr val="accent6"/>
                </a:solidFill>
              </a:rPr>
              <a:t>+</a:t>
            </a:r>
            <a:r>
              <a:rPr lang="es-MX" sz="3200" b="1" dirty="0" smtClean="0">
                <a:solidFill>
                  <a:schemeClr val="accent6"/>
                </a:solidFill>
              </a:rPr>
              <a:t> </a:t>
            </a:r>
            <a:r>
              <a:rPr lang="es-MX" sz="3200" b="1" dirty="0">
                <a:solidFill>
                  <a:schemeClr val="accent6"/>
                </a:solidFill>
              </a:rPr>
              <a:t>(PO</a:t>
            </a:r>
            <a:r>
              <a:rPr lang="es-MX" sz="3200" b="1" baseline="-25000" dirty="0">
                <a:solidFill>
                  <a:schemeClr val="accent6"/>
                </a:solidFill>
              </a:rPr>
              <a:t>4</a:t>
            </a:r>
            <a:r>
              <a:rPr lang="es-MX" sz="3200" b="1" dirty="0">
                <a:solidFill>
                  <a:schemeClr val="accent6"/>
                </a:solidFill>
              </a:rPr>
              <a:t>)</a:t>
            </a:r>
            <a:r>
              <a:rPr lang="es-MX" sz="3200" b="1" baseline="30000" dirty="0">
                <a:solidFill>
                  <a:schemeClr val="accent6"/>
                </a:solidFill>
              </a:rPr>
              <a:t>3-</a:t>
            </a:r>
            <a:r>
              <a:rPr lang="es-MX" sz="3200" b="1" dirty="0">
                <a:solidFill>
                  <a:schemeClr val="accent6"/>
                </a:solidFill>
              </a:rPr>
              <a:t> </a:t>
            </a:r>
            <a:r>
              <a:rPr lang="es-MX" sz="3200" b="1" dirty="0" smtClean="0">
                <a:solidFill>
                  <a:schemeClr val="accent6"/>
                </a:solidFill>
              </a:rPr>
              <a:t>= Ca</a:t>
            </a:r>
            <a:r>
              <a:rPr lang="es-MX" b="1" dirty="0" smtClean="0">
                <a:solidFill>
                  <a:schemeClr val="accent6"/>
                </a:solidFill>
              </a:rPr>
              <a:t>3</a:t>
            </a:r>
            <a:r>
              <a:rPr lang="es-MX" sz="3200" b="1" dirty="0" smtClean="0">
                <a:solidFill>
                  <a:schemeClr val="accent6"/>
                </a:solidFill>
              </a:rPr>
              <a:t>(PO</a:t>
            </a:r>
            <a:r>
              <a:rPr lang="es-MX" sz="2000" b="1" dirty="0" smtClean="0">
                <a:solidFill>
                  <a:schemeClr val="accent6"/>
                </a:solidFill>
              </a:rPr>
              <a:t>4</a:t>
            </a:r>
            <a:r>
              <a:rPr lang="es-MX" sz="3200" b="1" dirty="0" smtClean="0">
                <a:solidFill>
                  <a:schemeClr val="accent6"/>
                </a:solidFill>
              </a:rPr>
              <a:t>)</a:t>
            </a:r>
            <a:r>
              <a:rPr lang="es-MX" sz="2000" b="1" dirty="0" smtClean="0">
                <a:solidFill>
                  <a:schemeClr val="accent6"/>
                </a:solidFill>
              </a:rPr>
              <a:t>2</a:t>
            </a:r>
            <a:endParaRPr lang="es-MX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8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46909" y="335526"/>
            <a:ext cx="106091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chemeClr val="accent6"/>
                </a:solidFill>
              </a:rPr>
              <a:t>Paso </a:t>
            </a:r>
            <a:r>
              <a:rPr lang="es-MX" sz="3200" b="1" dirty="0" smtClean="0">
                <a:solidFill>
                  <a:schemeClr val="accent6"/>
                </a:solidFill>
              </a:rPr>
              <a:t>4. </a:t>
            </a:r>
            <a:r>
              <a:rPr lang="es-MX" sz="3200" dirty="0"/>
              <a:t>Vemos que para Ca, la carga es de 2+ y para el anión PO</a:t>
            </a:r>
            <a:r>
              <a:rPr lang="es-MX" sz="2400" dirty="0"/>
              <a:t>4</a:t>
            </a:r>
            <a:r>
              <a:rPr lang="es-MX" sz="3200" dirty="0"/>
              <a:t> que corresponde al fosfato, la carga es de 3-. Entonces se cruzan estos números. </a:t>
            </a:r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b="1" dirty="0" smtClean="0">
                <a:solidFill>
                  <a:schemeClr val="accent6"/>
                </a:solidFill>
              </a:rPr>
              <a:t>Paso 5.</a:t>
            </a:r>
            <a:r>
              <a:rPr lang="es-MX" sz="3200" dirty="0" smtClean="0"/>
              <a:t> </a:t>
            </a:r>
            <a:r>
              <a:rPr lang="es-MX" sz="3200" dirty="0"/>
              <a:t>Escribe los números como subíndices para obtener la fórmula: </a:t>
            </a:r>
            <a:r>
              <a:rPr lang="es-MX" sz="3200" dirty="0" smtClean="0"/>
              <a:t>Ca</a:t>
            </a:r>
            <a:r>
              <a:rPr lang="es-MX" sz="2000" dirty="0" smtClean="0"/>
              <a:t>3</a:t>
            </a:r>
            <a:r>
              <a:rPr lang="es-MX" sz="3200" dirty="0" smtClean="0"/>
              <a:t>(PO</a:t>
            </a:r>
            <a:r>
              <a:rPr lang="es-MX" sz="2000" dirty="0" smtClean="0"/>
              <a:t>4</a:t>
            </a:r>
            <a:r>
              <a:rPr lang="es-MX" sz="3200" dirty="0" smtClean="0"/>
              <a:t>)</a:t>
            </a:r>
            <a:r>
              <a:rPr lang="es-MX" sz="2000" dirty="0" smtClean="0"/>
              <a:t>2</a:t>
            </a:r>
            <a:r>
              <a:rPr lang="es-MX" sz="3200" dirty="0" smtClean="0"/>
              <a:t>., El </a:t>
            </a:r>
            <a:r>
              <a:rPr lang="es-MX" sz="3200" dirty="0"/>
              <a:t>número de cargas positivas totales es de 6+ y de negativas 6- , esto es, con este procedimiento se tiene un compuesto eléctricamente neutro cuya fórmula y nombre son: </a:t>
            </a:r>
            <a:r>
              <a:rPr lang="es-MX" sz="3200" dirty="0" smtClean="0"/>
              <a:t>Ca</a:t>
            </a:r>
            <a:r>
              <a:rPr lang="es-MX" sz="2000" dirty="0" smtClean="0"/>
              <a:t>3</a:t>
            </a:r>
            <a:r>
              <a:rPr lang="es-MX" sz="3200" dirty="0" smtClean="0"/>
              <a:t>(PO</a:t>
            </a:r>
            <a:r>
              <a:rPr lang="es-MX" sz="2000" dirty="0" smtClean="0"/>
              <a:t>4</a:t>
            </a:r>
            <a:r>
              <a:rPr lang="es-MX" sz="3200" dirty="0" smtClean="0"/>
              <a:t>)</a:t>
            </a:r>
            <a:r>
              <a:rPr lang="es-MX" sz="2000" dirty="0" smtClean="0"/>
              <a:t>2</a:t>
            </a:r>
            <a:r>
              <a:rPr lang="es-MX" sz="3200" dirty="0" smtClean="0"/>
              <a:t> </a:t>
            </a:r>
            <a:r>
              <a:rPr lang="es-MX" sz="3200" dirty="0"/>
              <a:t>Fosfato de </a:t>
            </a:r>
            <a:r>
              <a:rPr lang="es-MX" sz="3200" dirty="0" smtClean="0"/>
              <a:t>Calcio. 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3200" dirty="0" smtClean="0"/>
              <a:t>Cuando </a:t>
            </a:r>
            <a:r>
              <a:rPr lang="es-MX" sz="3200" dirty="0"/>
              <a:t>hay un equilibrio de cargas, </a:t>
            </a:r>
            <a:r>
              <a:rPr lang="es-MX" sz="3200" dirty="0" smtClean="0"/>
              <a:t>Ca</a:t>
            </a:r>
            <a:r>
              <a:rPr lang="es-MX" sz="3200" baseline="30000" dirty="0" smtClean="0"/>
              <a:t>2</a:t>
            </a:r>
            <a:r>
              <a:rPr lang="es-MX" sz="3200" baseline="30000" dirty="0"/>
              <a:t>+</a:t>
            </a:r>
            <a:r>
              <a:rPr lang="es-MX" sz="3200" dirty="0"/>
              <a:t> y el </a:t>
            </a:r>
            <a:r>
              <a:rPr lang="es-MX" sz="3200" dirty="0" smtClean="0"/>
              <a:t>(SO</a:t>
            </a:r>
            <a:r>
              <a:rPr lang="es-MX" sz="3200" baseline="-25000" dirty="0" smtClean="0"/>
              <a:t>4</a:t>
            </a:r>
            <a:r>
              <a:rPr lang="es-MX" sz="3200" dirty="0" smtClean="0"/>
              <a:t>)</a:t>
            </a:r>
            <a:r>
              <a:rPr lang="es-MX" sz="3200" baseline="30000" dirty="0"/>
              <a:t>2</a:t>
            </a:r>
            <a:r>
              <a:rPr lang="es-MX" sz="3200" baseline="30000" dirty="0" smtClean="0"/>
              <a:t>-</a:t>
            </a:r>
            <a:r>
              <a:rPr lang="es-MX" sz="3200" dirty="0" smtClean="0"/>
              <a:t> se </a:t>
            </a:r>
            <a:r>
              <a:rPr lang="es-MX" sz="3200" dirty="0"/>
              <a:t>anulan y queda como está: CaSO</a:t>
            </a:r>
            <a:r>
              <a:rPr lang="es-MX" sz="2000" dirty="0"/>
              <a:t>4</a:t>
            </a:r>
            <a:r>
              <a:rPr lang="es-MX" sz="3200" dirty="0"/>
              <a:t> conocido como Sulfato de calcio.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89855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Rectángulo"/>
          <p:cNvSpPr>
            <a:spLocks noChangeArrowheads="1"/>
          </p:cNvSpPr>
          <p:nvPr/>
        </p:nvSpPr>
        <p:spPr bwMode="auto">
          <a:xfrm>
            <a:off x="1737014" y="862733"/>
            <a:ext cx="1003588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MX" sz="3200" dirty="0" smtClean="0">
                <a:latin typeface="Calibri" pitchFamily="34" charset="0"/>
              </a:rPr>
              <a:t>Los </a:t>
            </a:r>
            <a:r>
              <a:rPr lang="es-MX" sz="3200" dirty="0">
                <a:latin typeface="Calibri" pitchFamily="34" charset="0"/>
              </a:rPr>
              <a:t>dos sistemas más importantes de </a:t>
            </a:r>
            <a:r>
              <a:rPr lang="es-MX" sz="3200" dirty="0" smtClean="0">
                <a:latin typeface="Calibri" pitchFamily="34" charset="0"/>
              </a:rPr>
              <a:t> nomenclatura </a:t>
            </a:r>
            <a:r>
              <a:rPr lang="es-MX" sz="3200" dirty="0">
                <a:latin typeface="Calibri" pitchFamily="34" charset="0"/>
              </a:rPr>
              <a:t>para compuestos inorgánicos </a:t>
            </a:r>
            <a:r>
              <a:rPr lang="es-MX" sz="3200" dirty="0" smtClean="0">
                <a:latin typeface="Calibri" pitchFamily="34" charset="0"/>
              </a:rPr>
              <a:t> son</a:t>
            </a:r>
            <a:r>
              <a:rPr lang="es-MX" sz="3200" dirty="0">
                <a:latin typeface="Calibri" pitchFamily="34" charset="0"/>
              </a:rPr>
              <a:t>: </a:t>
            </a:r>
            <a:endParaRPr lang="es-MX" sz="32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3200" dirty="0">
                <a:latin typeface="Calibri" pitchFamily="34" charset="0"/>
              </a:rPr>
              <a:t>E</a:t>
            </a:r>
            <a:r>
              <a:rPr lang="es-MX" sz="3200" dirty="0" smtClean="0">
                <a:latin typeface="Calibri" pitchFamily="34" charset="0"/>
              </a:rPr>
              <a:t>l </a:t>
            </a:r>
            <a:r>
              <a:rPr lang="es-MX" sz="3200" dirty="0">
                <a:latin typeface="Calibri" pitchFamily="34" charset="0"/>
              </a:rPr>
              <a:t>sistema de Ginebra propuesto en </a:t>
            </a:r>
            <a:r>
              <a:rPr lang="es-MX" sz="3200" dirty="0" smtClean="0">
                <a:latin typeface="Calibri" pitchFamily="34" charset="0"/>
              </a:rPr>
              <a:t>1892 </a:t>
            </a:r>
            <a:r>
              <a:rPr lang="es-MX" sz="3200" dirty="0">
                <a:latin typeface="Calibri" pitchFamily="34" charset="0"/>
              </a:rPr>
              <a:t>por el Congreso Internacional de </a:t>
            </a:r>
            <a:r>
              <a:rPr lang="es-MX" sz="3200" dirty="0" smtClean="0">
                <a:latin typeface="Calibri" pitchFamily="34" charset="0"/>
              </a:rPr>
              <a:t>Química </a:t>
            </a:r>
            <a:r>
              <a:rPr lang="es-MX" sz="3200" dirty="0">
                <a:latin typeface="Calibri" pitchFamily="34" charset="0"/>
              </a:rPr>
              <a:t>y </a:t>
            </a:r>
            <a:endParaRPr lang="es-MX" sz="32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3200" dirty="0">
                <a:latin typeface="Calibri" pitchFamily="34" charset="0"/>
              </a:rPr>
              <a:t>E</a:t>
            </a:r>
            <a:r>
              <a:rPr lang="es-MX" sz="3200" dirty="0" smtClean="0">
                <a:latin typeface="Calibri" pitchFamily="34" charset="0"/>
              </a:rPr>
              <a:t>l </a:t>
            </a:r>
            <a:r>
              <a:rPr lang="es-MX" sz="3200" dirty="0">
                <a:latin typeface="Calibri" pitchFamily="34" charset="0"/>
              </a:rPr>
              <a:t>sistema IUPAC (International </a:t>
            </a:r>
            <a:r>
              <a:rPr lang="es-MX" sz="3200" dirty="0" smtClean="0">
                <a:latin typeface="Calibri" pitchFamily="34" charset="0"/>
              </a:rPr>
              <a:t>Unión of </a:t>
            </a:r>
            <a:r>
              <a:rPr lang="es-MX" sz="3200" dirty="0" err="1">
                <a:latin typeface="Calibri" pitchFamily="34" charset="0"/>
              </a:rPr>
              <a:t>Pure</a:t>
            </a:r>
            <a:r>
              <a:rPr lang="es-MX" sz="3200" dirty="0">
                <a:latin typeface="Calibri" pitchFamily="34" charset="0"/>
              </a:rPr>
              <a:t> and </a:t>
            </a:r>
            <a:r>
              <a:rPr lang="es-MX" sz="3200" dirty="0" err="1">
                <a:latin typeface="Calibri" pitchFamily="34" charset="0"/>
              </a:rPr>
              <a:t>Applied</a:t>
            </a:r>
            <a:r>
              <a:rPr lang="es-MX" sz="3200" dirty="0">
                <a:latin typeface="Calibri" pitchFamily="34" charset="0"/>
              </a:rPr>
              <a:t> </a:t>
            </a:r>
            <a:r>
              <a:rPr lang="es-MX" sz="3200" dirty="0" err="1">
                <a:latin typeface="Calibri" pitchFamily="34" charset="0"/>
              </a:rPr>
              <a:t>Chemestry</a:t>
            </a:r>
            <a:r>
              <a:rPr lang="es-MX" sz="3200" dirty="0">
                <a:latin typeface="Calibri" pitchFamily="34" charset="0"/>
              </a:rPr>
              <a:t>), </a:t>
            </a:r>
            <a:r>
              <a:rPr lang="es-MX" sz="3200" dirty="0" smtClean="0">
                <a:latin typeface="Calibri" pitchFamily="34" charset="0"/>
              </a:rPr>
              <a:t>propuesto  desde  1940</a:t>
            </a:r>
            <a:r>
              <a:rPr lang="es-MX" sz="3200" dirty="0">
                <a:latin typeface="Calibri" pitchFamily="34" charset="0"/>
              </a:rPr>
              <a:t>, </a:t>
            </a:r>
            <a:r>
              <a:rPr lang="es-MX" sz="3200" dirty="0" smtClean="0">
                <a:latin typeface="Calibri" pitchFamily="34" charset="0"/>
              </a:rPr>
              <a:t> esté </a:t>
            </a:r>
            <a:endParaRPr lang="es-MX" sz="3200" dirty="0">
              <a:latin typeface="Calibri" pitchFamily="34" charset="0"/>
            </a:endParaRPr>
          </a:p>
          <a:p>
            <a:r>
              <a:rPr lang="es-MX" sz="3200" dirty="0">
                <a:latin typeface="Calibri" pitchFamily="34" charset="0"/>
              </a:rPr>
              <a:t>es revisado y </a:t>
            </a:r>
            <a:r>
              <a:rPr lang="es-MX" sz="3200" dirty="0" smtClean="0">
                <a:latin typeface="Calibri" pitchFamily="34" charset="0"/>
              </a:rPr>
              <a:t>adecuado periódicamente</a:t>
            </a:r>
            <a:endParaRPr lang="es-MX" sz="3200" dirty="0">
              <a:latin typeface="Calibri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50423" y="97621"/>
            <a:ext cx="8824704" cy="692088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accent6"/>
                </a:solidFill>
                <a:latin typeface="Calibri" pitchFamily="34" charset="0"/>
              </a:rPr>
              <a:t/>
            </a:r>
            <a:br>
              <a:rPr lang="es-MX" sz="3600" b="1" dirty="0" smtClean="0">
                <a:solidFill>
                  <a:schemeClr val="accent6"/>
                </a:solidFill>
                <a:latin typeface="Calibri" pitchFamily="34" charset="0"/>
              </a:rPr>
            </a:br>
            <a:r>
              <a:rPr lang="es-MX" sz="3600" b="1" dirty="0">
                <a:solidFill>
                  <a:schemeClr val="accent6"/>
                </a:solidFill>
                <a:latin typeface="Calibri" pitchFamily="34" charset="0"/>
              </a:rPr>
              <a:t/>
            </a:r>
            <a:br>
              <a:rPr lang="es-MX" sz="3600" b="1" dirty="0">
                <a:solidFill>
                  <a:schemeClr val="accent6"/>
                </a:solidFill>
                <a:latin typeface="Calibri" pitchFamily="34" charset="0"/>
              </a:rPr>
            </a:br>
            <a:endParaRPr lang="es-MX" sz="3600" b="1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http://hoanglinhvn.com/hoanglinh/images/Image/Na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243">
            <a:off x="4916191" y="4483411"/>
            <a:ext cx="2813521" cy="21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Rectángulo"/>
          <p:cNvSpPr>
            <a:spLocks noChangeArrowheads="1"/>
          </p:cNvSpPr>
          <p:nvPr/>
        </p:nvSpPr>
        <p:spPr bwMode="auto">
          <a:xfrm>
            <a:off x="1392382" y="1006908"/>
            <a:ext cx="10214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MX" sz="4000" dirty="0" smtClean="0">
                <a:latin typeface="Calibri" pitchFamily="34" charset="0"/>
              </a:rPr>
              <a:t>Los compuestos </a:t>
            </a:r>
            <a:r>
              <a:rPr lang="es-MX" sz="4000" dirty="0">
                <a:latin typeface="Calibri" pitchFamily="34" charset="0"/>
              </a:rPr>
              <a:t>iónicos están formados por </a:t>
            </a:r>
            <a:r>
              <a:rPr lang="es-MX" sz="4000" dirty="0" smtClean="0">
                <a:latin typeface="Calibri" pitchFamily="34" charset="0"/>
              </a:rPr>
              <a:t>cationes </a:t>
            </a:r>
            <a:r>
              <a:rPr lang="es-MX" sz="4000" dirty="0">
                <a:latin typeface="Calibri" pitchFamily="34" charset="0"/>
              </a:rPr>
              <a:t>(iones positivos) y aniones (iones </a:t>
            </a:r>
            <a:r>
              <a:rPr lang="es-MX" sz="4000" dirty="0" smtClean="0">
                <a:latin typeface="Calibri" pitchFamily="34" charset="0"/>
              </a:rPr>
              <a:t>negativos</a:t>
            </a:r>
            <a:r>
              <a:rPr lang="es-MX" sz="4000" dirty="0">
                <a:latin typeface="Calibri" pitchFamily="34" charset="0"/>
              </a:rPr>
              <a:t>). Con excepción del amonio </a:t>
            </a:r>
            <a:r>
              <a:rPr lang="es-MX" sz="4000" dirty="0"/>
              <a:t>NH</a:t>
            </a:r>
            <a:r>
              <a:rPr lang="es-MX" sz="4000" baseline="-25000" dirty="0"/>
              <a:t>4</a:t>
            </a:r>
            <a:r>
              <a:rPr lang="es-MX" sz="4000" baseline="30000" dirty="0" smtClean="0"/>
              <a:t>+</a:t>
            </a:r>
            <a:r>
              <a:rPr lang="es-MX" sz="4000" dirty="0" smtClean="0">
                <a:latin typeface="Calibri" pitchFamily="34" charset="0"/>
              </a:rPr>
              <a:t>, todos </a:t>
            </a:r>
            <a:r>
              <a:rPr lang="es-MX" sz="4000" dirty="0">
                <a:latin typeface="Calibri" pitchFamily="34" charset="0"/>
              </a:rPr>
              <a:t>los cationes de interés se derivan de </a:t>
            </a:r>
            <a:r>
              <a:rPr lang="es-MX" sz="4000" dirty="0" smtClean="0">
                <a:latin typeface="Calibri" pitchFamily="34" charset="0"/>
              </a:rPr>
              <a:t>átomos </a:t>
            </a:r>
            <a:r>
              <a:rPr lang="es-MX" sz="4000" dirty="0">
                <a:latin typeface="Calibri" pitchFamily="34" charset="0"/>
              </a:rPr>
              <a:t>metálicos. Los cationes metálicos </a:t>
            </a:r>
          </a:p>
          <a:p>
            <a:pPr algn="just"/>
            <a:r>
              <a:rPr lang="es-MX" sz="4000" dirty="0">
                <a:latin typeface="Calibri" pitchFamily="34" charset="0"/>
              </a:rPr>
              <a:t>toman su nombre del elemento.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b="1" dirty="0">
                <a:solidFill>
                  <a:schemeClr val="accent6"/>
                </a:solidFill>
                <a:latin typeface="Calibri" pitchFamily="34" charset="0"/>
              </a:rPr>
              <a:t>NOMENCLATURA DE COMPUESTOS IÓNICOS </a:t>
            </a:r>
            <a:br>
              <a:rPr lang="es-MX" sz="4000" b="1" dirty="0">
                <a:solidFill>
                  <a:schemeClr val="accent6"/>
                </a:solidFill>
                <a:latin typeface="Calibri" pitchFamily="34" charset="0"/>
              </a:rPr>
            </a:br>
            <a:endParaRPr lang="es-MX" sz="40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http://daneshnameh.roshd.ir/mavara/img/daneshnameh_up/a/a0/ddlsu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12" y="4925291"/>
            <a:ext cx="214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6ASOM6tvxP8/T33wAfutLvI/AAAAAAAAAEY/khv3ntOMTyE/s640/an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98" y="4925291"/>
            <a:ext cx="214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9" t="36894" r="30682" b="15106"/>
          <a:stretch>
            <a:fillRect/>
          </a:stretch>
        </p:blipFill>
        <p:spPr bwMode="auto">
          <a:xfrm>
            <a:off x="2670461" y="1288471"/>
            <a:ext cx="7131849" cy="517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3841" y="270163"/>
            <a:ext cx="6283678" cy="592283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accent6"/>
                </a:solidFill>
              </a:rPr>
              <a:t>Ejemplos</a:t>
            </a:r>
            <a:endParaRPr lang="es-MX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89808" y="2035708"/>
            <a:ext cx="9933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3600" dirty="0" smtClean="0"/>
              <a:t>En </a:t>
            </a:r>
            <a:r>
              <a:rPr lang="es-MX" sz="3600" dirty="0"/>
              <a:t>binarios (formado por dos elementos</a:t>
            </a:r>
            <a:r>
              <a:rPr lang="es-MX" sz="3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3600" dirty="0"/>
              <a:t>T</a:t>
            </a:r>
            <a:r>
              <a:rPr lang="es-MX" sz="3600" dirty="0" smtClean="0"/>
              <a:t>ernarios </a:t>
            </a:r>
            <a:r>
              <a:rPr lang="es-MX" sz="3600" dirty="0"/>
              <a:t>(formado por tres elementos) </a:t>
            </a:r>
            <a:r>
              <a:rPr lang="es-MX" sz="3600" dirty="0" smtClean="0"/>
              <a:t>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3600" dirty="0" smtClean="0"/>
              <a:t> </a:t>
            </a:r>
            <a:r>
              <a:rPr lang="es-MX" sz="3600" dirty="0"/>
              <a:t>P</a:t>
            </a:r>
            <a:r>
              <a:rPr lang="es-MX" sz="3600" dirty="0" smtClean="0"/>
              <a:t>oliatómicos</a:t>
            </a:r>
            <a:r>
              <a:rPr lang="es-MX" sz="3600" dirty="0"/>
              <a:t>. </a:t>
            </a:r>
            <a:endParaRPr lang="es-MX" sz="3600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sz="3600" dirty="0"/>
          </a:p>
          <a:p>
            <a:pPr algn="ctr"/>
            <a:r>
              <a:rPr lang="es-MX" sz="3600" dirty="0" smtClean="0"/>
              <a:t> </a:t>
            </a:r>
            <a:r>
              <a:rPr lang="es-MX" sz="3600" dirty="0"/>
              <a:t>Los compuestos iónicos binarios están formados por un catión metálico y un anión no metálico. </a:t>
            </a:r>
            <a:endParaRPr lang="es-MX" sz="3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>
                <a:solidFill>
                  <a:schemeClr val="accent6"/>
                </a:solidFill>
              </a:rPr>
              <a:t>LOS COMPUESTOS IÓNICOS SE PUEDEN CLASIFICAR </a:t>
            </a:r>
          </a:p>
        </p:txBody>
      </p:sp>
    </p:spTree>
    <p:extLst>
      <p:ext uri="{BB962C8B-B14F-4D97-AF65-F5344CB8AC3E}">
        <p14:creationId xmlns:p14="http://schemas.microsoft.com/office/powerpoint/2010/main" val="166235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94955" y="141008"/>
            <a:ext cx="1058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6"/>
                </a:solidFill>
              </a:rPr>
              <a:t>NOMENCLATURA DE ALGUNOS ANIONES MONOATÓMICOS COMUNES DE ACUERDO A SU POSICIÓN </a:t>
            </a:r>
            <a:endParaRPr lang="es-MX" sz="3200" b="1" dirty="0" smtClean="0">
              <a:solidFill>
                <a:schemeClr val="accent6"/>
              </a:solidFill>
            </a:endParaRPr>
          </a:p>
          <a:p>
            <a:pPr algn="ctr"/>
            <a:r>
              <a:rPr lang="es-MX" sz="3200" b="1" dirty="0" smtClean="0">
                <a:solidFill>
                  <a:schemeClr val="accent6"/>
                </a:solidFill>
              </a:rPr>
              <a:t>EN </a:t>
            </a:r>
            <a:r>
              <a:rPr lang="es-MX" sz="3200" b="1" dirty="0">
                <a:solidFill>
                  <a:schemeClr val="accent6"/>
                </a:solidFill>
              </a:rPr>
              <a:t>LA TABLA PERIÓDICA </a:t>
            </a:r>
            <a:endParaRPr lang="es-MX" sz="3200" b="1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39653" r="43072" b="22241"/>
          <a:stretch/>
        </p:blipFill>
        <p:spPr bwMode="auto">
          <a:xfrm>
            <a:off x="3408218" y="2104392"/>
            <a:ext cx="6826827" cy="46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8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4891" y="2073856"/>
            <a:ext cx="9445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 </a:t>
            </a:r>
            <a:r>
              <a:rPr lang="es-MX" sz="3600" dirty="0"/>
              <a:t>Se utilizan los símbolos de los elementos y la proporción en que se encuentran combinados utilizando subíndices, por ejemplo CaF</a:t>
            </a:r>
            <a:r>
              <a:rPr lang="es-MX" sz="2000" dirty="0"/>
              <a:t>2</a:t>
            </a:r>
            <a:r>
              <a:rPr lang="es-MX" sz="3600" dirty="0"/>
              <a:t>, el elemento escrito a la izquierda en una formula química es el catión y el que está a la derecha es el anión. </a:t>
            </a:r>
            <a:endParaRPr lang="es-MX" sz="3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24891" y="116769"/>
            <a:ext cx="9707930" cy="1367786"/>
          </a:xfrm>
        </p:spPr>
        <p:txBody>
          <a:bodyPr/>
          <a:lstStyle/>
          <a:p>
            <a:r>
              <a:rPr lang="es-MX" sz="3200" b="1" dirty="0">
                <a:solidFill>
                  <a:schemeClr val="accent6"/>
                </a:solidFill>
              </a:rPr>
              <a:t>Para representar un compuesto iónico binario por medio de formulas químicas </a:t>
            </a:r>
          </a:p>
        </p:txBody>
      </p:sp>
    </p:spTree>
    <p:extLst>
      <p:ext uri="{BB962C8B-B14F-4D97-AF65-F5344CB8AC3E}">
        <p14:creationId xmlns:p14="http://schemas.microsoft.com/office/powerpoint/2010/main" val="114639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9192" y="2399390"/>
            <a:ext cx="94141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MX" sz="3600" dirty="0"/>
              <a:t>L</a:t>
            </a:r>
            <a:r>
              <a:rPr lang="es-MX" sz="3600" dirty="0" smtClean="0"/>
              <a:t>a </a:t>
            </a:r>
            <a:r>
              <a:rPr lang="es-MX" sz="3600" dirty="0"/>
              <a:t>suma algebraica de los números de oxidación de los elementos que lo forman siempre debe ser igual a cero, esto es, el numero de cargas positivas totales debe ser igual al número de cargas negativas totales. </a:t>
            </a:r>
            <a:endParaRPr lang="es-MX" sz="3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330386" y="147942"/>
            <a:ext cx="8683978" cy="1367786"/>
          </a:xfrm>
        </p:spPr>
        <p:txBody>
          <a:bodyPr/>
          <a:lstStyle/>
          <a:p>
            <a:r>
              <a:rPr lang="es-MX" sz="3600" b="1" dirty="0">
                <a:solidFill>
                  <a:schemeClr val="accent6"/>
                </a:solidFill>
              </a:rPr>
              <a:t>Es importante recordar que en la formula de un compuesto</a:t>
            </a:r>
          </a:p>
        </p:txBody>
      </p:sp>
    </p:spTree>
    <p:extLst>
      <p:ext uri="{BB962C8B-B14F-4D97-AF65-F5344CB8AC3E}">
        <p14:creationId xmlns:p14="http://schemas.microsoft.com/office/powerpoint/2010/main" val="261124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17073" y="1661774"/>
            <a:ext cx="10131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1</a:t>
            </a:r>
            <a:r>
              <a:rPr lang="es-MX" sz="2800" dirty="0"/>
              <a:t>. Primero se escribe el catión y luego el </a:t>
            </a:r>
            <a:r>
              <a:rPr lang="es-MX" sz="2800" dirty="0" smtClean="0"/>
              <a:t>anión</a:t>
            </a:r>
            <a:r>
              <a:rPr lang="es-MX" sz="2800" dirty="0"/>
              <a:t> Ca</a:t>
            </a:r>
            <a:r>
              <a:rPr lang="es-MX" sz="2800" baseline="30000" dirty="0"/>
              <a:t>2+</a:t>
            </a:r>
            <a:r>
              <a:rPr lang="es-MX" sz="2800" dirty="0"/>
              <a:t> </a:t>
            </a:r>
            <a:r>
              <a:rPr lang="es-MX" sz="2800" dirty="0" smtClean="0"/>
              <a:t>F</a:t>
            </a:r>
            <a:r>
              <a:rPr lang="es-MX" sz="2800" baseline="30000" dirty="0" smtClean="0"/>
              <a:t>1-</a:t>
            </a:r>
            <a:r>
              <a:rPr lang="es-MX" sz="2800" dirty="0" smtClean="0"/>
              <a:t> </a:t>
            </a:r>
            <a:endParaRPr lang="es-MX" sz="2800" dirty="0"/>
          </a:p>
          <a:p>
            <a:r>
              <a:rPr lang="es-MX" sz="2800" dirty="0" smtClean="0"/>
              <a:t>2</a:t>
            </a:r>
            <a:r>
              <a:rPr lang="es-MX" sz="2800" dirty="0"/>
              <a:t>. Se intercambian los números de </a:t>
            </a:r>
            <a:r>
              <a:rPr lang="es-MX" sz="2800" dirty="0" smtClean="0"/>
              <a:t>oxidación</a:t>
            </a:r>
          </a:p>
          <a:p>
            <a:r>
              <a:rPr lang="es-MX" sz="2800" dirty="0"/>
              <a:t> </a:t>
            </a:r>
            <a:r>
              <a:rPr lang="es-MX" sz="2800" dirty="0" smtClean="0"/>
              <a:t>                              </a:t>
            </a:r>
            <a:r>
              <a:rPr lang="es-MX" sz="2800" dirty="0"/>
              <a:t>Ca</a:t>
            </a:r>
            <a:r>
              <a:rPr lang="es-MX" sz="2800" baseline="30000" dirty="0"/>
              <a:t>2+</a:t>
            </a:r>
            <a:r>
              <a:rPr lang="es-MX" sz="2800" dirty="0"/>
              <a:t> F</a:t>
            </a:r>
            <a:r>
              <a:rPr lang="es-MX" sz="2800" baseline="30000" dirty="0"/>
              <a:t>1-</a:t>
            </a:r>
            <a:r>
              <a:rPr lang="es-MX" sz="2800" dirty="0"/>
              <a:t> </a:t>
            </a:r>
          </a:p>
          <a:p>
            <a:r>
              <a:rPr lang="es-MX" sz="2800" dirty="0" smtClean="0"/>
              <a:t>   escribiéndose </a:t>
            </a:r>
            <a:r>
              <a:rPr lang="es-MX" sz="2800" dirty="0"/>
              <a:t>como </a:t>
            </a:r>
            <a:r>
              <a:rPr lang="es-MX" sz="2800" dirty="0" smtClean="0"/>
              <a:t>subíndice   Ca </a:t>
            </a:r>
            <a:r>
              <a:rPr lang="es-MX" sz="2800" dirty="0"/>
              <a:t>F</a:t>
            </a:r>
            <a:r>
              <a:rPr lang="es-MX" sz="2800" baseline="-25000" dirty="0"/>
              <a:t>2</a:t>
            </a:r>
            <a:endParaRPr lang="es-MX" sz="2800" dirty="0"/>
          </a:p>
          <a:p>
            <a:r>
              <a:rPr lang="es-MX" sz="2800" dirty="0" smtClean="0"/>
              <a:t>3</a:t>
            </a:r>
            <a:r>
              <a:rPr lang="es-MX" sz="2800" dirty="0"/>
              <a:t>. La expresión Ca </a:t>
            </a:r>
            <a:r>
              <a:rPr lang="es-MX" sz="2800" dirty="0" smtClean="0"/>
              <a:t>F</a:t>
            </a:r>
            <a:r>
              <a:rPr lang="es-MX" sz="2800" baseline="-25000" dirty="0" smtClean="0"/>
              <a:t>2</a:t>
            </a:r>
            <a:r>
              <a:rPr lang="es-MX" sz="2800" dirty="0"/>
              <a:t> </a:t>
            </a:r>
            <a:r>
              <a:rPr lang="es-MX" sz="2800" dirty="0" smtClean="0"/>
              <a:t>indica </a:t>
            </a:r>
            <a:r>
              <a:rPr lang="es-MX" sz="2800" dirty="0"/>
              <a:t>que hay 1 átomo de calcio por 2 de flúor, siendo el número total de cargas positivas de +2 y de negativas de -2, con lo que se cumple con la regla de que la suma algebraica de los números de oxidación de los elementos que forman un compuesto es igual a cero. </a:t>
            </a:r>
            <a:endParaRPr lang="es-MX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31372" y="116769"/>
            <a:ext cx="8177645" cy="1367786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accent6"/>
                </a:solidFill>
              </a:rPr>
              <a:t>Cuando se combinan los </a:t>
            </a:r>
            <a:r>
              <a:rPr lang="es-MX" sz="3600" b="1" dirty="0" smtClean="0">
                <a:solidFill>
                  <a:schemeClr val="accent6"/>
                </a:solidFill>
              </a:rPr>
              <a:t>iones</a:t>
            </a:r>
            <a:endParaRPr lang="es-MX" sz="3600" b="1" dirty="0">
              <a:solidFill>
                <a:schemeClr val="accent6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603172" y="2789960"/>
            <a:ext cx="464127" cy="2337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4603172" y="2789960"/>
            <a:ext cx="374073" cy="2337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979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783</Words>
  <Application>Microsoft Office PowerPoint</Application>
  <PresentationFormat>Personalizado</PresentationFormat>
  <Paragraphs>54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NOMENCLATURA QUÍMICA DE SALES</vt:lpstr>
      <vt:lpstr>  </vt:lpstr>
      <vt:lpstr>NOMENCLATURA DE COMPUESTOS IÓNICOS  </vt:lpstr>
      <vt:lpstr>Ejemplos</vt:lpstr>
      <vt:lpstr>LOS COMPUESTOS IÓNICOS SE PUEDEN CLASIFICAR </vt:lpstr>
      <vt:lpstr>Presentación de PowerPoint</vt:lpstr>
      <vt:lpstr>Para representar un compuesto iónico binario por medio de formulas químicas </vt:lpstr>
      <vt:lpstr>Es importante recordar que en la formula de un compuesto</vt:lpstr>
      <vt:lpstr>Cuando se combinan los iones</vt:lpstr>
      <vt:lpstr>Sistema de la IUPAC </vt:lpstr>
      <vt:lpstr>Presentación de PowerPoint</vt:lpstr>
      <vt:lpstr>Presentación de PowerPoint</vt:lpstr>
      <vt:lpstr>Presentación de PowerPoint</vt:lpstr>
      <vt:lpstr>Nomenclatura de las sales ternarias y poliatómicas 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goroztieta</dc:creator>
  <cp:lastModifiedBy>Goroka</cp:lastModifiedBy>
  <cp:revision>15</cp:revision>
  <dcterms:created xsi:type="dcterms:W3CDTF">2013-12-01T22:01:15Z</dcterms:created>
  <dcterms:modified xsi:type="dcterms:W3CDTF">2014-07-26T20:36:04Z</dcterms:modified>
</cp:coreProperties>
</file>