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27" autoAdjust="0"/>
  </p:normalViewPr>
  <p:slideViewPr>
    <p:cSldViewPr>
      <p:cViewPr varScale="1">
        <p:scale>
          <a:sx n="79" d="100"/>
          <a:sy n="79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DAFD7-AB8E-4F2A-9A41-9707DDCF9D8C}" type="datetimeFigureOut">
              <a:rPr lang="es-MX" smtClean="0"/>
              <a:t>16/07/2017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B8EA2-8A9A-4B11-A01C-9C7C945611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5566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B8EA2-8A9A-4B11-A01C-9C7C94561183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9522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F845-4383-4E45-8EB2-71311B90A43D}" type="datetimeFigureOut">
              <a:rPr lang="es-MX" smtClean="0"/>
              <a:pPr/>
              <a:t>16/07/2017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EF6E-30E3-43D9-B65E-605B1F5FC03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F845-4383-4E45-8EB2-71311B90A43D}" type="datetimeFigureOut">
              <a:rPr lang="es-MX" smtClean="0"/>
              <a:pPr/>
              <a:t>16/07/2017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EF6E-30E3-43D9-B65E-605B1F5FC03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F845-4383-4E45-8EB2-71311B90A43D}" type="datetimeFigureOut">
              <a:rPr lang="es-MX" smtClean="0"/>
              <a:pPr/>
              <a:t>16/07/2017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EF6E-30E3-43D9-B65E-605B1F5FC03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F845-4383-4E45-8EB2-71311B90A43D}" type="datetimeFigureOut">
              <a:rPr lang="es-MX" smtClean="0"/>
              <a:pPr/>
              <a:t>16/07/2017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EF6E-30E3-43D9-B65E-605B1F5FC03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F845-4383-4E45-8EB2-71311B90A43D}" type="datetimeFigureOut">
              <a:rPr lang="es-MX" smtClean="0"/>
              <a:pPr/>
              <a:t>16/07/2017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EF6E-30E3-43D9-B65E-605B1F5FC03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F845-4383-4E45-8EB2-71311B90A43D}" type="datetimeFigureOut">
              <a:rPr lang="es-MX" smtClean="0"/>
              <a:pPr/>
              <a:t>16/07/2017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EF6E-30E3-43D9-B65E-605B1F5FC03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F845-4383-4E45-8EB2-71311B90A43D}" type="datetimeFigureOut">
              <a:rPr lang="es-MX" smtClean="0"/>
              <a:pPr/>
              <a:t>16/07/2017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EF6E-30E3-43D9-B65E-605B1F5FC03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F845-4383-4E45-8EB2-71311B90A43D}" type="datetimeFigureOut">
              <a:rPr lang="es-MX" smtClean="0"/>
              <a:pPr/>
              <a:t>16/07/2017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EF6E-30E3-43D9-B65E-605B1F5FC03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F845-4383-4E45-8EB2-71311B90A43D}" type="datetimeFigureOut">
              <a:rPr lang="es-MX" smtClean="0"/>
              <a:pPr/>
              <a:t>16/07/2017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EF6E-30E3-43D9-B65E-605B1F5FC03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F845-4383-4E45-8EB2-71311B90A43D}" type="datetimeFigureOut">
              <a:rPr lang="es-MX" smtClean="0"/>
              <a:pPr/>
              <a:t>16/07/2017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EF6E-30E3-43D9-B65E-605B1F5FC03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F845-4383-4E45-8EB2-71311B90A43D}" type="datetimeFigureOut">
              <a:rPr lang="es-MX" smtClean="0"/>
              <a:pPr/>
              <a:t>16/07/2017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EF6E-30E3-43D9-B65E-605B1F5FC03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4F845-4383-4E45-8EB2-71311B90A43D}" type="datetimeFigureOut">
              <a:rPr lang="es-MX" smtClean="0"/>
              <a:pPr/>
              <a:t>16/07/2017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0EF6E-30E3-43D9-B65E-605B1F5FC03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#_ftnref1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CuadroTexto"/>
          <p:cNvSpPr txBox="1"/>
          <p:nvPr/>
        </p:nvSpPr>
        <p:spPr>
          <a:xfrm>
            <a:off x="500034" y="151605"/>
            <a:ext cx="8501090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>
                <a:solidFill>
                  <a:srgbClr val="0000FF"/>
                </a:solidFill>
                <a:latin typeface="Comic Sans MS" pitchFamily="66" charset="0"/>
              </a:rPr>
              <a:t>Guía para el Profesor de Química II, con Recursos Digitales (2017) – Paquete 7</a:t>
            </a:r>
            <a:endParaRPr lang="es-MX" sz="1200" b="1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1643042" y="1268760"/>
            <a:ext cx="5929354" cy="785818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758053"/>
              </a:avLst>
            </a:prstTxWarp>
            <a:spAutoFit/>
          </a:bodyPr>
          <a:lstStyle/>
          <a:p>
            <a:pPr algn="ctr"/>
            <a:r>
              <a:rPr lang="es-MX" sz="4000" b="1" dirty="0">
                <a:solidFill>
                  <a:srgbClr val="0033CC"/>
                </a:solidFill>
                <a:latin typeface="Comic Sans MS" pitchFamily="66" charset="0"/>
              </a:rPr>
              <a:t>Elementos en los </a:t>
            </a:r>
            <a:r>
              <a:rPr lang="es-MX" sz="4000" b="1" dirty="0" err="1">
                <a:solidFill>
                  <a:srgbClr val="0033CC"/>
                </a:solidFill>
                <a:latin typeface="Comic Sans MS" pitchFamily="66" charset="0"/>
              </a:rPr>
              <a:t>macronutrimentos</a:t>
            </a:r>
            <a:endParaRPr lang="es-MX" sz="4000" b="1" dirty="0">
              <a:solidFill>
                <a:srgbClr val="0033CC"/>
              </a:solidFill>
              <a:latin typeface="Comic Sans MS" pitchFamily="66" charset="0"/>
            </a:endParaRPr>
          </a:p>
          <a:p>
            <a:pPr algn="ctr"/>
            <a:endParaRPr lang="es-MX" sz="4000" b="1" dirty="0">
              <a:solidFill>
                <a:srgbClr val="0033CC"/>
              </a:solidFill>
              <a:latin typeface="Comic Sans MS" pitchFamily="66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707818"/>
              </p:ext>
            </p:extLst>
          </p:nvPr>
        </p:nvGraphicFramePr>
        <p:xfrm>
          <a:off x="395536" y="1597554"/>
          <a:ext cx="8320438" cy="4688586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2566576">
                  <a:extLst>
                    <a:ext uri="{9D8B030D-6E8A-4147-A177-3AD203B41FA5}">
                      <a16:colId xmlns:a16="http://schemas.microsoft.com/office/drawing/2014/main" val="1632835348"/>
                    </a:ext>
                  </a:extLst>
                </a:gridCol>
                <a:gridCol w="2801534">
                  <a:extLst>
                    <a:ext uri="{9D8B030D-6E8A-4147-A177-3AD203B41FA5}">
                      <a16:colId xmlns:a16="http://schemas.microsoft.com/office/drawing/2014/main" val="76172055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3577567296"/>
                    </a:ext>
                  </a:extLst>
                </a:gridCol>
              </a:tblGrid>
              <a:tr h="37211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 err="1">
                          <a:effectLst/>
                          <a:latin typeface="Comic Sans MS" panose="030F0702030302020204" pitchFamily="66" charset="0"/>
                        </a:rPr>
                        <a:t>Macronutrimento</a:t>
                      </a:r>
                      <a:endParaRPr lang="es-MX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Comic Sans MS" panose="030F0702030302020204" pitchFamily="66" charset="0"/>
                        </a:rPr>
                        <a:t>Clasificación</a:t>
                      </a:r>
                      <a:endParaRPr lang="es-MX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Comic Sans MS" panose="030F0702030302020204" pitchFamily="66" charset="0"/>
                        </a:rPr>
                        <a:t>Fórmula molecular</a:t>
                      </a:r>
                      <a:endParaRPr lang="es-MX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94202488"/>
                  </a:ext>
                </a:extLst>
              </a:tr>
              <a:tr h="350567">
                <a:tc>
                  <a:txBody>
                    <a:bodyPr/>
                    <a:lstStyle/>
                    <a:p>
                      <a:pPr marL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Comic Sans MS" panose="030F0702030302020204" pitchFamily="66" charset="0"/>
                        </a:rPr>
                        <a:t>Sacarosa</a:t>
                      </a:r>
                      <a:endParaRPr lang="es-MX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Comic Sans MS" panose="030F0702030302020204" pitchFamily="66" charset="0"/>
                        </a:rPr>
                        <a:t>Carbohidrato</a:t>
                      </a:r>
                      <a:endParaRPr lang="es-MX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4000" dirty="0">
                          <a:effectLst/>
                          <a:latin typeface="Comic Sans MS" panose="030F0702030302020204" pitchFamily="66" charset="0"/>
                        </a:rPr>
                        <a:t>C</a:t>
                      </a:r>
                      <a:r>
                        <a:rPr lang="es-MX" sz="4000" baseline="-25000" dirty="0">
                          <a:effectLst/>
                          <a:latin typeface="Comic Sans MS" panose="030F0702030302020204" pitchFamily="66" charset="0"/>
                        </a:rPr>
                        <a:t>12</a:t>
                      </a:r>
                      <a:r>
                        <a:rPr lang="es-MX" sz="4000" dirty="0">
                          <a:effectLst/>
                          <a:latin typeface="Comic Sans MS" panose="030F0702030302020204" pitchFamily="66" charset="0"/>
                        </a:rPr>
                        <a:t>H</a:t>
                      </a:r>
                      <a:r>
                        <a:rPr lang="es-MX" sz="4000" baseline="-25000" dirty="0">
                          <a:effectLst/>
                          <a:latin typeface="Comic Sans MS" panose="030F0702030302020204" pitchFamily="66" charset="0"/>
                        </a:rPr>
                        <a:t>22</a:t>
                      </a:r>
                      <a:r>
                        <a:rPr lang="es-MX" sz="4000" dirty="0">
                          <a:effectLst/>
                          <a:latin typeface="Comic Sans MS" panose="030F0702030302020204" pitchFamily="66" charset="0"/>
                        </a:rPr>
                        <a:t>O</a:t>
                      </a:r>
                      <a:r>
                        <a:rPr lang="es-MX" sz="4000" baseline="-25000" dirty="0">
                          <a:effectLst/>
                          <a:latin typeface="Comic Sans MS" panose="030F0702030302020204" pitchFamily="66" charset="0"/>
                        </a:rPr>
                        <a:t>11</a:t>
                      </a:r>
                      <a:endParaRPr lang="es-MX" sz="4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51996824"/>
                  </a:ext>
                </a:extLst>
              </a:tr>
              <a:tr h="186059">
                <a:tc>
                  <a:txBody>
                    <a:bodyPr/>
                    <a:lstStyle/>
                    <a:p>
                      <a:pPr marL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 err="1">
                          <a:effectLst/>
                          <a:latin typeface="Comic Sans MS" panose="030F0702030302020204" pitchFamily="66" charset="0"/>
                        </a:rPr>
                        <a:t>Trioleina</a:t>
                      </a:r>
                      <a:endParaRPr lang="es-MX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Comic Sans MS" panose="030F0702030302020204" pitchFamily="66" charset="0"/>
                        </a:rPr>
                        <a:t>Grasa</a:t>
                      </a:r>
                      <a:endParaRPr lang="es-MX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4000" dirty="0">
                          <a:effectLst/>
                          <a:latin typeface="Comic Sans MS" panose="030F0702030302020204" pitchFamily="66" charset="0"/>
                        </a:rPr>
                        <a:t>C</a:t>
                      </a:r>
                      <a:r>
                        <a:rPr lang="es-MX" sz="4000" baseline="-25000" dirty="0">
                          <a:effectLst/>
                          <a:latin typeface="Comic Sans MS" panose="030F0702030302020204" pitchFamily="66" charset="0"/>
                        </a:rPr>
                        <a:t>57</a:t>
                      </a:r>
                      <a:r>
                        <a:rPr lang="es-MX" sz="4000" dirty="0">
                          <a:effectLst/>
                          <a:latin typeface="Comic Sans MS" panose="030F0702030302020204" pitchFamily="66" charset="0"/>
                        </a:rPr>
                        <a:t>H</a:t>
                      </a:r>
                      <a:r>
                        <a:rPr lang="es-MX" sz="4000" baseline="-25000" dirty="0">
                          <a:effectLst/>
                          <a:latin typeface="Comic Sans MS" panose="030F0702030302020204" pitchFamily="66" charset="0"/>
                        </a:rPr>
                        <a:t>104</a:t>
                      </a:r>
                      <a:r>
                        <a:rPr lang="es-MX" sz="4000" dirty="0">
                          <a:effectLst/>
                          <a:latin typeface="Comic Sans MS" panose="030F0702030302020204" pitchFamily="66" charset="0"/>
                        </a:rPr>
                        <a:t>O</a:t>
                      </a:r>
                      <a:r>
                        <a:rPr lang="es-MX" sz="4000" baseline="-25000" dirty="0">
                          <a:effectLst/>
                          <a:latin typeface="Comic Sans MS" panose="030F0702030302020204" pitchFamily="66" charset="0"/>
                        </a:rPr>
                        <a:t>6</a:t>
                      </a:r>
                      <a:endParaRPr lang="es-MX" sz="4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79440278"/>
                  </a:ext>
                </a:extLst>
              </a:tr>
              <a:tr h="186059">
                <a:tc>
                  <a:txBody>
                    <a:bodyPr/>
                    <a:lstStyle/>
                    <a:p>
                      <a:pPr marL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Comic Sans MS" panose="030F0702030302020204" pitchFamily="66" charset="0"/>
                        </a:rPr>
                        <a:t>Lecitina</a:t>
                      </a:r>
                      <a:r>
                        <a:rPr lang="es-MX" sz="2000" baseline="30000" dirty="0"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  <a:r>
                        <a:rPr lang="es-MX" sz="2000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endParaRPr lang="es-MX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Comic Sans MS" panose="030F0702030302020204" pitchFamily="66" charset="0"/>
                        </a:rPr>
                        <a:t>Grasa </a:t>
                      </a:r>
                      <a:endParaRPr lang="es-MX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4000" dirty="0">
                          <a:effectLst/>
                          <a:latin typeface="Comic Sans MS" panose="030F0702030302020204" pitchFamily="66" charset="0"/>
                        </a:rPr>
                        <a:t>C</a:t>
                      </a:r>
                      <a:r>
                        <a:rPr lang="es-MX" sz="4000" baseline="-25000" dirty="0">
                          <a:effectLst/>
                          <a:latin typeface="Comic Sans MS" panose="030F0702030302020204" pitchFamily="66" charset="0"/>
                        </a:rPr>
                        <a:t>42</a:t>
                      </a:r>
                      <a:r>
                        <a:rPr lang="es-MX" sz="4000" dirty="0">
                          <a:effectLst/>
                          <a:latin typeface="Comic Sans MS" panose="030F0702030302020204" pitchFamily="66" charset="0"/>
                        </a:rPr>
                        <a:t>H</a:t>
                      </a:r>
                      <a:r>
                        <a:rPr lang="es-MX" sz="4000" baseline="-25000" dirty="0">
                          <a:effectLst/>
                          <a:latin typeface="Comic Sans MS" panose="030F0702030302020204" pitchFamily="66" charset="0"/>
                        </a:rPr>
                        <a:t>82</a:t>
                      </a:r>
                      <a:r>
                        <a:rPr lang="es-MX" sz="4000" dirty="0">
                          <a:effectLst/>
                          <a:latin typeface="Comic Sans MS" panose="030F0702030302020204" pitchFamily="66" charset="0"/>
                        </a:rPr>
                        <a:t>NO</a:t>
                      </a:r>
                      <a:r>
                        <a:rPr lang="es-MX" sz="4000" baseline="-25000" dirty="0"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  <a:r>
                        <a:rPr lang="es-MX" sz="4000" baseline="0" dirty="0">
                          <a:effectLst/>
                          <a:latin typeface="Comic Sans MS" panose="030F0702030302020204" pitchFamily="66" charset="0"/>
                        </a:rPr>
                        <a:t>P</a:t>
                      </a:r>
                      <a:endParaRPr lang="es-MX" sz="4000" baseline="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36978744"/>
                  </a:ext>
                </a:extLst>
              </a:tr>
              <a:tr h="372118">
                <a:tc>
                  <a:txBody>
                    <a:bodyPr/>
                    <a:lstStyle/>
                    <a:p>
                      <a:pPr marL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Comic Sans MS" panose="030F0702030302020204" pitchFamily="66" charset="0"/>
                        </a:rPr>
                        <a:t>Metionina</a:t>
                      </a:r>
                      <a:endParaRPr lang="es-MX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Comic Sans MS" panose="030F0702030302020204" pitchFamily="66" charset="0"/>
                        </a:rPr>
                        <a:t>Aminoácido </a:t>
                      </a:r>
                    </a:p>
                    <a:p>
                      <a:pPr marL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</a:rPr>
                        <a:t>(como componente de Proteínas)</a:t>
                      </a:r>
                      <a:endParaRPr lang="es-MX" sz="14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4000" dirty="0">
                          <a:effectLst/>
                          <a:latin typeface="Comic Sans MS" panose="030F0702030302020204" pitchFamily="66" charset="0"/>
                        </a:rPr>
                        <a:t>C</a:t>
                      </a:r>
                      <a:r>
                        <a:rPr lang="es-MX" sz="4000" baseline="-25000" dirty="0">
                          <a:effectLst/>
                          <a:latin typeface="Comic Sans MS" panose="030F0702030302020204" pitchFamily="66" charset="0"/>
                        </a:rPr>
                        <a:t>5</a:t>
                      </a:r>
                      <a:r>
                        <a:rPr lang="es-MX" sz="4000" dirty="0">
                          <a:effectLst/>
                          <a:latin typeface="Comic Sans MS" panose="030F0702030302020204" pitchFamily="66" charset="0"/>
                        </a:rPr>
                        <a:t>H</a:t>
                      </a:r>
                      <a:r>
                        <a:rPr lang="es-MX" sz="4000" baseline="-25000" dirty="0">
                          <a:effectLst/>
                          <a:latin typeface="Comic Sans MS" panose="030F0702030302020204" pitchFamily="66" charset="0"/>
                        </a:rPr>
                        <a:t>11</a:t>
                      </a:r>
                      <a:r>
                        <a:rPr lang="es-MX" sz="4000" dirty="0">
                          <a:effectLst/>
                          <a:latin typeface="Comic Sans MS" panose="030F0702030302020204" pitchFamily="66" charset="0"/>
                        </a:rPr>
                        <a:t>NO</a:t>
                      </a:r>
                      <a:r>
                        <a:rPr lang="es-MX" sz="4000" baseline="-25000" dirty="0"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lang="es-MX" sz="4000" dirty="0">
                          <a:effectLst/>
                          <a:latin typeface="Comic Sans MS" panose="030F0702030302020204" pitchFamily="66" charset="0"/>
                        </a:rPr>
                        <a:t>S</a:t>
                      </a:r>
                      <a:endParaRPr lang="es-MX" sz="4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87065444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38313" y="3040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MX" altLang="es-MX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95536" y="6567155"/>
            <a:ext cx="770485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000" b="0" i="0" u="none" strike="noStrike" cap="none" normalizeH="0" baseline="30000" dirty="0">
                <a:ln>
                  <a:noFill/>
                </a:ln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[1]</a:t>
            </a:r>
            <a:r>
              <a:rPr kumimoji="0" lang="es-MX" altLang="es-MX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MX" altLang="es-MX" sz="10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Fosfatidilcolina</a:t>
            </a:r>
            <a:r>
              <a:rPr kumimoji="0" lang="es-MX" altLang="es-MX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con ácido palmítico y ácido oleico.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CuadroTexto"/>
          <p:cNvSpPr txBox="1"/>
          <p:nvPr/>
        </p:nvSpPr>
        <p:spPr>
          <a:xfrm>
            <a:off x="500034" y="151605"/>
            <a:ext cx="8501090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>
                <a:solidFill>
                  <a:srgbClr val="0000FF"/>
                </a:solidFill>
                <a:latin typeface="Comic Sans MS" pitchFamily="66" charset="0"/>
              </a:rPr>
              <a:t>Guía para el Profesor de Química II, con Recursos Digitales (2017) – Paquete 7</a:t>
            </a:r>
            <a:endParaRPr lang="es-MX" sz="1200" b="1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277331"/>
              </p:ext>
            </p:extLst>
          </p:nvPr>
        </p:nvGraphicFramePr>
        <p:xfrm>
          <a:off x="323528" y="619391"/>
          <a:ext cx="8501090" cy="1145433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2422507">
                  <a:extLst>
                    <a:ext uri="{9D8B030D-6E8A-4147-A177-3AD203B41FA5}">
                      <a16:colId xmlns:a16="http://schemas.microsoft.com/office/drawing/2014/main" val="1632835348"/>
                    </a:ext>
                  </a:extLst>
                </a:gridCol>
                <a:gridCol w="3198879">
                  <a:extLst>
                    <a:ext uri="{9D8B030D-6E8A-4147-A177-3AD203B41FA5}">
                      <a16:colId xmlns:a16="http://schemas.microsoft.com/office/drawing/2014/main" val="761720550"/>
                    </a:ext>
                  </a:extLst>
                </a:gridCol>
                <a:gridCol w="2879704">
                  <a:extLst>
                    <a:ext uri="{9D8B030D-6E8A-4147-A177-3AD203B41FA5}">
                      <a16:colId xmlns:a16="http://schemas.microsoft.com/office/drawing/2014/main" val="3577567296"/>
                    </a:ext>
                  </a:extLst>
                </a:gridCol>
              </a:tblGrid>
              <a:tr h="505353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 err="1">
                          <a:effectLst/>
                          <a:latin typeface="Comic Sans MS" panose="030F0702030302020204" pitchFamily="66" charset="0"/>
                        </a:rPr>
                        <a:t>Macronutrimento</a:t>
                      </a:r>
                      <a:endParaRPr lang="es-MX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Comic Sans MS" panose="030F0702030302020204" pitchFamily="66" charset="0"/>
                        </a:rPr>
                        <a:t>Clasificación</a:t>
                      </a:r>
                      <a:endParaRPr lang="es-MX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Comic Sans MS" panose="030F0702030302020204" pitchFamily="66" charset="0"/>
                        </a:rPr>
                        <a:t>Fórmula molecular</a:t>
                      </a:r>
                      <a:endParaRPr lang="es-MX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94202488"/>
                  </a:ext>
                </a:extLst>
              </a:tr>
              <a:tr h="623031"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Comic Sans MS" panose="030F0702030302020204" pitchFamily="66" charset="0"/>
                        </a:rPr>
                        <a:t>Sacarosa</a:t>
                      </a:r>
                      <a:endParaRPr lang="es-MX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Comic Sans MS" panose="030F0702030302020204" pitchFamily="66" charset="0"/>
                        </a:rPr>
                        <a:t>Carbohidrato</a:t>
                      </a:r>
                      <a:endParaRPr lang="es-MX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</a:t>
                      </a:r>
                      <a:r>
                        <a:rPr lang="es-MX" sz="2800" b="1" baseline="-25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12</a:t>
                      </a:r>
                      <a:r>
                        <a:rPr lang="es-MX" sz="2800" b="1" dirty="0">
                          <a:effectLst/>
                          <a:latin typeface="Comic Sans MS" panose="030F0702030302020204" pitchFamily="66" charset="0"/>
                        </a:rPr>
                        <a:t>H</a:t>
                      </a:r>
                      <a:r>
                        <a:rPr lang="es-MX" sz="2800" b="1" baseline="-25000" dirty="0">
                          <a:effectLst/>
                          <a:latin typeface="Comic Sans MS" panose="030F0702030302020204" pitchFamily="66" charset="0"/>
                        </a:rPr>
                        <a:t>22</a:t>
                      </a:r>
                      <a:r>
                        <a:rPr lang="es-MX" sz="28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O</a:t>
                      </a:r>
                      <a:r>
                        <a:rPr lang="es-MX" sz="2800" b="1" baseline="-250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11</a:t>
                      </a:r>
                      <a:endParaRPr lang="es-MX" sz="2800" b="1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51996824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38313" y="3040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MX" altLang="es-MX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6CAB4389-292C-4D2D-A4FA-8096BFE38BA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9"/>
          <a:stretch/>
        </p:blipFill>
        <p:spPr>
          <a:xfrm>
            <a:off x="1153472" y="1870154"/>
            <a:ext cx="6730896" cy="4583182"/>
          </a:xfrm>
          <a:prstGeom prst="rect">
            <a:avLst/>
          </a:prstGeom>
        </p:spPr>
      </p:pic>
      <p:sp>
        <p:nvSpPr>
          <p:cNvPr id="17" name="Rectángulo 16">
            <a:extLst>
              <a:ext uri="{FF2B5EF4-FFF2-40B4-BE49-F238E27FC236}">
                <a16:creationId xmlns:a16="http://schemas.microsoft.com/office/drawing/2014/main" id="{C057DB66-A447-4FF9-A585-926F82544413}"/>
              </a:ext>
            </a:extLst>
          </p:cNvPr>
          <p:cNvSpPr/>
          <p:nvPr/>
        </p:nvSpPr>
        <p:spPr>
          <a:xfrm>
            <a:off x="539552" y="6525344"/>
            <a:ext cx="820891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800" dirty="0">
                <a:solidFill>
                  <a:srgbClr val="0000FF"/>
                </a:solidFill>
                <a:latin typeface="Comic Sans MS" panose="030F0702030302020204" pitchFamily="66" charset="0"/>
              </a:rPr>
              <a:t>Imagen recuperada de: https://upload.wikimedia.org/wikipedia/commons/thumb/e/e8/Sucrose_molecule_3d_model.png/1200px-Sucrose_molecule_3d_model.png</a:t>
            </a:r>
          </a:p>
        </p:txBody>
      </p:sp>
    </p:spTree>
    <p:extLst>
      <p:ext uri="{BB962C8B-B14F-4D97-AF65-F5344CB8AC3E}">
        <p14:creationId xmlns:p14="http://schemas.microsoft.com/office/powerpoint/2010/main" val="636928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CuadroTexto"/>
          <p:cNvSpPr txBox="1"/>
          <p:nvPr/>
        </p:nvSpPr>
        <p:spPr>
          <a:xfrm>
            <a:off x="500034" y="151605"/>
            <a:ext cx="8501090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>
                <a:solidFill>
                  <a:srgbClr val="0000FF"/>
                </a:solidFill>
                <a:latin typeface="Comic Sans MS" pitchFamily="66" charset="0"/>
              </a:rPr>
              <a:t>Guía para el Profesor de Química II, con Recursos Digitales (2017) – Paquete 7</a:t>
            </a:r>
            <a:endParaRPr lang="es-MX" sz="1200" b="1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38313" y="3040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MX" altLang="es-MX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8538EBF2-2085-47DD-8879-233204E7FE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181129"/>
              </p:ext>
            </p:extLst>
          </p:nvPr>
        </p:nvGraphicFramePr>
        <p:xfrm>
          <a:off x="323528" y="619391"/>
          <a:ext cx="8501090" cy="1145433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2422507">
                  <a:extLst>
                    <a:ext uri="{9D8B030D-6E8A-4147-A177-3AD203B41FA5}">
                      <a16:colId xmlns:a16="http://schemas.microsoft.com/office/drawing/2014/main" val="1632835348"/>
                    </a:ext>
                  </a:extLst>
                </a:gridCol>
                <a:gridCol w="3198879">
                  <a:extLst>
                    <a:ext uri="{9D8B030D-6E8A-4147-A177-3AD203B41FA5}">
                      <a16:colId xmlns:a16="http://schemas.microsoft.com/office/drawing/2014/main" val="761720550"/>
                    </a:ext>
                  </a:extLst>
                </a:gridCol>
                <a:gridCol w="2879704">
                  <a:extLst>
                    <a:ext uri="{9D8B030D-6E8A-4147-A177-3AD203B41FA5}">
                      <a16:colId xmlns:a16="http://schemas.microsoft.com/office/drawing/2014/main" val="3577567296"/>
                    </a:ext>
                  </a:extLst>
                </a:gridCol>
              </a:tblGrid>
              <a:tr h="505353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 err="1">
                          <a:effectLst/>
                          <a:latin typeface="Comic Sans MS" panose="030F0702030302020204" pitchFamily="66" charset="0"/>
                        </a:rPr>
                        <a:t>Macronutrimento</a:t>
                      </a:r>
                      <a:endParaRPr lang="es-MX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Comic Sans MS" panose="030F0702030302020204" pitchFamily="66" charset="0"/>
                        </a:rPr>
                        <a:t>Clasificación</a:t>
                      </a:r>
                      <a:endParaRPr lang="es-MX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Comic Sans MS" panose="030F0702030302020204" pitchFamily="66" charset="0"/>
                        </a:rPr>
                        <a:t>Fórmula molecular</a:t>
                      </a:r>
                      <a:endParaRPr lang="es-MX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94202488"/>
                  </a:ext>
                </a:extLst>
              </a:tr>
              <a:tr h="623031"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 err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Trioleína</a:t>
                      </a:r>
                      <a:endParaRPr lang="es-MX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Grasa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</a:t>
                      </a:r>
                      <a:r>
                        <a:rPr lang="es-MX" sz="2800" b="1" baseline="-25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57</a:t>
                      </a:r>
                      <a:r>
                        <a:rPr lang="es-MX" sz="2800" b="1" dirty="0">
                          <a:effectLst/>
                          <a:latin typeface="Comic Sans MS" panose="030F0702030302020204" pitchFamily="66" charset="0"/>
                        </a:rPr>
                        <a:t>H</a:t>
                      </a:r>
                      <a:r>
                        <a:rPr lang="es-MX" sz="2800" b="1" baseline="-25000" dirty="0">
                          <a:effectLst/>
                          <a:latin typeface="Comic Sans MS" panose="030F0702030302020204" pitchFamily="66" charset="0"/>
                        </a:rPr>
                        <a:t>104</a:t>
                      </a:r>
                      <a:r>
                        <a:rPr lang="es-MX" sz="28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O</a:t>
                      </a:r>
                      <a:r>
                        <a:rPr lang="es-MX" sz="2800" b="1" baseline="-250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6</a:t>
                      </a:r>
                      <a:endParaRPr lang="es-MX" sz="2800" b="1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51996824"/>
                  </a:ext>
                </a:extLst>
              </a:tr>
            </a:tbl>
          </a:graphicData>
        </a:graphic>
      </p:graphicFrame>
      <p:sp>
        <p:nvSpPr>
          <p:cNvPr id="11" name="Rectángulo 10">
            <a:extLst>
              <a:ext uri="{FF2B5EF4-FFF2-40B4-BE49-F238E27FC236}">
                <a16:creationId xmlns:a16="http://schemas.microsoft.com/office/drawing/2014/main" id="{695CD675-7BC2-435C-AD55-D2F56955532F}"/>
              </a:ext>
            </a:extLst>
          </p:cNvPr>
          <p:cNvSpPr/>
          <p:nvPr/>
        </p:nvSpPr>
        <p:spPr>
          <a:xfrm>
            <a:off x="2051720" y="6453335"/>
            <a:ext cx="547260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800" dirty="0">
                <a:solidFill>
                  <a:srgbClr val="0000FF"/>
                </a:solidFill>
                <a:latin typeface="Comic Sans MS" panose="030F0702030302020204" pitchFamily="66" charset="0"/>
              </a:rPr>
              <a:t>Imagen recuperada de: https://upload.wikimedia.org/wikipedia/commons/2/2e/Triolein_3D_ball.png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FFAECA18-7B90-478A-9A20-31FA6C54CEE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" t="2657" r="1963" b="3890"/>
          <a:stretch/>
        </p:blipFill>
        <p:spPr>
          <a:xfrm rot="21174489">
            <a:off x="946143" y="1730395"/>
            <a:ext cx="7255859" cy="4580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416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92231DFB-DB25-4D98-A883-48BDEA7559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72" r="22256"/>
          <a:stretch/>
        </p:blipFill>
        <p:spPr>
          <a:xfrm rot="16200000">
            <a:off x="2018807" y="369571"/>
            <a:ext cx="5030106" cy="7569468"/>
          </a:xfrm>
          <a:prstGeom prst="rect">
            <a:avLst/>
          </a:prstGeom>
        </p:spPr>
      </p:pic>
      <p:sp>
        <p:nvSpPr>
          <p:cNvPr id="28" name="27 CuadroTexto"/>
          <p:cNvSpPr txBox="1"/>
          <p:nvPr/>
        </p:nvSpPr>
        <p:spPr>
          <a:xfrm>
            <a:off x="500034" y="151605"/>
            <a:ext cx="8501090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>
                <a:solidFill>
                  <a:srgbClr val="0000FF"/>
                </a:solidFill>
                <a:latin typeface="Comic Sans MS" pitchFamily="66" charset="0"/>
              </a:rPr>
              <a:t>Guía para el Profesor de Química II, con Recursos Digitales (2017) – Paquete 7</a:t>
            </a:r>
            <a:endParaRPr lang="es-MX" sz="1200" b="1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38313" y="3040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MX" altLang="es-MX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DAEEC696-9393-4610-A68E-2954359370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951544"/>
              </p:ext>
            </p:extLst>
          </p:nvPr>
        </p:nvGraphicFramePr>
        <p:xfrm>
          <a:off x="323528" y="619391"/>
          <a:ext cx="8501090" cy="1145433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2422507">
                  <a:extLst>
                    <a:ext uri="{9D8B030D-6E8A-4147-A177-3AD203B41FA5}">
                      <a16:colId xmlns:a16="http://schemas.microsoft.com/office/drawing/2014/main" val="1632835348"/>
                    </a:ext>
                  </a:extLst>
                </a:gridCol>
                <a:gridCol w="3198879">
                  <a:extLst>
                    <a:ext uri="{9D8B030D-6E8A-4147-A177-3AD203B41FA5}">
                      <a16:colId xmlns:a16="http://schemas.microsoft.com/office/drawing/2014/main" val="761720550"/>
                    </a:ext>
                  </a:extLst>
                </a:gridCol>
                <a:gridCol w="2879704">
                  <a:extLst>
                    <a:ext uri="{9D8B030D-6E8A-4147-A177-3AD203B41FA5}">
                      <a16:colId xmlns:a16="http://schemas.microsoft.com/office/drawing/2014/main" val="3577567296"/>
                    </a:ext>
                  </a:extLst>
                </a:gridCol>
              </a:tblGrid>
              <a:tr h="505353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 err="1">
                          <a:effectLst/>
                          <a:latin typeface="Comic Sans MS" panose="030F0702030302020204" pitchFamily="66" charset="0"/>
                        </a:rPr>
                        <a:t>Macronutrimento</a:t>
                      </a:r>
                      <a:endParaRPr lang="es-MX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Comic Sans MS" panose="030F0702030302020204" pitchFamily="66" charset="0"/>
                        </a:rPr>
                        <a:t>Clasificación</a:t>
                      </a:r>
                      <a:endParaRPr lang="es-MX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Comic Sans MS" panose="030F0702030302020204" pitchFamily="66" charset="0"/>
                        </a:rPr>
                        <a:t>Fórmula molecular</a:t>
                      </a:r>
                      <a:endParaRPr lang="es-MX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94202488"/>
                  </a:ext>
                </a:extLst>
              </a:tr>
              <a:tr h="623031"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Lecitina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Grasa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</a:t>
                      </a:r>
                      <a:r>
                        <a:rPr lang="es-MX" sz="2800" b="1" baseline="-25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42</a:t>
                      </a:r>
                      <a:r>
                        <a:rPr lang="es-MX" sz="2800" b="1" dirty="0">
                          <a:effectLst/>
                          <a:latin typeface="Comic Sans MS" panose="030F0702030302020204" pitchFamily="66" charset="0"/>
                        </a:rPr>
                        <a:t>H</a:t>
                      </a:r>
                      <a:r>
                        <a:rPr lang="es-MX" sz="2800" b="1" baseline="-25000" dirty="0">
                          <a:effectLst/>
                          <a:latin typeface="Comic Sans MS" panose="030F0702030302020204" pitchFamily="66" charset="0"/>
                        </a:rPr>
                        <a:t>82</a:t>
                      </a:r>
                      <a:r>
                        <a:rPr lang="es-MX" sz="2800" b="1" baseline="0" dirty="0"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</a:rPr>
                        <a:t>N</a:t>
                      </a:r>
                      <a:r>
                        <a:rPr lang="es-MX" sz="28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O</a:t>
                      </a:r>
                      <a:r>
                        <a:rPr lang="es-MX" sz="2800" b="1" baseline="-250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  <a:r>
                        <a:rPr lang="es-MX" sz="28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P</a:t>
                      </a:r>
                      <a:endParaRPr lang="es-MX" sz="2800" b="1" baseline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51996824"/>
                  </a:ext>
                </a:extLst>
              </a:tr>
            </a:tbl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862EB839-CCA1-4B68-8AF6-883FDB962CE9}"/>
              </a:ext>
            </a:extLst>
          </p:cNvPr>
          <p:cNvSpPr/>
          <p:nvPr/>
        </p:nvSpPr>
        <p:spPr>
          <a:xfrm>
            <a:off x="827584" y="6453916"/>
            <a:ext cx="784887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800" dirty="0">
                <a:solidFill>
                  <a:srgbClr val="0000FF"/>
                </a:solidFill>
                <a:latin typeface="Comic Sans MS" panose="030F0702030302020204" pitchFamily="66" charset="0"/>
              </a:rPr>
              <a:t>Imagen recuperada de: http://www.3dmoleculardesigns.com/3DMD-Files/Phospholipid-Modeling Set/PhosphotidlyCholineIMG_0261.jpg?PhotoGallery_Main</a:t>
            </a:r>
          </a:p>
        </p:txBody>
      </p:sp>
    </p:spTree>
    <p:extLst>
      <p:ext uri="{BB962C8B-B14F-4D97-AF65-F5344CB8AC3E}">
        <p14:creationId xmlns:p14="http://schemas.microsoft.com/office/powerpoint/2010/main" val="2696220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CuadroTexto"/>
          <p:cNvSpPr txBox="1"/>
          <p:nvPr/>
        </p:nvSpPr>
        <p:spPr>
          <a:xfrm>
            <a:off x="500034" y="151605"/>
            <a:ext cx="8501090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>
                <a:solidFill>
                  <a:srgbClr val="0000FF"/>
                </a:solidFill>
                <a:latin typeface="Comic Sans MS" pitchFamily="66" charset="0"/>
              </a:rPr>
              <a:t>Guía para el Profesor de Química II, con Recursos Digitales (2017) – Paquete 7</a:t>
            </a:r>
            <a:endParaRPr lang="es-MX" sz="1200" b="1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38313" y="3040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MX" altLang="es-MX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778062"/>
            <a:ext cx="6374936" cy="3616329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1153693" y="6428088"/>
            <a:ext cx="684076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800" dirty="0">
                <a:solidFill>
                  <a:srgbClr val="0000FF"/>
                </a:solidFill>
                <a:latin typeface="Comic Sans MS" panose="030F0702030302020204" pitchFamily="66" charset="0"/>
              </a:rPr>
              <a:t>Imagen recuperada de: http://www.smp1993.it/wp-content/uploads/2014/04/Metionina.png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B48CD720-DE9C-46AE-9FF0-A8D642E6BF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969075"/>
              </p:ext>
            </p:extLst>
          </p:nvPr>
        </p:nvGraphicFramePr>
        <p:xfrm>
          <a:off x="323528" y="619391"/>
          <a:ext cx="8501090" cy="1876953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2422507">
                  <a:extLst>
                    <a:ext uri="{9D8B030D-6E8A-4147-A177-3AD203B41FA5}">
                      <a16:colId xmlns:a16="http://schemas.microsoft.com/office/drawing/2014/main" val="1632835348"/>
                    </a:ext>
                  </a:extLst>
                </a:gridCol>
                <a:gridCol w="3198879">
                  <a:extLst>
                    <a:ext uri="{9D8B030D-6E8A-4147-A177-3AD203B41FA5}">
                      <a16:colId xmlns:a16="http://schemas.microsoft.com/office/drawing/2014/main" val="761720550"/>
                    </a:ext>
                  </a:extLst>
                </a:gridCol>
                <a:gridCol w="2879704">
                  <a:extLst>
                    <a:ext uri="{9D8B030D-6E8A-4147-A177-3AD203B41FA5}">
                      <a16:colId xmlns:a16="http://schemas.microsoft.com/office/drawing/2014/main" val="3577567296"/>
                    </a:ext>
                  </a:extLst>
                </a:gridCol>
              </a:tblGrid>
              <a:tr h="505353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 err="1">
                          <a:effectLst/>
                          <a:latin typeface="Comic Sans MS" panose="030F0702030302020204" pitchFamily="66" charset="0"/>
                        </a:rPr>
                        <a:t>Macronutrimento</a:t>
                      </a:r>
                      <a:endParaRPr lang="es-MX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Comic Sans MS" panose="030F0702030302020204" pitchFamily="66" charset="0"/>
                        </a:rPr>
                        <a:t>Clasificación</a:t>
                      </a:r>
                      <a:endParaRPr lang="es-MX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Comic Sans MS" panose="030F0702030302020204" pitchFamily="66" charset="0"/>
                        </a:rPr>
                        <a:t>Fórmula molecular</a:t>
                      </a:r>
                      <a:endParaRPr lang="es-MX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94202488"/>
                  </a:ext>
                </a:extLst>
              </a:tr>
              <a:tr h="623031"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Metionina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Aminoácido </a:t>
                      </a:r>
                    </a:p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(componente de Proteínas)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</a:t>
                      </a:r>
                      <a:r>
                        <a:rPr lang="es-MX" sz="2800" b="1" baseline="-25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5</a:t>
                      </a:r>
                      <a:r>
                        <a:rPr lang="es-MX" sz="2800" b="1" dirty="0">
                          <a:effectLst/>
                          <a:latin typeface="Comic Sans MS" panose="030F0702030302020204" pitchFamily="66" charset="0"/>
                        </a:rPr>
                        <a:t>H</a:t>
                      </a:r>
                      <a:r>
                        <a:rPr lang="es-MX" sz="2800" b="1" baseline="-25000" dirty="0">
                          <a:effectLst/>
                          <a:latin typeface="Comic Sans MS" panose="030F0702030302020204" pitchFamily="66" charset="0"/>
                        </a:rPr>
                        <a:t>11</a:t>
                      </a:r>
                      <a:r>
                        <a:rPr lang="es-MX" sz="2800" b="1" baseline="0" dirty="0"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</a:rPr>
                        <a:t>N</a:t>
                      </a:r>
                      <a:r>
                        <a:rPr lang="es-MX" sz="28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O</a:t>
                      </a:r>
                      <a:r>
                        <a:rPr lang="es-MX" sz="2800" b="1" baseline="-250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lang="es-MX" sz="2800" b="1" baseline="0" dirty="0"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S</a:t>
                      </a:r>
                      <a:endParaRPr lang="es-MX" sz="2800" b="1" baseline="0" dirty="0"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51996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68828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269</Words>
  <Application>Microsoft Office PowerPoint</Application>
  <PresentationFormat>Presentación en pantalla (4:3)</PresentationFormat>
  <Paragraphs>58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Comic Sans MS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HP</dc:creator>
  <cp:lastModifiedBy>Liztli Gómez-Campos</cp:lastModifiedBy>
  <cp:revision>77</cp:revision>
  <dcterms:created xsi:type="dcterms:W3CDTF">2017-03-05T04:41:59Z</dcterms:created>
  <dcterms:modified xsi:type="dcterms:W3CDTF">2017-07-17T04:28:47Z</dcterms:modified>
</cp:coreProperties>
</file>