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27" autoAdjust="0"/>
  </p:normalViewPr>
  <p:slideViewPr>
    <p:cSldViewPr>
      <p:cViewPr varScale="1">
        <p:scale>
          <a:sx n="79" d="100"/>
          <a:sy n="79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06D74-ABA4-45E8-A19A-0D260A922080}" type="datetimeFigureOut">
              <a:rPr lang="es-MX" smtClean="0"/>
              <a:t>17/07/2017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FFA47-EA41-46B5-A4FC-F521246F2D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5406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FFA47-EA41-46B5-A4FC-F521246F2DF5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8943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BD539-B396-402E-96F1-D08C3926E3B8}" type="datetime1">
              <a:rPr lang="es-MX" smtClean="0"/>
              <a:t>17/07/2017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Elaborado por Liztli Gómez Almaraz como parte de las actividades en el grupo de trabajo 2016-2017.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EF6E-30E3-43D9-B65E-605B1F5FC03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69418-07BA-4489-8B10-EBEFE5908419}" type="datetime1">
              <a:rPr lang="es-MX" smtClean="0"/>
              <a:t>17/07/2017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Elaborado por Liztli Gómez Almaraz como parte de las actividades en el grupo de trabajo 2016-2017.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EF6E-30E3-43D9-B65E-605B1F5FC03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276F7-8438-4C0A-9AE4-792D4093E2B8}" type="datetime1">
              <a:rPr lang="es-MX" smtClean="0"/>
              <a:t>17/07/2017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Elaborado por Liztli Gómez Almaraz como parte de las actividades en el grupo de trabajo 2016-2017.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EF6E-30E3-43D9-B65E-605B1F5FC03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C7301-BBE4-4DD5-A1F9-F99D5165231F}" type="datetime1">
              <a:rPr lang="es-MX" smtClean="0"/>
              <a:t>17/07/2017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Elaborado por Liztli Gómez Almaraz como parte de las actividades en el grupo de trabajo 2016-2017.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EF6E-30E3-43D9-B65E-605B1F5FC03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DB5D1-8C17-4E5D-9E5B-1311502FC283}" type="datetime1">
              <a:rPr lang="es-MX" smtClean="0"/>
              <a:t>17/07/2017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Elaborado por Liztli Gómez Almaraz como parte de las actividades en el grupo de trabajo 2016-2017.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EF6E-30E3-43D9-B65E-605B1F5FC03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259A9-4C77-4F73-B5BD-B7E16B292C1E}" type="datetime1">
              <a:rPr lang="es-MX" smtClean="0"/>
              <a:t>17/07/2017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Elaborado por Liztli Gómez Almaraz como parte de las actividades en el grupo de trabajo 2016-2017.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EF6E-30E3-43D9-B65E-605B1F5FC03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4119-3AAF-432A-95E6-E023A3BB7B4B}" type="datetime1">
              <a:rPr lang="es-MX" smtClean="0"/>
              <a:t>17/07/2017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Elaborado por Liztli Gómez Almaraz como parte de las actividades en el grupo de trabajo 2016-2017.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EF6E-30E3-43D9-B65E-605B1F5FC03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2D7F1-5833-40A8-80FF-F8459AA16673}" type="datetime1">
              <a:rPr lang="es-MX" smtClean="0"/>
              <a:t>17/07/2017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Elaborado por Liztli Gómez Almaraz como parte de las actividades en el grupo de trabajo 2016-2017.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EF6E-30E3-43D9-B65E-605B1F5FC03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BB96-863A-4902-B9CA-00839A0F02B1}" type="datetime1">
              <a:rPr lang="es-MX" smtClean="0"/>
              <a:t>17/07/2017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Elaborado por Liztli Gómez Almaraz como parte de las actividades en el grupo de trabajo 2016-2017.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EF6E-30E3-43D9-B65E-605B1F5FC03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E3D08-7B87-485F-ACA5-749397AE29A0}" type="datetime1">
              <a:rPr lang="es-MX" smtClean="0"/>
              <a:t>17/07/2017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Elaborado por Liztli Gómez Almaraz como parte de las actividades en el grupo de trabajo 2016-2017.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EF6E-30E3-43D9-B65E-605B1F5FC03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A4F0D-36B9-420A-AD81-70527278126B}" type="datetime1">
              <a:rPr lang="es-MX" smtClean="0"/>
              <a:t>17/07/2017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/>
              <a:t>Elaborado por Liztli Gómez Almaraz como parte de las actividades en el grupo de trabajo 2016-2017.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0EF6E-30E3-43D9-B65E-605B1F5FC03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A8135-B710-465B-A320-2DEEFB7389D5}" type="datetime1">
              <a:rPr lang="es-MX" smtClean="0"/>
              <a:t>17/07/2017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MX"/>
              <a:t>Elaborado por Liztli Gómez Almaraz como parte de las actividades en el grupo de trabajo 2016-2017.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0EF6E-30E3-43D9-B65E-605B1F5FC03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youtu.be/RJSyPTPUf90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30 Imagen" descr="Louis_Pasteu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283283">
            <a:off x="445765" y="1558458"/>
            <a:ext cx="3565238" cy="2694657"/>
          </a:xfrm>
          <a:prstGeom prst="rect">
            <a:avLst/>
          </a:prstGeom>
        </p:spPr>
      </p:pic>
      <p:pic>
        <p:nvPicPr>
          <p:cNvPr id="13" name="12 Imagen" descr="Luis_Miramont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20" y="3857628"/>
            <a:ext cx="3905244" cy="2749292"/>
          </a:xfrm>
          <a:prstGeom prst="rect">
            <a:avLst/>
          </a:prstGeom>
        </p:spPr>
      </p:pic>
      <p:sp>
        <p:nvSpPr>
          <p:cNvPr id="28" name="27 CuadroTexto"/>
          <p:cNvSpPr txBox="1"/>
          <p:nvPr/>
        </p:nvSpPr>
        <p:spPr>
          <a:xfrm>
            <a:off x="500034" y="151605"/>
            <a:ext cx="8501090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>
                <a:solidFill>
                  <a:srgbClr val="0000FF"/>
                </a:solidFill>
                <a:latin typeface="Comic Sans MS" pitchFamily="66" charset="0"/>
              </a:rPr>
              <a:t>Guía para el Profesor de Química II, con Recursos Digitales (2017) – Paquete 13</a:t>
            </a:r>
            <a:endParaRPr lang="es-MX" sz="1200" b="1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285984" y="785794"/>
            <a:ext cx="4572032" cy="78581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758053"/>
              </a:avLst>
            </a:prstTxWarp>
            <a:spAutoFit/>
          </a:bodyPr>
          <a:lstStyle/>
          <a:p>
            <a:pPr algn="ctr"/>
            <a:r>
              <a:rPr lang="es-MX" sz="4000" b="1" dirty="0">
                <a:solidFill>
                  <a:srgbClr val="0033CC"/>
                </a:solidFill>
                <a:latin typeface="Comic Sans MS" pitchFamily="66" charset="0"/>
              </a:rPr>
              <a:t>Grandes inventores</a:t>
            </a:r>
          </a:p>
        </p:txBody>
      </p:sp>
      <p:sp>
        <p:nvSpPr>
          <p:cNvPr id="35" name="34 Rectángulo"/>
          <p:cNvSpPr/>
          <p:nvPr/>
        </p:nvSpPr>
        <p:spPr>
          <a:xfrm rot="4080000">
            <a:off x="-1310686" y="4275351"/>
            <a:ext cx="428240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solidFill>
                  <a:srgbClr val="0033CC"/>
                </a:solidFill>
                <a:latin typeface="Comic Sans MS" pitchFamily="66" charset="0"/>
              </a:rPr>
              <a:t>Tomada de: https://www.famousscientists.org/</a:t>
            </a:r>
            <a:r>
              <a:rPr lang="es-MX" sz="800" dirty="0">
                <a:solidFill>
                  <a:srgbClr val="0000FF"/>
                </a:solidFill>
                <a:latin typeface="Comic Sans MS" pitchFamily="66" charset="0"/>
              </a:rPr>
              <a:t>images1</a:t>
            </a:r>
            <a:r>
              <a:rPr lang="es-MX" sz="800" dirty="0">
                <a:solidFill>
                  <a:srgbClr val="0033CC"/>
                </a:solidFill>
                <a:latin typeface="Comic Sans MS" pitchFamily="66" charset="0"/>
              </a:rPr>
              <a:t>/louis-pasteur-lab-1885.jpg </a:t>
            </a:r>
          </a:p>
        </p:txBody>
      </p:sp>
      <p:pic>
        <p:nvPicPr>
          <p:cNvPr id="12" name="11 Imagen" descr="Radia_Perlman.jpg"/>
          <p:cNvPicPr>
            <a:picLocks noChangeAspect="1"/>
          </p:cNvPicPr>
          <p:nvPr/>
        </p:nvPicPr>
        <p:blipFill>
          <a:blip r:embed="rId5"/>
          <a:srcRect r="7994"/>
          <a:stretch>
            <a:fillRect/>
          </a:stretch>
        </p:blipFill>
        <p:spPr>
          <a:xfrm rot="626832">
            <a:off x="4902311" y="1308004"/>
            <a:ext cx="3656490" cy="2849495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>
          <a:xfrm rot="16836083">
            <a:off x="6260143" y="3516375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800" dirty="0">
                <a:solidFill>
                  <a:srgbClr val="0000FF"/>
                </a:solidFill>
                <a:latin typeface="Comic Sans MS" pitchFamily="66" charset="0"/>
              </a:rPr>
              <a:t>Tomada</a:t>
            </a:r>
            <a:r>
              <a:rPr lang="es-MX" sz="800" dirty="0">
                <a:solidFill>
                  <a:srgbClr val="0033CC"/>
                </a:solidFill>
                <a:latin typeface="Comic Sans MS" pitchFamily="66" charset="0"/>
              </a:rPr>
              <a:t> de: http://topemprendedoras.com/wp-content/uploads/2015/03/RADIA-6.jpg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714612" y="6643710"/>
            <a:ext cx="4000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solidFill>
                  <a:srgbClr val="0000FF"/>
                </a:solidFill>
                <a:latin typeface="Comic Sans MS" pitchFamily="66" charset="0"/>
              </a:rPr>
              <a:t>Tomada de: http://www.jornada.unam.mx/2010/08/31/fotos/a02n1cie-1.jpg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CuadroTexto"/>
          <p:cNvSpPr txBox="1"/>
          <p:nvPr/>
        </p:nvSpPr>
        <p:spPr>
          <a:xfrm>
            <a:off x="500034" y="151605"/>
            <a:ext cx="8501090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>
                <a:solidFill>
                  <a:srgbClr val="0000FF"/>
                </a:solidFill>
                <a:latin typeface="Comic Sans MS" pitchFamily="66" charset="0"/>
              </a:rPr>
              <a:t>Guía para el Profesor de Química II, con Recursos Digitales (2017) – Paquete 13</a:t>
            </a:r>
            <a:endParaRPr lang="es-MX" sz="1200" b="1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285984" y="785794"/>
            <a:ext cx="4572032" cy="78581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758053"/>
              </a:avLst>
            </a:prstTxWarp>
            <a:spAutoFit/>
          </a:bodyPr>
          <a:lstStyle/>
          <a:p>
            <a:pPr algn="ctr"/>
            <a:r>
              <a:rPr lang="es-MX" sz="4000" b="1" dirty="0">
                <a:solidFill>
                  <a:srgbClr val="0033CC"/>
                </a:solidFill>
                <a:latin typeface="Comic Sans MS" pitchFamily="66" charset="0"/>
              </a:rPr>
              <a:t>Grandes inventores</a:t>
            </a:r>
          </a:p>
        </p:txBody>
      </p:sp>
      <p:pic>
        <p:nvPicPr>
          <p:cNvPr id="31" name="30 Imagen" descr="Louis_Pasteu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283283">
            <a:off x="445765" y="1558458"/>
            <a:ext cx="3565238" cy="2694657"/>
          </a:xfrm>
          <a:prstGeom prst="rect">
            <a:avLst/>
          </a:prstGeom>
        </p:spPr>
      </p:pic>
      <p:sp>
        <p:nvSpPr>
          <p:cNvPr id="35" name="34 Rectángulo"/>
          <p:cNvSpPr/>
          <p:nvPr/>
        </p:nvSpPr>
        <p:spPr>
          <a:xfrm rot="4080000">
            <a:off x="-1310686" y="4275351"/>
            <a:ext cx="428240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solidFill>
                  <a:srgbClr val="0033CC"/>
                </a:solidFill>
                <a:latin typeface="Comic Sans MS" pitchFamily="66" charset="0"/>
              </a:rPr>
              <a:t>Tomada de: https://www.famousscientists.org/images1/</a:t>
            </a:r>
            <a:r>
              <a:rPr lang="es-MX" sz="800" dirty="0">
                <a:solidFill>
                  <a:srgbClr val="0000FF"/>
                </a:solidFill>
                <a:latin typeface="Comic Sans MS" pitchFamily="66" charset="0"/>
              </a:rPr>
              <a:t>louis-pasteur-lab-1885</a:t>
            </a:r>
            <a:r>
              <a:rPr lang="es-MX" sz="800" dirty="0">
                <a:solidFill>
                  <a:srgbClr val="0033CC"/>
                </a:solidFill>
                <a:latin typeface="Comic Sans MS" pitchFamily="66" charset="0"/>
              </a:rPr>
              <a:t>.jpg 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4357686" y="1108108"/>
            <a:ext cx="4500562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es-MX" sz="2000" b="1" dirty="0">
                <a:solidFill>
                  <a:srgbClr val="00B0F0"/>
                </a:solidFill>
                <a:latin typeface="Comic Sans MS" pitchFamily="66" charset="0"/>
              </a:rPr>
              <a:t>Louis Pasteur</a:t>
            </a:r>
            <a:endParaRPr lang="es-MX" sz="2000" dirty="0">
              <a:solidFill>
                <a:srgbClr val="00B0F0"/>
              </a:solidFill>
              <a:latin typeface="Comic Sans MS" pitchFamily="66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s-MX" sz="1400" dirty="0">
                <a:solidFill>
                  <a:srgbClr val="0033CC"/>
                </a:solidFill>
                <a:latin typeface="Comic Sans MS" pitchFamily="66" charset="0"/>
              </a:rPr>
              <a:t>1885. </a:t>
            </a:r>
            <a:r>
              <a:rPr lang="es-MX" sz="1400" b="1" dirty="0">
                <a:solidFill>
                  <a:srgbClr val="0033CC"/>
                </a:solidFill>
                <a:latin typeface="Comic Sans MS" pitchFamily="66" charset="0"/>
              </a:rPr>
              <a:t>Vacuna contra la rabia</a:t>
            </a:r>
            <a:r>
              <a:rPr lang="es-MX" sz="1400" dirty="0">
                <a:solidFill>
                  <a:srgbClr val="0033CC"/>
                </a:solidFill>
                <a:latin typeface="Comic Sans MS" pitchFamily="66" charset="0"/>
              </a:rPr>
              <a:t>.</a:t>
            </a:r>
          </a:p>
          <a:p>
            <a:pPr algn="just" fontAlgn="base">
              <a:lnSpc>
                <a:spcPct val="150000"/>
              </a:lnSpc>
            </a:pPr>
            <a:endParaRPr lang="es-MX" sz="1400" dirty="0">
              <a:solidFill>
                <a:srgbClr val="0033CC"/>
              </a:solidFill>
              <a:latin typeface="Comic Sans MS" pitchFamily="66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s-MX" sz="1400" b="1" i="1" dirty="0">
                <a:solidFill>
                  <a:srgbClr val="0033CC"/>
                </a:solidFill>
                <a:latin typeface="Comic Sans MS" pitchFamily="66" charset="0"/>
              </a:rPr>
              <a:t>“Pocas personas han salvado más vidas que Louis Pasteur.</a:t>
            </a:r>
          </a:p>
          <a:p>
            <a:pPr algn="just" fontAlgn="base">
              <a:lnSpc>
                <a:spcPct val="150000"/>
              </a:lnSpc>
            </a:pPr>
            <a:r>
              <a:rPr lang="es-MX" sz="1400" i="1" dirty="0">
                <a:solidFill>
                  <a:srgbClr val="0033CC"/>
                </a:solidFill>
                <a:latin typeface="Comic Sans MS" pitchFamily="66" charset="0"/>
              </a:rPr>
              <a:t>Las </a:t>
            </a:r>
            <a:r>
              <a:rPr lang="es-MX" sz="1400" b="1" i="1" dirty="0">
                <a:solidFill>
                  <a:srgbClr val="0033CC"/>
                </a:solidFill>
                <a:latin typeface="Comic Sans MS" pitchFamily="66" charset="0"/>
              </a:rPr>
              <a:t>vacunas</a:t>
            </a:r>
            <a:r>
              <a:rPr lang="es-MX" sz="1400" i="1" dirty="0">
                <a:solidFill>
                  <a:srgbClr val="0033CC"/>
                </a:solidFill>
                <a:latin typeface="Comic Sans MS" pitchFamily="66" charset="0"/>
              </a:rPr>
              <a:t> que desarrolló han protegido a millones.</a:t>
            </a:r>
          </a:p>
          <a:p>
            <a:pPr algn="just" fontAlgn="base">
              <a:lnSpc>
                <a:spcPct val="150000"/>
              </a:lnSpc>
            </a:pPr>
            <a:r>
              <a:rPr lang="es-MX" sz="1400" i="1" dirty="0">
                <a:solidFill>
                  <a:srgbClr val="0033CC"/>
                </a:solidFill>
                <a:latin typeface="Comic Sans MS" pitchFamily="66" charset="0"/>
              </a:rPr>
              <a:t>Al entender que los gérmenes causan enfermedades revolucionó la atención médica.</a:t>
            </a:r>
          </a:p>
          <a:p>
            <a:pPr algn="just" fontAlgn="base">
              <a:lnSpc>
                <a:spcPct val="150000"/>
              </a:lnSpc>
            </a:pPr>
            <a:r>
              <a:rPr lang="es-MX" sz="1400" i="1" dirty="0">
                <a:solidFill>
                  <a:srgbClr val="0033CC"/>
                </a:solidFill>
                <a:latin typeface="Comic Sans MS" pitchFamily="66" charset="0"/>
              </a:rPr>
              <a:t>Y encontró nuevas formas para hacer que los alimentos que consumimos no nos hicieran daño.</a:t>
            </a:r>
          </a:p>
          <a:p>
            <a:pPr algn="just" fontAlgn="base">
              <a:lnSpc>
                <a:spcPct val="150000"/>
              </a:lnSpc>
            </a:pPr>
            <a:r>
              <a:rPr lang="es-MX" sz="1400" i="1" dirty="0">
                <a:solidFill>
                  <a:srgbClr val="0033CC"/>
                </a:solidFill>
                <a:latin typeface="Comic Sans MS" pitchFamily="66" charset="0"/>
              </a:rPr>
              <a:t>Definitivamente, Pasteur fue un </a:t>
            </a:r>
            <a:r>
              <a:rPr lang="es-MX" sz="1400" b="1" i="1" dirty="0">
                <a:solidFill>
                  <a:srgbClr val="0033CC"/>
                </a:solidFill>
                <a:latin typeface="Comic Sans MS" pitchFamily="66" charset="0"/>
              </a:rPr>
              <a:t>químico</a:t>
            </a:r>
            <a:r>
              <a:rPr lang="es-MX" sz="1400" i="1" dirty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es-MX" sz="1400" b="1" i="1" dirty="0">
                <a:solidFill>
                  <a:srgbClr val="0033CC"/>
                </a:solidFill>
                <a:latin typeface="Comic Sans MS" pitchFamily="66" charset="0"/>
              </a:rPr>
              <a:t>que cambió nuestra interpretación de la biología en forma fundamental</a:t>
            </a:r>
            <a:r>
              <a:rPr lang="es-MX" sz="1400" i="1" dirty="0">
                <a:solidFill>
                  <a:srgbClr val="0033CC"/>
                </a:solidFill>
                <a:latin typeface="Comic Sans MS" pitchFamily="66" charset="0"/>
              </a:rPr>
              <a:t>. Pero además, al examinar paso a paso su vida, se hace evidente que </a:t>
            </a:r>
            <a:r>
              <a:rPr lang="es-MX" sz="1400" b="1" i="1" dirty="0">
                <a:solidFill>
                  <a:srgbClr val="0033CC"/>
                </a:solidFill>
                <a:latin typeface="Comic Sans MS" pitchFamily="66" charset="0"/>
              </a:rPr>
              <a:t>estuvo a la vanguardia de una nueva rama de la ciencia: la microbiología</a:t>
            </a:r>
            <a:r>
              <a:rPr lang="es-MX" sz="1400" i="1" dirty="0">
                <a:solidFill>
                  <a:srgbClr val="0033CC"/>
                </a:solidFill>
                <a:latin typeface="Comic Sans MS" pitchFamily="66" charset="0"/>
              </a:rPr>
              <a:t>.”</a:t>
            </a:r>
          </a:p>
          <a:p>
            <a:pPr algn="just" fontAlgn="base">
              <a:lnSpc>
                <a:spcPct val="150000"/>
              </a:lnSpc>
            </a:pPr>
            <a:endParaRPr lang="es-MX" sz="1200" dirty="0">
              <a:solidFill>
                <a:srgbClr val="0033CC"/>
              </a:solidFill>
              <a:latin typeface="Comic Sans MS" pitchFamily="66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428728" y="6500834"/>
            <a:ext cx="764386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800" dirty="0">
                <a:solidFill>
                  <a:srgbClr val="0000FF"/>
                </a:solidFill>
                <a:latin typeface="Comic Sans MS" pitchFamily="66" charset="0"/>
              </a:rPr>
              <a:t>Fuente: http://www.bbc.com/mundo/noticias/2015/08/150707_iwonder_louis_pasteur_guerra_contra_germenes_finde_dv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CuadroTexto"/>
          <p:cNvSpPr txBox="1"/>
          <p:nvPr/>
        </p:nvSpPr>
        <p:spPr>
          <a:xfrm>
            <a:off x="500034" y="151605"/>
            <a:ext cx="8501090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>
                <a:solidFill>
                  <a:srgbClr val="0000FF"/>
                </a:solidFill>
                <a:latin typeface="Comic Sans MS" pitchFamily="66" charset="0"/>
              </a:rPr>
              <a:t>Guía para el Profesor de Química II, con Recursos Digitales (2017) – Paquete 13</a:t>
            </a:r>
            <a:endParaRPr lang="es-MX" sz="1200" b="1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285984" y="785794"/>
            <a:ext cx="4572032" cy="78581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758053"/>
              </a:avLst>
            </a:prstTxWarp>
            <a:spAutoFit/>
          </a:bodyPr>
          <a:lstStyle/>
          <a:p>
            <a:pPr algn="ctr"/>
            <a:r>
              <a:rPr lang="es-MX" sz="4000" b="1" dirty="0">
                <a:solidFill>
                  <a:srgbClr val="0033CC"/>
                </a:solidFill>
                <a:latin typeface="Comic Sans MS" pitchFamily="66" charset="0"/>
              </a:rPr>
              <a:t>Grandes inventores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142844" y="1495649"/>
            <a:ext cx="4500562" cy="4719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es-MX" sz="2000" b="1" dirty="0">
                <a:solidFill>
                  <a:srgbClr val="00B0F0"/>
                </a:solidFill>
                <a:latin typeface="Comic Sans MS" pitchFamily="66" charset="0"/>
              </a:rPr>
              <a:t>Radia </a:t>
            </a:r>
            <a:r>
              <a:rPr lang="es-MX" sz="2000" b="1" dirty="0" err="1">
                <a:solidFill>
                  <a:srgbClr val="00B0F0"/>
                </a:solidFill>
                <a:latin typeface="Comic Sans MS" pitchFamily="66" charset="0"/>
              </a:rPr>
              <a:t>Perlman</a:t>
            </a:r>
            <a:endParaRPr lang="es-MX" sz="2000" b="1" dirty="0">
              <a:solidFill>
                <a:srgbClr val="00B0F0"/>
              </a:solidFill>
              <a:latin typeface="Comic Sans MS" pitchFamily="66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s-MX" sz="1400" dirty="0">
                <a:solidFill>
                  <a:srgbClr val="0033CC"/>
                </a:solidFill>
                <a:latin typeface="Comic Sans MS" pitchFamily="66" charset="0"/>
              </a:rPr>
              <a:t>“A los 19 años, Radia </a:t>
            </a:r>
            <a:r>
              <a:rPr lang="es-MX" sz="1400" dirty="0" err="1">
                <a:solidFill>
                  <a:srgbClr val="0033CC"/>
                </a:solidFill>
                <a:latin typeface="Comic Sans MS" pitchFamily="66" charset="0"/>
              </a:rPr>
              <a:t>Perlman</a:t>
            </a:r>
            <a:r>
              <a:rPr lang="es-MX" sz="1400" dirty="0">
                <a:solidFill>
                  <a:srgbClr val="0033CC"/>
                </a:solidFill>
                <a:latin typeface="Comic Sans MS" pitchFamily="66" charset="0"/>
              </a:rPr>
              <a:t> llegó al Massachusetts </a:t>
            </a:r>
            <a:r>
              <a:rPr lang="es-MX" sz="1400" dirty="0" err="1">
                <a:solidFill>
                  <a:srgbClr val="0033CC"/>
                </a:solidFill>
                <a:latin typeface="Comic Sans MS" pitchFamily="66" charset="0"/>
              </a:rPr>
              <a:t>Institute</a:t>
            </a:r>
            <a:r>
              <a:rPr lang="es-MX" sz="1400" dirty="0">
                <a:solidFill>
                  <a:srgbClr val="0033CC"/>
                </a:solidFill>
                <a:latin typeface="Comic Sans MS" pitchFamily="66" charset="0"/>
              </a:rPr>
              <a:t> of </a:t>
            </a:r>
            <a:r>
              <a:rPr lang="es-MX" sz="1400" dirty="0" err="1">
                <a:solidFill>
                  <a:srgbClr val="0033CC"/>
                </a:solidFill>
                <a:latin typeface="Comic Sans MS" pitchFamily="66" charset="0"/>
              </a:rPr>
              <a:t>Technology</a:t>
            </a:r>
            <a:r>
              <a:rPr lang="es-MX" sz="1400" dirty="0">
                <a:solidFill>
                  <a:srgbClr val="0033CC"/>
                </a:solidFill>
                <a:latin typeface="Comic Sans MS" pitchFamily="66" charset="0"/>
              </a:rPr>
              <a:t> a </a:t>
            </a:r>
            <a:r>
              <a:rPr lang="es-MX" sz="1400" b="1" dirty="0">
                <a:solidFill>
                  <a:srgbClr val="0033CC"/>
                </a:solidFill>
                <a:latin typeface="Comic Sans MS" pitchFamily="66" charset="0"/>
              </a:rPr>
              <a:t>estudiar matemáticas</a:t>
            </a:r>
            <a:r>
              <a:rPr lang="es-MX" sz="1400" dirty="0">
                <a:solidFill>
                  <a:srgbClr val="0033CC"/>
                </a:solidFill>
                <a:latin typeface="Comic Sans MS" pitchFamily="66" charset="0"/>
              </a:rPr>
              <a:t>. Hoy es conocida por sus </a:t>
            </a:r>
            <a:r>
              <a:rPr lang="es-MX" sz="1400" b="1" dirty="0">
                <a:solidFill>
                  <a:srgbClr val="0033CC"/>
                </a:solidFill>
                <a:latin typeface="Comic Sans MS" pitchFamily="66" charset="0"/>
              </a:rPr>
              <a:t>importantes aportaciones </a:t>
            </a:r>
            <a:r>
              <a:rPr lang="es-MX" sz="1400" dirty="0">
                <a:solidFill>
                  <a:srgbClr val="0033CC"/>
                </a:solidFill>
                <a:latin typeface="Comic Sans MS" pitchFamily="66" charset="0"/>
              </a:rPr>
              <a:t>para </a:t>
            </a:r>
            <a:r>
              <a:rPr lang="es-MX" sz="1400" b="1" dirty="0">
                <a:solidFill>
                  <a:srgbClr val="0033CC"/>
                </a:solidFill>
                <a:latin typeface="Comic Sans MS" pitchFamily="66" charset="0"/>
              </a:rPr>
              <a:t>crear</a:t>
            </a:r>
            <a:r>
              <a:rPr lang="es-MX" sz="1400" dirty="0">
                <a:solidFill>
                  <a:srgbClr val="0033CC"/>
                </a:solidFill>
                <a:latin typeface="Comic Sans MS" pitchFamily="66" charset="0"/>
              </a:rPr>
              <a:t> el </a:t>
            </a:r>
            <a:r>
              <a:rPr lang="es-MX" sz="1400" b="1" dirty="0">
                <a:solidFill>
                  <a:srgbClr val="0033CC"/>
                </a:solidFill>
                <a:latin typeface="Comic Sans MS" pitchFamily="66" charset="0"/>
              </a:rPr>
              <a:t>Internet</a:t>
            </a:r>
            <a:r>
              <a:rPr lang="es-MX" sz="1400" dirty="0">
                <a:solidFill>
                  <a:srgbClr val="0033CC"/>
                </a:solidFill>
                <a:latin typeface="Comic Sans MS" pitchFamily="66" charset="0"/>
              </a:rPr>
              <a:t> tal y como lo conocemos ahora.”</a:t>
            </a:r>
          </a:p>
          <a:p>
            <a:pPr algn="just" fontAlgn="base">
              <a:lnSpc>
                <a:spcPct val="150000"/>
              </a:lnSpc>
            </a:pPr>
            <a:endParaRPr lang="es-MX" sz="1400" dirty="0">
              <a:solidFill>
                <a:srgbClr val="0033CC"/>
              </a:solidFill>
              <a:latin typeface="Comic Sans MS" pitchFamily="66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s-MX" sz="1400" dirty="0">
                <a:solidFill>
                  <a:srgbClr val="0033CC"/>
                </a:solidFill>
                <a:latin typeface="Comic Sans MS" pitchFamily="66" charset="0"/>
              </a:rPr>
              <a:t>“… destaca como una de las figuras femeninas </a:t>
            </a:r>
            <a:r>
              <a:rPr lang="es-MX" sz="1400" b="1" dirty="0">
                <a:solidFill>
                  <a:srgbClr val="0033CC"/>
                </a:solidFill>
                <a:latin typeface="Comic Sans MS" pitchFamily="66" charset="0"/>
              </a:rPr>
              <a:t>más importantes</a:t>
            </a:r>
            <a:r>
              <a:rPr lang="es-MX" sz="1400" dirty="0">
                <a:solidFill>
                  <a:srgbClr val="0033CC"/>
                </a:solidFill>
                <a:latin typeface="Comic Sans MS" pitchFamily="66" charset="0"/>
              </a:rPr>
              <a:t> en lo referente a la </a:t>
            </a:r>
            <a:r>
              <a:rPr lang="es-MX" sz="1400" b="1" dirty="0">
                <a:solidFill>
                  <a:srgbClr val="0033CC"/>
                </a:solidFill>
                <a:latin typeface="Comic Sans MS" pitchFamily="66" charset="0"/>
              </a:rPr>
              <a:t>ingeniería de redes</a:t>
            </a:r>
            <a:r>
              <a:rPr lang="es-MX" sz="1400" dirty="0">
                <a:solidFill>
                  <a:srgbClr val="0033CC"/>
                </a:solidFill>
                <a:latin typeface="Comic Sans MS" pitchFamily="66" charset="0"/>
              </a:rPr>
              <a:t>. Como diseñadora de protocolos informáticos, Radia comenzó a trabajar en la red comercial </a:t>
            </a:r>
            <a:r>
              <a:rPr lang="es-MX" sz="1400" dirty="0" err="1">
                <a:solidFill>
                  <a:srgbClr val="0033CC"/>
                </a:solidFill>
                <a:latin typeface="Comic Sans MS" pitchFamily="66" charset="0"/>
              </a:rPr>
              <a:t>DECnet</a:t>
            </a:r>
            <a:r>
              <a:rPr lang="es-MX" sz="1400" dirty="0">
                <a:solidFill>
                  <a:srgbClr val="0033CC"/>
                </a:solidFill>
                <a:latin typeface="Comic Sans MS" pitchFamily="66" charset="0"/>
              </a:rPr>
              <a:t>, y la </a:t>
            </a:r>
            <a:r>
              <a:rPr lang="es-MX" sz="1400" b="1" dirty="0">
                <a:solidFill>
                  <a:srgbClr val="0033CC"/>
                </a:solidFill>
                <a:latin typeface="Comic Sans MS" pitchFamily="66" charset="0"/>
              </a:rPr>
              <a:t>trascendencia de su trabajo </a:t>
            </a:r>
            <a:r>
              <a:rPr lang="es-MX" sz="1400" dirty="0">
                <a:solidFill>
                  <a:srgbClr val="0033CC"/>
                </a:solidFill>
                <a:latin typeface="Comic Sans MS" pitchFamily="66" charset="0"/>
              </a:rPr>
              <a:t>reside en </a:t>
            </a:r>
            <a:r>
              <a:rPr lang="es-MX" sz="1400" b="1" dirty="0">
                <a:solidFill>
                  <a:srgbClr val="0033CC"/>
                </a:solidFill>
                <a:latin typeface="Comic Sans MS" pitchFamily="66" charset="0"/>
              </a:rPr>
              <a:t>lograr la actual estabilidad con la que interactúa la información dentro de la red</a:t>
            </a:r>
            <a:r>
              <a:rPr lang="es-MX" sz="1400" dirty="0">
                <a:solidFill>
                  <a:srgbClr val="0033CC"/>
                </a:solidFill>
                <a:latin typeface="Comic Sans MS" pitchFamily="66" charset="0"/>
              </a:rPr>
              <a:t>.”</a:t>
            </a:r>
          </a:p>
        </p:txBody>
      </p:sp>
      <p:pic>
        <p:nvPicPr>
          <p:cNvPr id="8" name="7 Imagen" descr="Radia_Perlman.jpg"/>
          <p:cNvPicPr>
            <a:picLocks noChangeAspect="1"/>
          </p:cNvPicPr>
          <p:nvPr/>
        </p:nvPicPr>
        <p:blipFill>
          <a:blip r:embed="rId2"/>
          <a:srcRect r="7994"/>
          <a:stretch>
            <a:fillRect/>
          </a:stretch>
        </p:blipFill>
        <p:spPr>
          <a:xfrm rot="626832">
            <a:off x="4902311" y="1308004"/>
            <a:ext cx="3656490" cy="2849495"/>
          </a:xfrm>
          <a:prstGeom prst="rect">
            <a:avLst/>
          </a:prstGeom>
        </p:spPr>
      </p:pic>
      <p:sp>
        <p:nvSpPr>
          <p:cNvPr id="9" name="8 Rectángulo"/>
          <p:cNvSpPr/>
          <p:nvPr/>
        </p:nvSpPr>
        <p:spPr>
          <a:xfrm rot="16836083">
            <a:off x="6260143" y="3516375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800" dirty="0">
                <a:solidFill>
                  <a:srgbClr val="0033CC"/>
                </a:solidFill>
                <a:latin typeface="Comic Sans MS" pitchFamily="66" charset="0"/>
              </a:rPr>
              <a:t>Tomada de: </a:t>
            </a:r>
            <a:r>
              <a:rPr lang="es-MX" sz="800" dirty="0">
                <a:solidFill>
                  <a:srgbClr val="0000FF"/>
                </a:solidFill>
                <a:latin typeface="Comic Sans MS" pitchFamily="66" charset="0"/>
              </a:rPr>
              <a:t>http</a:t>
            </a:r>
            <a:r>
              <a:rPr lang="es-MX" sz="800" dirty="0">
                <a:solidFill>
                  <a:srgbClr val="0033CC"/>
                </a:solidFill>
                <a:latin typeface="Comic Sans MS" pitchFamily="66" charset="0"/>
              </a:rPr>
              <a:t>://topemprendedoras.com/wp-content/uploads/2015/03/RADIA-6.jpg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42844" y="6286520"/>
            <a:ext cx="535785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800" dirty="0">
                <a:solidFill>
                  <a:srgbClr val="0033CC"/>
                </a:solidFill>
                <a:latin typeface="Comic Sans MS" pitchFamily="66" charset="0"/>
              </a:rPr>
              <a:t>Fuente: http://eleconomista.com.mx/tecnociencia/2015/07/25/radia-perlman-ruptura-paradigma-internet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>
          <a:xfrm>
            <a:off x="142844" y="5429264"/>
            <a:ext cx="88583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es-MX" sz="3200" b="1" dirty="0">
                <a:solidFill>
                  <a:srgbClr val="00B0F0"/>
                </a:solidFill>
                <a:latin typeface="Comic Sans MS" pitchFamily="66" charset="0"/>
                <a:hlinkClick r:id="rId2"/>
              </a:rPr>
              <a:t>Luis Ernesto </a:t>
            </a:r>
            <a:r>
              <a:rPr lang="es-MX" sz="3200" b="1" dirty="0" err="1">
                <a:solidFill>
                  <a:srgbClr val="00B0F0"/>
                </a:solidFill>
                <a:latin typeface="Comic Sans MS" pitchFamily="66" charset="0"/>
                <a:hlinkClick r:id="rId2"/>
              </a:rPr>
              <a:t>Miramontes</a:t>
            </a:r>
            <a:r>
              <a:rPr lang="es-MX" sz="3200" b="1" dirty="0">
                <a:solidFill>
                  <a:srgbClr val="00B0F0"/>
                </a:solidFill>
                <a:latin typeface="Comic Sans MS" pitchFamily="66" charset="0"/>
                <a:hlinkClick r:id="rId2"/>
              </a:rPr>
              <a:t> Cárdenas,</a:t>
            </a:r>
          </a:p>
          <a:p>
            <a:pPr algn="ctr" fontAlgn="base">
              <a:lnSpc>
                <a:spcPct val="150000"/>
              </a:lnSpc>
            </a:pPr>
            <a:r>
              <a:rPr lang="es-MX" sz="2800" b="1" i="1" dirty="0">
                <a:solidFill>
                  <a:srgbClr val="00B0F0"/>
                </a:solidFill>
                <a:latin typeface="Comic Sans MS" pitchFamily="66" charset="0"/>
                <a:hlinkClick r:id="rId2"/>
              </a:rPr>
              <a:t>¿Quién fue?</a:t>
            </a:r>
            <a:endParaRPr lang="es-MX" sz="2800" b="1" i="1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500034" y="151605"/>
            <a:ext cx="8501090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>
                <a:solidFill>
                  <a:srgbClr val="0000FF"/>
                </a:solidFill>
                <a:latin typeface="Comic Sans MS" pitchFamily="66" charset="0"/>
              </a:rPr>
              <a:t>Guía para el Profesor de Química II, con Recursos Digitales (2017) – Paquete 13</a:t>
            </a:r>
            <a:endParaRPr lang="es-MX" sz="1200" b="1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285984" y="785794"/>
            <a:ext cx="4572032" cy="78581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758053"/>
              </a:avLst>
            </a:prstTxWarp>
            <a:spAutoFit/>
          </a:bodyPr>
          <a:lstStyle/>
          <a:p>
            <a:pPr algn="ctr"/>
            <a:r>
              <a:rPr lang="es-MX" sz="4000" b="1" dirty="0">
                <a:solidFill>
                  <a:srgbClr val="0033CC"/>
                </a:solidFill>
                <a:latin typeface="Comic Sans MS" pitchFamily="66" charset="0"/>
              </a:rPr>
              <a:t>Grandes inventores</a:t>
            </a:r>
          </a:p>
        </p:txBody>
      </p:sp>
      <p:pic>
        <p:nvPicPr>
          <p:cNvPr id="11" name="10 Imagen" descr="Luis_Miramont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042" y="1214422"/>
            <a:ext cx="5934732" cy="4178052"/>
          </a:xfrm>
          <a:prstGeom prst="rect">
            <a:avLst/>
          </a:prstGeom>
        </p:spPr>
      </p:pic>
      <p:sp>
        <p:nvSpPr>
          <p:cNvPr id="13" name="12 Rectángulo"/>
          <p:cNvSpPr/>
          <p:nvPr/>
        </p:nvSpPr>
        <p:spPr>
          <a:xfrm>
            <a:off x="2571736" y="5428134"/>
            <a:ext cx="4000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800" dirty="0">
                <a:solidFill>
                  <a:srgbClr val="0000FF"/>
                </a:solidFill>
                <a:latin typeface="Comic Sans MS" pitchFamily="66" charset="0"/>
              </a:rPr>
              <a:t>Tomada de: http://www.jornada.unam.mx/2010/08/31/fotos/a02n1cie-1.jpg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8D48E562-135E-4F10-8008-CAE4FCF70E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1982570"/>
            <a:ext cx="6540532" cy="4464496"/>
          </a:xfrm>
          <a:prstGeom prst="rect">
            <a:avLst/>
          </a:prstGeom>
        </p:spPr>
      </p:pic>
      <p:sp>
        <p:nvSpPr>
          <p:cNvPr id="28" name="27 CuadroTexto"/>
          <p:cNvSpPr txBox="1"/>
          <p:nvPr/>
        </p:nvSpPr>
        <p:spPr>
          <a:xfrm>
            <a:off x="500034" y="151605"/>
            <a:ext cx="8501090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>
                <a:solidFill>
                  <a:srgbClr val="0000FF"/>
                </a:solidFill>
                <a:latin typeface="Comic Sans MS" pitchFamily="66" charset="0"/>
              </a:rPr>
              <a:t>Guía para el Profesor de Química II, con Recursos Digitales (2017) – Paquete 13</a:t>
            </a:r>
            <a:endParaRPr lang="es-MX" sz="1200" b="1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285984" y="785794"/>
            <a:ext cx="4572032" cy="78581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758053"/>
              </a:avLst>
            </a:prstTxWarp>
            <a:spAutoFit/>
          </a:bodyPr>
          <a:lstStyle/>
          <a:p>
            <a:pPr algn="ctr"/>
            <a:r>
              <a:rPr lang="es-MX" sz="4000" b="1" dirty="0">
                <a:solidFill>
                  <a:srgbClr val="0033CC"/>
                </a:solidFill>
                <a:latin typeface="Comic Sans MS" pitchFamily="66" charset="0"/>
              </a:rPr>
              <a:t>Grandes inventores</a:t>
            </a:r>
          </a:p>
        </p:txBody>
      </p:sp>
      <p:pic>
        <p:nvPicPr>
          <p:cNvPr id="11" name="10 Imagen" descr="Luis_Miramont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1500174"/>
            <a:ext cx="2841284" cy="2000264"/>
          </a:xfrm>
          <a:prstGeom prst="rect">
            <a:avLst/>
          </a:prstGeom>
        </p:spPr>
      </p:pic>
      <p:sp>
        <p:nvSpPr>
          <p:cNvPr id="13" name="12 Rectángulo"/>
          <p:cNvSpPr/>
          <p:nvPr/>
        </p:nvSpPr>
        <p:spPr>
          <a:xfrm>
            <a:off x="142844" y="3570746"/>
            <a:ext cx="4000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800" dirty="0">
                <a:solidFill>
                  <a:srgbClr val="0000FF"/>
                </a:solidFill>
                <a:latin typeface="Comic Sans MS" pitchFamily="66" charset="0"/>
              </a:rPr>
              <a:t>Tomada de: http://www.jornada.unam.mx/2010/08/31/fotos/a02n1cie-1.jpg</a:t>
            </a:r>
          </a:p>
        </p:txBody>
      </p:sp>
      <p:sp>
        <p:nvSpPr>
          <p:cNvPr id="9" name="12 Rectángulo">
            <a:extLst>
              <a:ext uri="{FF2B5EF4-FFF2-40B4-BE49-F238E27FC236}">
                <a16:creationId xmlns:a16="http://schemas.microsoft.com/office/drawing/2014/main" id="{45B62CBB-6D65-4BF8-BF0E-7177AFC50D07}"/>
              </a:ext>
            </a:extLst>
          </p:cNvPr>
          <p:cNvSpPr/>
          <p:nvPr/>
        </p:nvSpPr>
        <p:spPr>
          <a:xfrm>
            <a:off x="3555632" y="6447066"/>
            <a:ext cx="400052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800" dirty="0">
                <a:solidFill>
                  <a:srgbClr val="0000FF"/>
                </a:solidFill>
                <a:latin typeface="Comic Sans MS" pitchFamily="66" charset="0"/>
              </a:rPr>
              <a:t>Tomada de: León Olivares, Felipe. (2001).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490</Words>
  <Application>Microsoft Office PowerPoint</Application>
  <PresentationFormat>Presentación en pantalla (4:3)</PresentationFormat>
  <Paragraphs>35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Comic Sans MS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Liztli Gómez-Campos</cp:lastModifiedBy>
  <cp:revision>53</cp:revision>
  <dcterms:created xsi:type="dcterms:W3CDTF">2017-03-05T04:41:59Z</dcterms:created>
  <dcterms:modified xsi:type="dcterms:W3CDTF">2017-07-18T04:00:34Z</dcterms:modified>
</cp:coreProperties>
</file>